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slideLayouts/slideLayout5.xml" ContentType="application/vnd.openxmlformats-officedocument.presentationml.slideLayou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customXml/itemProps6.xml" ContentType="application/vnd.openxmlformats-officedocument.customXmlProperties+xml"/>
  <Override PartName="/customXml/itemProps5.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2" r:id="rId1"/>
    <p:sldMasterId id="2147483948" r:id="rId2"/>
    <p:sldMasterId id="2147483978" r:id="rId3"/>
    <p:sldMasterId id="2147484003" r:id="rId4"/>
    <p:sldMasterId id="2147484033" r:id="rId5"/>
  </p:sldMasterIdLst>
  <p:notesMasterIdLst>
    <p:notesMasterId r:id="rId85"/>
  </p:notesMasterIdLst>
  <p:sldIdLst>
    <p:sldId id="8446" r:id="rId6"/>
    <p:sldId id="2259" r:id="rId7"/>
    <p:sldId id="8447" r:id="rId8"/>
    <p:sldId id="2310" r:id="rId9"/>
    <p:sldId id="8426" r:id="rId10"/>
    <p:sldId id="257" r:id="rId11"/>
    <p:sldId id="258" r:id="rId12"/>
    <p:sldId id="8448" r:id="rId13"/>
    <p:sldId id="8445" r:id="rId14"/>
    <p:sldId id="8427" r:id="rId15"/>
    <p:sldId id="512" r:id="rId16"/>
    <p:sldId id="2303" r:id="rId17"/>
    <p:sldId id="8442" r:id="rId18"/>
    <p:sldId id="324" r:id="rId19"/>
    <p:sldId id="514" r:id="rId20"/>
    <p:sldId id="8432" r:id="rId21"/>
    <p:sldId id="322" r:id="rId22"/>
    <p:sldId id="312" r:id="rId23"/>
    <p:sldId id="262" r:id="rId24"/>
    <p:sldId id="264" r:id="rId25"/>
    <p:sldId id="265" r:id="rId26"/>
    <p:sldId id="266" r:id="rId27"/>
    <p:sldId id="313" r:id="rId28"/>
    <p:sldId id="319" r:id="rId29"/>
    <p:sldId id="315" r:id="rId30"/>
    <p:sldId id="317" r:id="rId31"/>
    <p:sldId id="325" r:id="rId32"/>
    <p:sldId id="346" r:id="rId33"/>
    <p:sldId id="328" r:id="rId34"/>
    <p:sldId id="8450" r:id="rId35"/>
    <p:sldId id="347" r:id="rId36"/>
    <p:sldId id="348" r:id="rId37"/>
    <p:sldId id="2305" r:id="rId38"/>
    <p:sldId id="2306" r:id="rId39"/>
    <p:sldId id="8501" r:id="rId40"/>
    <p:sldId id="8502" r:id="rId41"/>
    <p:sldId id="2295" r:id="rId42"/>
    <p:sldId id="1897" r:id="rId43"/>
    <p:sldId id="8489" r:id="rId44"/>
    <p:sldId id="8490" r:id="rId45"/>
    <p:sldId id="1900" r:id="rId46"/>
    <p:sldId id="1895" r:id="rId47"/>
    <p:sldId id="343" r:id="rId48"/>
    <p:sldId id="8480" r:id="rId49"/>
    <p:sldId id="8481" r:id="rId50"/>
    <p:sldId id="8482" r:id="rId51"/>
    <p:sldId id="8483" r:id="rId52"/>
    <p:sldId id="8484" r:id="rId53"/>
    <p:sldId id="8485" r:id="rId54"/>
    <p:sldId id="8486" r:id="rId55"/>
    <p:sldId id="8487" r:id="rId56"/>
    <p:sldId id="355" r:id="rId57"/>
    <p:sldId id="1653" r:id="rId58"/>
    <p:sldId id="8452" r:id="rId59"/>
    <p:sldId id="8499" r:id="rId60"/>
    <p:sldId id="8500" r:id="rId61"/>
    <p:sldId id="8453" r:id="rId62"/>
    <p:sldId id="338" r:id="rId63"/>
    <p:sldId id="339" r:id="rId64"/>
    <p:sldId id="8454" r:id="rId65"/>
    <p:sldId id="341" r:id="rId66"/>
    <p:sldId id="342" r:id="rId67"/>
    <p:sldId id="356" r:id="rId68"/>
    <p:sldId id="507" r:id="rId69"/>
    <p:sldId id="357" r:id="rId70"/>
    <p:sldId id="358" r:id="rId71"/>
    <p:sldId id="359" r:id="rId72"/>
    <p:sldId id="360" r:id="rId73"/>
    <p:sldId id="361" r:id="rId74"/>
    <p:sldId id="505" r:id="rId75"/>
    <p:sldId id="8491" r:id="rId76"/>
    <p:sldId id="1984" r:id="rId77"/>
    <p:sldId id="8492" r:id="rId78"/>
    <p:sldId id="8493" r:id="rId79"/>
    <p:sldId id="8494" r:id="rId80"/>
    <p:sldId id="8495" r:id="rId81"/>
    <p:sldId id="8496" r:id="rId82"/>
    <p:sldId id="8497" r:id="rId83"/>
    <p:sldId id="8498" r:id="rId84"/>
  </p:sldIdLst>
  <p:sldSz cx="12436475" cy="6994525"/>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id="{85278552-98C2-458B-B497-777EDD2B0CE5}">
          <p14:sldIdLst>
            <p14:sldId id="8446"/>
            <p14:sldId id="2259"/>
            <p14:sldId id="8447"/>
          </p14:sldIdLst>
        </p14:section>
        <p14:section name="Introduction" id="{7EAFBA06-727C-41EA-A7EA-84F2A129A5F0}">
          <p14:sldIdLst>
            <p14:sldId id="2310"/>
            <p14:sldId id="8426"/>
            <p14:sldId id="257"/>
            <p14:sldId id="258"/>
            <p14:sldId id="8448"/>
            <p14:sldId id="8445"/>
            <p14:sldId id="8427"/>
            <p14:sldId id="512"/>
          </p14:sldIdLst>
        </p14:section>
        <p14:section name="Value Prop" id="{F7BB6D7B-EDBE-4557-9827-1893796D469E}">
          <p14:sldIdLst>
            <p14:sldId id="2303"/>
            <p14:sldId id="8442"/>
            <p14:sldId id="324"/>
            <p14:sldId id="514"/>
            <p14:sldId id="8432"/>
          </p14:sldIdLst>
        </p14:section>
        <p14:section name="High Productivity" id="{725E3A41-CA0C-41AA-A6AB-571EEF98678F}">
          <p14:sldIdLst>
            <p14:sldId id="322"/>
            <p14:sldId id="312"/>
            <p14:sldId id="262"/>
            <p14:sldId id="264"/>
            <p14:sldId id="265"/>
            <p14:sldId id="266"/>
            <p14:sldId id="313"/>
            <p14:sldId id="319"/>
            <p14:sldId id="315"/>
            <p14:sldId id="317"/>
          </p14:sldIdLst>
        </p14:section>
        <p14:section name="Fully managed" id="{AEC57BBB-0189-4495-8F99-64187BDA9ECC}">
          <p14:sldIdLst>
            <p14:sldId id="325"/>
            <p14:sldId id="346"/>
            <p14:sldId id="328"/>
          </p14:sldIdLst>
        </p14:section>
        <p14:section name="Enterprise grade" id="{E54C1E54-3ED2-4733-86FC-284D69836552}">
          <p14:sldIdLst>
            <p14:sldId id="8450"/>
            <p14:sldId id="347"/>
            <p14:sldId id="348"/>
          </p14:sldIdLst>
        </p14:section>
        <p14:section name="Innovation" id="{38A33FF2-10E5-4CD9-86C7-B6D966CF7478}">
          <p14:sldIdLst>
            <p14:sldId id="2305"/>
            <p14:sldId id="2306"/>
            <p14:sldId id="8501"/>
            <p14:sldId id="8502"/>
          </p14:sldIdLst>
        </p14:section>
        <p14:section name="Migration" id="{7662464D-CFA4-4FBD-9760-656D38AB8249}">
          <p14:sldIdLst>
            <p14:sldId id="2295"/>
            <p14:sldId id="1897"/>
            <p14:sldId id="8489"/>
            <p14:sldId id="8490"/>
            <p14:sldId id="1900"/>
            <p14:sldId id="1895"/>
          </p14:sldIdLst>
        </p14:section>
        <p14:section name="Customer success" id="{E42AC58F-045B-42E6-A0F8-112A3FD6D71F}">
          <p14:sldIdLst>
            <p14:sldId id="343"/>
            <p14:sldId id="8480"/>
            <p14:sldId id="8481"/>
            <p14:sldId id="8482"/>
            <p14:sldId id="8483"/>
            <p14:sldId id="8484"/>
            <p14:sldId id="8485"/>
            <p14:sldId id="8486"/>
            <p14:sldId id="8487"/>
          </p14:sldIdLst>
        </p14:section>
        <p14:section name="Use cases" id="{18EB12B9-6E68-4C6E-B2BC-E126FA5D9004}">
          <p14:sldIdLst>
            <p14:sldId id="355"/>
            <p14:sldId id="1653"/>
            <p14:sldId id="8452"/>
            <p14:sldId id="8499"/>
            <p14:sldId id="8500"/>
            <p14:sldId id="8453"/>
            <p14:sldId id="338"/>
            <p14:sldId id="339"/>
            <p14:sldId id="8454"/>
            <p14:sldId id="341"/>
            <p14:sldId id="342"/>
            <p14:sldId id="356"/>
            <p14:sldId id="507"/>
            <p14:sldId id="357"/>
            <p14:sldId id="358"/>
            <p14:sldId id="359"/>
            <p14:sldId id="360"/>
            <p14:sldId id="361"/>
          </p14:sldIdLst>
        </p14:section>
        <p14:section name="CTA" id="{745F52CA-E453-4FFE-8D60-0CA2BC53C893}">
          <p14:sldIdLst>
            <p14:sldId id="505"/>
          </p14:sldIdLst>
        </p14:section>
        <p14:section name="Appendix" id="{B459772D-5C10-4AF8-B113-C3D768BBDD3D}">
          <p14:sldIdLst>
            <p14:sldId id="8491"/>
            <p14:sldId id="1984"/>
            <p14:sldId id="8492"/>
            <p14:sldId id="8493"/>
            <p14:sldId id="8494"/>
            <p14:sldId id="8495"/>
            <p14:sldId id="8496"/>
            <p14:sldId id="8497"/>
            <p14:sldId id="84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1123"/>
    <a:srgbClr val="A80000"/>
    <a:srgbClr val="0078D7"/>
    <a:srgbClr val="797979"/>
    <a:srgbClr val="E6E6E6"/>
    <a:srgbClr val="B1D6F2"/>
    <a:srgbClr val="00188F"/>
    <a:srgbClr val="ED7D31"/>
    <a:srgbClr val="4DB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7" autoAdjust="0"/>
    <p:restoredTop sz="96289" autoAdjust="0"/>
  </p:normalViewPr>
  <p:slideViewPr>
    <p:cSldViewPr snapToGrid="0">
      <p:cViewPr varScale="1">
        <p:scale>
          <a:sx n="103" d="100"/>
          <a:sy n="103" d="100"/>
        </p:scale>
        <p:origin x="132" y="138"/>
      </p:cViewPr>
      <p:guideLst/>
    </p:cSldViewPr>
  </p:slideViewPr>
  <p:notesTextViewPr>
    <p:cViewPr>
      <p:scale>
        <a:sx n="1" d="1"/>
        <a:sy n="1" d="1"/>
      </p:scale>
      <p:origin x="0" y="0"/>
    </p:cViewPr>
  </p:notesTextViewPr>
  <p:sorterViewPr>
    <p:cViewPr>
      <p:scale>
        <a:sx n="100" d="100"/>
        <a:sy n="100" d="100"/>
      </p:scale>
      <p:origin x="0" y="-113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95" Type="http://schemas.openxmlformats.org/officeDocument/2006/relationships/customXml" Target="../customXml/item5.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93" Type="http://schemas.openxmlformats.org/officeDocument/2006/relationships/customXml" Target="../customXml/item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91" Type="http://schemas.openxmlformats.org/officeDocument/2006/relationships/customXml" Target="../customXml/item1.xml"/><Relationship Id="rId96" Type="http://schemas.openxmlformats.org/officeDocument/2006/relationships/customXml" Target="../customXml/item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 Id="rId94" Type="http://schemas.openxmlformats.org/officeDocument/2006/relationships/customXml" Target="../customXml/item4.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customXml" Target="../customXml/item2.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5DCC79F-02CB-464A-AAC2-0BC641E572AA}" type="datetimeFigureOut">
              <a:rPr lang="en-US" smtClean="0"/>
              <a:t>4/22/2019</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C63C1C0-2EDE-4529-A2ED-7C8A47A76DF8}" type="slidenum">
              <a:rPr lang="en-US" smtClean="0"/>
              <a:t>‹#›</a:t>
            </a:fld>
            <a:endParaRPr lang="en-US"/>
          </a:p>
        </p:txBody>
      </p:sp>
    </p:spTree>
    <p:extLst>
      <p:ext uri="{BB962C8B-B14F-4D97-AF65-F5344CB8AC3E}">
        <p14:creationId xmlns:p14="http://schemas.microsoft.com/office/powerpoint/2010/main" val="95110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dot.net/architectur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1</a:t>
            </a:fld>
            <a:endParaRPr lang="en-US"/>
          </a:p>
        </p:txBody>
      </p:sp>
    </p:spTree>
    <p:extLst>
      <p:ext uri="{BB962C8B-B14F-4D97-AF65-F5344CB8AC3E}">
        <p14:creationId xmlns:p14="http://schemas.microsoft.com/office/powerpoint/2010/main" val="3062017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anose="020B0502040204020203" pitchFamily="34" charset="0"/>
                <a:cs typeface="Segoe UI Light" panose="020B0502040204020203" pitchFamily="34" charset="0"/>
              </a:rPr>
              <a:t>From staging to testing, to deployment and monitoring – Azure App Service has everything you need to build, deploy, deliver and scale your apps</a:t>
            </a:r>
          </a:p>
        </p:txBody>
      </p:sp>
      <p:sp>
        <p:nvSpPr>
          <p:cNvPr id="4" name="Slide Number Placeholder 3"/>
          <p:cNvSpPr>
            <a:spLocks noGrp="1"/>
          </p:cNvSpPr>
          <p:nvPr>
            <p:ph type="sldNum" sz="quarter" idx="5"/>
          </p:nvPr>
        </p:nvSpPr>
        <p:spPr/>
        <p:txBody>
          <a:bodyPr/>
          <a:lstStyle/>
          <a:p>
            <a:fld id="{4C63C1C0-2EDE-4529-A2ED-7C8A47A76DF8}" type="slidenum">
              <a:rPr lang="en-US" smtClean="0"/>
              <a:t>12</a:t>
            </a:fld>
            <a:endParaRPr lang="en-US"/>
          </a:p>
        </p:txBody>
      </p:sp>
    </p:spTree>
    <p:extLst>
      <p:ext uri="{BB962C8B-B14F-4D97-AF65-F5344CB8AC3E}">
        <p14:creationId xmlns:p14="http://schemas.microsoft.com/office/powerpoint/2010/main" val="353697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797979"/>
                </a:solidFill>
                <a:latin typeface="Segoe UI Light" panose="020B0502040204020203" pitchFamily="34" charset="0"/>
                <a:cs typeface="Segoe UI Light" panose="020B0502040204020203" pitchFamily="34" charset="0"/>
              </a:rPr>
              <a:t>Quickly build, deploy and scale powerful web applications without worrying about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High-productivity for </a:t>
            </a:r>
            <a:r>
              <a:rPr lang="en-US" b="1" dirty="0" err="1"/>
              <a:t>devs</a:t>
            </a:r>
            <a:r>
              <a:rPr lang="en-US" b="1" dirty="0"/>
              <a:t> &amp; ops: </a:t>
            </a:r>
            <a:r>
              <a:rPr lang="en-US" sz="1200" kern="0" dirty="0">
                <a:solidFill>
                  <a:srgbClr val="797979"/>
                </a:solidFill>
                <a:latin typeface="Segoe UI" panose="020B0502040204020203" pitchFamily="34" charset="0"/>
                <a:cs typeface="Segoe UI" panose="020B0502040204020203" pitchFamily="34" charset="0"/>
              </a:rPr>
              <a:t>Accelerate development using existing language skills, familiar frameworks, built-in CI/CD, and intelligent diagnostic capabilities. Experiment and train teams on DevOps practices.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797979"/>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797979"/>
                </a:solidFill>
                <a:latin typeface="Segoe UI" panose="020B0502040204020203" pitchFamily="34" charset="0"/>
                <a:cs typeface="Segoe UI" panose="020B0502040204020203" pitchFamily="34" charset="0"/>
              </a:rPr>
              <a:t>Fully-managed: </a:t>
            </a:r>
            <a:r>
              <a:rPr lang="en-US" sz="1200" b="0" kern="0" dirty="0">
                <a:solidFill>
                  <a:srgbClr val="797979"/>
                </a:solidFill>
                <a:latin typeface="Segoe UI" panose="020B0502040204020203" pitchFamily="34" charset="0"/>
                <a:cs typeface="Segoe UI" panose="020B0502040204020203" pitchFamily="34" charset="0"/>
              </a:rPr>
              <a:t>Focus on application logic and let Azure take care of mundane tasks like container management, capacity provisioning, OS patching, scaling, load balancing and domain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rgbClr val="797979"/>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797979"/>
                </a:solidFill>
                <a:latin typeface="Segoe UI" panose="020B0502040204020203" pitchFamily="34" charset="0"/>
                <a:cs typeface="Segoe UI" panose="020B0502040204020203" pitchFamily="34" charset="0"/>
              </a:rPr>
              <a:t>Enterprise-grade: </a:t>
            </a:r>
            <a:r>
              <a:rPr lang="en-US" sz="1200" b="0" kern="0" dirty="0">
                <a:solidFill>
                  <a:srgbClr val="797979"/>
                </a:solidFill>
                <a:latin typeface="Segoe UI" panose="020B0502040204020203" pitchFamily="34" charset="0"/>
                <a:cs typeface="Segoe UI" panose="020B0502040204020203" pitchFamily="34" charset="0"/>
              </a:rPr>
              <a:t>Meet rigorous performance, security and compliance requirements through a choice of hosting options, robust regulation support and MSI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dirty="0">
              <a:solidFill>
                <a:srgbClr val="797979"/>
              </a:solidFill>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13</a:t>
            </a:fld>
            <a:endParaRPr lang="en-US"/>
          </a:p>
        </p:txBody>
      </p:sp>
    </p:spTree>
    <p:extLst>
      <p:ext uri="{BB962C8B-B14F-4D97-AF65-F5344CB8AC3E}">
        <p14:creationId xmlns:p14="http://schemas.microsoft.com/office/powerpoint/2010/main" val="333006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15</a:t>
            </a:fld>
            <a:endParaRPr lang="en-US"/>
          </a:p>
        </p:txBody>
      </p:sp>
    </p:spTree>
    <p:extLst>
      <p:ext uri="{BB962C8B-B14F-4D97-AF65-F5344CB8AC3E}">
        <p14:creationId xmlns:p14="http://schemas.microsoft.com/office/powerpoint/2010/main" val="77163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797979"/>
                </a:solidFill>
                <a:latin typeface="Segoe UI" panose="020B0502040204020203" pitchFamily="34" charset="0"/>
                <a:cs typeface="Segoe UI" panose="020B0502040204020203" pitchFamily="34" charset="0"/>
              </a:rPr>
              <a:t>Accelerate app development using existing language skills, familiar frameworks, built-in continuous integration and continuous delivery CI/CD, and intelligent diagnostic capabilities</a:t>
            </a:r>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17</a:t>
            </a:fld>
            <a:endParaRPr lang="en-US"/>
          </a:p>
        </p:txBody>
      </p:sp>
    </p:spTree>
    <p:extLst>
      <p:ext uri="{BB962C8B-B14F-4D97-AF65-F5344CB8AC3E}">
        <p14:creationId xmlns:p14="http://schemas.microsoft.com/office/powerpoint/2010/main" val="3974677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22</a:t>
            </a:fld>
            <a:endParaRPr lang="en-US"/>
          </a:p>
        </p:txBody>
      </p:sp>
    </p:spTree>
    <p:extLst>
      <p:ext uri="{BB962C8B-B14F-4D97-AF65-F5344CB8AC3E}">
        <p14:creationId xmlns:p14="http://schemas.microsoft.com/office/powerpoint/2010/main" val="774984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797979"/>
                </a:solidFill>
                <a:latin typeface="Segoe UI" panose="020B0502040204020203" pitchFamily="34" charset="0"/>
                <a:cs typeface="Segoe UI" panose="020B0502040204020203" pitchFamily="34" charset="0"/>
              </a:rPr>
              <a:t>Focus on application logic and let Azure take care of tedious tasks like capacity provisioning, OS patching, scaling, load balancing, and domain management</a:t>
            </a:r>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27</a:t>
            </a:fld>
            <a:endParaRPr lang="en-US"/>
          </a:p>
        </p:txBody>
      </p:sp>
    </p:spTree>
    <p:extLst>
      <p:ext uri="{BB962C8B-B14F-4D97-AF65-F5344CB8AC3E}">
        <p14:creationId xmlns:p14="http://schemas.microsoft.com/office/powerpoint/2010/main" val="46626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kern="0" dirty="0">
                <a:solidFill>
                  <a:srgbClr val="797979"/>
                </a:solidFill>
                <a:latin typeface="Segoe UI" panose="020B0502040204020203" pitchFamily="34" charset="0"/>
                <a:cs typeface="Segoe UI" panose="020B0502040204020203" pitchFamily="34" charset="0"/>
              </a:rPr>
              <a:t>Meet rigorous performance, security and compliance requirements through a choice of hosting options, robust regulation support, and MSI integration</a:t>
            </a:r>
          </a:p>
        </p:txBody>
      </p:sp>
      <p:sp>
        <p:nvSpPr>
          <p:cNvPr id="4" name="Slide Number Placeholder 3"/>
          <p:cNvSpPr>
            <a:spLocks noGrp="1"/>
          </p:cNvSpPr>
          <p:nvPr>
            <p:ph type="sldNum" sz="quarter" idx="5"/>
          </p:nvPr>
        </p:nvSpPr>
        <p:spPr/>
        <p:txBody>
          <a:bodyPr/>
          <a:lstStyle/>
          <a:p>
            <a:fld id="{4C63C1C0-2EDE-4529-A2ED-7C8A47A76DF8}" type="slidenum">
              <a:rPr lang="en-US" smtClean="0"/>
              <a:t>30</a:t>
            </a:fld>
            <a:endParaRPr lang="en-US"/>
          </a:p>
        </p:txBody>
      </p:sp>
    </p:spTree>
    <p:extLst>
      <p:ext uri="{BB962C8B-B14F-4D97-AF65-F5344CB8AC3E}">
        <p14:creationId xmlns:p14="http://schemas.microsoft.com/office/powerpoint/2010/main" val="2224298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968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Christina</a:t>
            </a:r>
          </a:p>
        </p:txBody>
      </p:sp>
      <p:sp>
        <p:nvSpPr>
          <p:cNvPr id="4" name="Slide Number Placeholder 3"/>
          <p:cNvSpPr>
            <a:spLocks noGrp="1"/>
          </p:cNvSpPr>
          <p:nvPr>
            <p:ph type="sldNum" sz="quarter" idx="10"/>
          </p:nvPr>
        </p:nvSpPr>
        <p:spPr/>
        <p:txBody>
          <a:bodyPr/>
          <a:lstStyle/>
          <a:p>
            <a:pPr defTabSz="942289">
              <a:defRPr/>
            </a:pPr>
            <a:fld id="{D87653DB-B31F-428D-9506-C3E312885146}" type="slidenum">
              <a:rPr lang="en-US" sz="1900" kern="0">
                <a:solidFill>
                  <a:prstClr val="black"/>
                </a:solidFill>
                <a:latin typeface="Segoe UI" pitchFamily="34" charset="0"/>
              </a:rPr>
              <a:pPr defTabSz="942289">
                <a:defRPr/>
              </a:pPr>
              <a:t>42</a:t>
            </a:fld>
            <a:endParaRPr lang="en-US" sz="1900" kern="0">
              <a:solidFill>
                <a:prstClr val="black"/>
              </a:solidFill>
              <a:latin typeface="Segoe UI" pitchFamily="34" charset="0"/>
            </a:endParaRPr>
          </a:p>
        </p:txBody>
      </p:sp>
    </p:spTree>
    <p:extLst>
      <p:ext uri="{BB962C8B-B14F-4D97-AF65-F5344CB8AC3E}">
        <p14:creationId xmlns:p14="http://schemas.microsoft.com/office/powerpoint/2010/main" val="3079349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spcAft>
                <a:spcPts val="340"/>
              </a:spcAft>
              <a:defRPr/>
            </a:pPr>
            <a:r>
              <a:rPr lang="en-US" sz="1000" b="1" dirty="0">
                <a:solidFill>
                  <a:srgbClr val="505050"/>
                </a:solidFill>
                <a:latin typeface="Segoe UI" panose="020B0502040204020203" pitchFamily="34" charset="0"/>
                <a:cs typeface="Segoe UI" panose="020B0502040204020203" pitchFamily="34" charset="0"/>
              </a:rPr>
              <a:t>Customer: Edwards Lifesciences</a:t>
            </a:r>
            <a:endParaRPr lang="en-US" sz="1000" b="0" dirty="0">
              <a:solidFill>
                <a:srgbClr val="505050"/>
              </a:solidFill>
              <a:latin typeface="Segoe UI" panose="020B0502040204020203" pitchFamily="34" charset="0"/>
              <a:cs typeface="Segoe UI" panose="020B0502040204020203" pitchFamily="34" charset="0"/>
            </a:endParaRPr>
          </a:p>
          <a:p>
            <a:pPr lvl="0">
              <a:lnSpc>
                <a:spcPct val="90000"/>
              </a:lnSpc>
              <a:spcAft>
                <a:spcPts val="340"/>
              </a:spcAft>
              <a:defRPr/>
            </a:pPr>
            <a:r>
              <a:rPr lang="en-US" sz="1000" b="1" dirty="0">
                <a:solidFill>
                  <a:srgbClr val="505050"/>
                </a:solidFill>
                <a:latin typeface="Segoe UI" panose="020B0502040204020203" pitchFamily="34" charset="0"/>
                <a:cs typeface="Segoe UI" panose="020B0502040204020203" pitchFamily="34" charset="0"/>
              </a:rPr>
              <a:t>Country or Region: United States</a:t>
            </a:r>
            <a:endParaRPr lang="en-US" sz="1000" b="0" dirty="0">
              <a:solidFill>
                <a:srgbClr val="505050"/>
              </a:solidFill>
              <a:latin typeface="Segoe UI" panose="020B0502040204020203" pitchFamily="34" charset="0"/>
              <a:cs typeface="Segoe UI" panose="020B0502040204020203" pitchFamily="34" charset="0"/>
            </a:endParaRPr>
          </a:p>
          <a:p>
            <a:pPr lvl="0">
              <a:lnSpc>
                <a:spcPct val="90000"/>
              </a:lnSpc>
              <a:spcAft>
                <a:spcPts val="340"/>
              </a:spcAft>
              <a:defRPr/>
            </a:pPr>
            <a:r>
              <a:rPr lang="en-US" sz="1000" b="1" dirty="0">
                <a:solidFill>
                  <a:srgbClr val="505050"/>
                </a:solidFill>
                <a:latin typeface="Segoe UI" panose="020B0502040204020203" pitchFamily="34" charset="0"/>
                <a:cs typeface="Segoe UI" panose="020B0502040204020203" pitchFamily="34" charset="0"/>
              </a:rPr>
              <a:t>Vertical: Professional Services</a:t>
            </a:r>
            <a:endParaRPr lang="en-US" sz="1000" dirty="0">
              <a:solidFill>
                <a:srgbClr val="505050"/>
              </a:solidFill>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solidFill>
                  <a:srgbClr val="505050"/>
                </a:solidFill>
                <a:latin typeface="Segoe UI" panose="020B0502040204020203" pitchFamily="34" charset="0"/>
                <a:cs typeface="Segoe UI" panose="020B0502040204020203" pitchFamily="34" charset="0"/>
              </a:rPr>
              <a:t>Video</a:t>
            </a:r>
            <a:r>
              <a:rPr lang="en-US" sz="1000" b="1" baseline="0" dirty="0">
                <a:solidFill>
                  <a:srgbClr val="505050"/>
                </a:solidFill>
                <a:latin typeface="Segoe UI" panose="020B0502040204020203" pitchFamily="34" charset="0"/>
                <a:cs typeface="Segoe UI" panose="020B0502040204020203" pitchFamily="34" charset="0"/>
              </a:rPr>
              <a:t> Link: </a:t>
            </a:r>
            <a:r>
              <a:rPr lang="en-US" sz="1000" b="0" baseline="0" dirty="0">
                <a:solidFill>
                  <a:srgbClr val="505050"/>
                </a:solidFill>
                <a:latin typeface="Segoe UI" panose="020B0502040204020203" pitchFamily="34" charset="0"/>
                <a:cs typeface="Segoe UI" panose="020B0502040204020203" pitchFamily="34" charset="0"/>
              </a:rPr>
              <a:t>n/a</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solidFill>
                  <a:srgbClr val="505050"/>
                </a:solidFill>
                <a:latin typeface="Segoe UI" panose="020B0502040204020203" pitchFamily="34" charset="0"/>
                <a:cs typeface="Segoe UI" panose="020B0502040204020203" pitchFamily="34" charset="0"/>
              </a:rPr>
              <a:t>Publish Date: May 22, 2018</a:t>
            </a:r>
            <a:endParaRPr lang="en-US" sz="1000" dirty="0">
              <a:effectLst/>
              <a:latin typeface="Segoe UI" panose="020B0502040204020203" pitchFamily="34" charset="0"/>
              <a:cs typeface="Segoe UI" panose="020B0502040204020203" pitchFamily="34" charset="0"/>
            </a:endParaRPr>
          </a:p>
          <a:p>
            <a:r>
              <a:rPr lang="en-US" sz="1000" b="1" dirty="0">
                <a:latin typeface="Segoe UI" panose="020B0502040204020203" pitchFamily="34" charset="0"/>
                <a:cs typeface="Segoe UI" panose="020B0502040204020203" pitchFamily="34" charset="0"/>
              </a:rPr>
              <a:t>Case study source: </a:t>
            </a:r>
            <a:r>
              <a:rPr lang="en-US" sz="1000" b="0" dirty="0">
                <a:latin typeface="Segoe UI" panose="020B0502040204020203" pitchFamily="34" charset="0"/>
                <a:cs typeface="Segoe UI" panose="020B0502040204020203" pitchFamily="34" charset="0"/>
              </a:rPr>
              <a:t>https://customers.microsoft.com/en-us/story/edwards-professional-services-azure</a:t>
            </a:r>
          </a:p>
          <a:p>
            <a:pPr lvl="0"/>
            <a:r>
              <a:rPr lang="en-US" sz="1000" b="1" dirty="0">
                <a:solidFill>
                  <a:srgbClr val="505050"/>
                </a:solidFill>
                <a:latin typeface="Segoe UI" panose="020B0502040204020203" pitchFamily="34" charset="0"/>
                <a:cs typeface="Segoe UI" panose="020B0502040204020203" pitchFamily="34" charset="0"/>
              </a:rPr>
              <a:t>Products: </a:t>
            </a:r>
            <a:r>
              <a:rPr lang="en-US" sz="1000" dirty="0"/>
              <a:t>Microsoft Azure, Azure App Service, Azure SQL Database, Microsoft Power BI</a:t>
            </a:r>
          </a:p>
          <a:p>
            <a:endParaRPr lang="en-US" sz="1000" dirty="0">
              <a:latin typeface="Segoe UI" panose="020B0502040204020203" pitchFamily="34" charset="0"/>
              <a:cs typeface="Segoe UI" panose="020B0502040204020203" pitchFamily="34" charset="0"/>
            </a:endParaRPr>
          </a:p>
          <a:p>
            <a:pPr marL="0" marR="0" lvl="0" indent="0" algn="l" defTabSz="931746" rtl="0" eaLnBrk="1" fontAlgn="base" latinLnBrk="0" hangingPunct="1">
              <a:lnSpc>
                <a:spcPct val="100000"/>
              </a:lnSpc>
              <a:spcBef>
                <a:spcPts val="600"/>
              </a:spcBef>
              <a:spcAft>
                <a:spcPts val="200"/>
              </a:spcAft>
              <a:buClrTx/>
              <a:buSzTx/>
              <a:buFontTx/>
              <a:buNone/>
              <a:tabLs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kumimoji="0" lang="x-none" sz="1000" b="1" i="0" u="none" strike="noStrike" kern="0" cap="all" spc="0" normalizeH="0" noProof="0" dirty="0">
              <a:ln w="3175">
                <a:noFill/>
              </a:ln>
              <a:solidFill>
                <a:srgbClr val="FFFFFF"/>
              </a:solidFill>
              <a:effectLst/>
              <a:uLnTx/>
              <a:uFillTx/>
              <a:latin typeface="Segoe UI" panose="020B0502040204020203" pitchFamily="34" charset="0"/>
              <a:ea typeface="Segoe UI" panose="020B0502040204020203" pitchFamily="34" charset="0"/>
              <a:cs typeface="Segoe UI" pitchFamily="34" charset="0"/>
            </a:endParaRPr>
          </a:p>
          <a:p>
            <a:pPr marL="171450" marR="0" lvl="0"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Customer Profile: </a:t>
            </a:r>
            <a:r>
              <a:rPr lang="en-US" sz="1200" b="0" i="0" kern="1200" dirty="0">
                <a:solidFill>
                  <a:schemeClr val="tx1"/>
                </a:solidFill>
                <a:effectLst/>
                <a:latin typeface="+mn-lt"/>
                <a:ea typeface="+mn-ea"/>
                <a:cs typeface="+mn-cs"/>
              </a:rPr>
              <a:t>Edwards Lifesciences designs and manufactures medical technologies that help patients with structural heart disease live healthier and longer lives.</a:t>
            </a:r>
            <a:endPar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71450" marR="0" lvl="0"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Objective: </a:t>
            </a: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Create a cloud based solution to </a:t>
            </a:r>
            <a:r>
              <a:rPr lang="en-US" sz="1000" dirty="0">
                <a:solidFill>
                  <a:schemeClr val="bg1"/>
                </a:solidFill>
                <a:latin typeface="Segoe UI Semilight" panose="020B0402040204020203" pitchFamily="34" charset="0"/>
                <a:cs typeface="Segoe UI Semilight" panose="020B0402040204020203" pitchFamily="34" charset="0"/>
              </a:rPr>
              <a:t>help physicians identify and manage patients with heart-valve disease </a:t>
            </a:r>
            <a:endPar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71450" marR="0" lvl="0"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Solution: </a:t>
            </a: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Edwards </a:t>
            </a:r>
            <a:r>
              <a:rPr kumimoji="0" lang="en-US" sz="100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CardioCare</a:t>
            </a: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171450" marR="0" lvl="0"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Results: </a:t>
            </a:r>
          </a:p>
          <a:p>
            <a:pPr marL="628650" marR="0" lvl="1"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Scalability: </a:t>
            </a: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Between early testing through launch, </a:t>
            </a:r>
            <a:r>
              <a:rPr kumimoji="0" lang="en-US" sz="100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Cardicare</a:t>
            </a: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used Azure services to process more than 150,000 echocardiograms</a:t>
            </a:r>
          </a:p>
          <a:p>
            <a:pPr marL="628650" marR="0" lvl="1"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Flexibility/low overhead: </a:t>
            </a:r>
            <a:r>
              <a:rPr lang="en-US" sz="1000" kern="0" dirty="0">
                <a:solidFill>
                  <a:srgbClr val="797979"/>
                </a:solidFill>
                <a:latin typeface="Segoe UI Light" panose="020B0502040204020203" pitchFamily="34" charset="0"/>
                <a:cs typeface="Segoe UI Light" panose="020B0502040204020203" pitchFamily="34" charset="0"/>
              </a:rPr>
              <a:t>Edwards Lifesciences was able to deliver app services, isolate databases, and support multifactor authentication and encryption without having to manage any infrastructure.</a:t>
            </a:r>
            <a:endPar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28650" lvl="1" indent="-171450" defTabSz="913841" fontAlgn="base">
              <a:lnSpc>
                <a:spcPct val="90000"/>
              </a:lnSpc>
              <a:buClr>
                <a:prstClr val="white"/>
              </a:buClr>
              <a:buSzPct val="100000"/>
              <a:buFont typeface="Arial" panose="020B0604020202020204" pitchFamily="34" charset="0"/>
              <a:buChar char="•"/>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Compliance</a:t>
            </a:r>
            <a:r>
              <a:rPr kumimoji="0" lang="fr-FR" sz="1399" b="1" i="0" u="none" strike="noStrike" kern="0" cap="none" spc="10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r>
              <a:rPr lang="en-US" sz="1400" kern="0" dirty="0">
                <a:solidFill>
                  <a:srgbClr val="797979"/>
                </a:solidFill>
                <a:latin typeface="Segoe UI Light" panose="020B0502040204020203" pitchFamily="34" charset="0"/>
                <a:cs typeface="Segoe UI Light" panose="020B0502040204020203" pitchFamily="34" charset="0"/>
              </a:rPr>
              <a:t>The Edwards </a:t>
            </a:r>
            <a:r>
              <a:rPr lang="en-US" sz="1400" kern="0" dirty="0" err="1">
                <a:solidFill>
                  <a:srgbClr val="797979"/>
                </a:solidFill>
                <a:latin typeface="Segoe UI Light" panose="020B0502040204020203" pitchFamily="34" charset="0"/>
                <a:cs typeface="Segoe UI Light" panose="020B0502040204020203" pitchFamily="34" charset="0"/>
              </a:rPr>
              <a:t>CardioCare</a:t>
            </a:r>
            <a:r>
              <a:rPr lang="en-US" sz="1400" kern="0" dirty="0">
                <a:solidFill>
                  <a:srgbClr val="797979"/>
                </a:solidFill>
                <a:latin typeface="Segoe UI Light" panose="020B0502040204020203" pitchFamily="34" charset="0"/>
                <a:cs typeface="Segoe UI Light" panose="020B0502040204020203" pitchFamily="34" charset="0"/>
              </a:rPr>
              <a:t> program is subject to compliance with the Health Insurance Portability and Accountability Act of 1996 (HIPAA). With Microsoft Azure, they were able meet this critical need.</a:t>
            </a:r>
          </a:p>
          <a:p>
            <a:pPr marL="628650" marR="0" lvl="1"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endParaRPr lang="en-US" sz="1000" kern="0" dirty="0">
              <a:solidFill>
                <a:srgbClr val="797979"/>
              </a:solidFill>
              <a:latin typeface="Segoe UI Light" panose="020B0502040204020203" pitchFamily="34" charset="0"/>
              <a:cs typeface="Segoe UI Light" panose="020B0502040204020203" pitchFamily="34" charset="0"/>
            </a:endParaRPr>
          </a:p>
          <a:p>
            <a:pPr marL="628650" marR="0" lvl="1"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28650" marR="0" lvl="1" indent="-171450" algn="l" defTabSz="931746" rtl="0" eaLnBrk="1" fontAlgn="base" latinLnBrk="0" hangingPunct="1">
              <a:lnSpc>
                <a:spcPct val="100000"/>
              </a:lnSpc>
              <a:spcBef>
                <a:spcPts val="60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61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4/22/2019 11:24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dirty="0">
                <a:solidFill>
                  <a:srgbClr val="505050"/>
                </a:solidFill>
                <a:latin typeface="Segoe UI" panose="020B0502040204020203" pitchFamily="34" charset="0"/>
                <a:cs typeface="Segoe UI" panose="020B0502040204020203" pitchFamily="34" charset="0"/>
              </a:rPr>
              <a:t>Heineken</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The Netherlands, International</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Retail &amp; Consumer Goods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 </a:t>
            </a:r>
            <a:r>
              <a:rPr lang="en-US" sz="1000" dirty="0">
                <a:solidFill>
                  <a:srgbClr val="505050"/>
                </a:solidFill>
                <a:latin typeface="Segoe UI" panose="020B0502040204020203" pitchFamily="34" charset="0"/>
                <a:cs typeface="Segoe UI" panose="020B0502040204020203" pitchFamily="34" charset="0"/>
              </a:rPr>
              <a:t>n/a</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latin typeface="Segoe UI" panose="020B0502040204020203" pitchFamily="34" charset="0"/>
                <a:cs typeface="Segoe UI" panose="020B0502040204020203" pitchFamily="34" charset="0"/>
              </a:rPr>
              <a:t>May 10, 2015</a:t>
            </a:r>
          </a:p>
          <a:p>
            <a:r>
              <a:rPr lang="en-US" sz="1000" b="1" dirty="0">
                <a:latin typeface="Segoe UI" panose="020B0502040204020203" pitchFamily="34" charset="0"/>
                <a:cs typeface="Segoe UI" panose="020B0502040204020203" pitchFamily="34" charset="0"/>
              </a:rPr>
              <a:t>Case study source:</a:t>
            </a:r>
            <a:r>
              <a:rPr lang="en-US" sz="1000" dirty="0">
                <a:latin typeface="Segoe UI" panose="020B0502040204020203" pitchFamily="34" charset="0"/>
                <a:cs typeface="Segoe UI" panose="020B0502040204020203" pitchFamily="34" charset="0"/>
              </a:rPr>
              <a:t> https://enterprise.microsoft.com/en-us/customer-story/industries/retail-and-consumer-goods/heineken/</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Table Storage</a:t>
            </a:r>
          </a:p>
          <a:p>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HEINEKEN sells its flagship premium beer in 178 countries.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 </a:t>
            </a:r>
            <a:r>
              <a:rPr lang="en-US" sz="1000" kern="0" dirty="0">
                <a:solidFill>
                  <a:srgbClr val="FFFFFF"/>
                </a:solidFill>
                <a:latin typeface="Segoe UI" panose="020B0502040204020203" pitchFamily="34" charset="0"/>
                <a:cs typeface="Segoe UI" panose="020B0502040204020203" pitchFamily="34" charset="0"/>
              </a:rPr>
              <a:t>In an effort to consolidate its marketing efforts, Heineken planned to launch two global, technology-intensive campaigns: a 100MB campaign inspired by the James Bond movie </a:t>
            </a:r>
            <a:r>
              <a:rPr lang="en-US" sz="1000" i="1" kern="0" dirty="0">
                <a:solidFill>
                  <a:srgbClr val="FFFFFF"/>
                </a:solidFill>
                <a:latin typeface="Segoe UI" panose="020B0502040204020203" pitchFamily="34" charset="0"/>
                <a:cs typeface="Segoe UI" panose="020B0502040204020203" pitchFamily="34" charset="0"/>
              </a:rPr>
              <a:t>Skyfall</a:t>
            </a:r>
            <a:r>
              <a:rPr lang="en-US" sz="1000" kern="0" dirty="0">
                <a:solidFill>
                  <a:srgbClr val="FFFFFF"/>
                </a:solidFill>
                <a:latin typeface="Segoe UI" panose="020B0502040204020203" pitchFamily="34" charset="0"/>
                <a:cs typeface="Segoe UI" panose="020B0502040204020203" pitchFamily="34" charset="0"/>
              </a:rPr>
              <a:t>, and a virtual pinball game based on the UEFA Champions League. Heineken required a cloud-based solution that could support millions of people simultaneously accessing the digital campaigns with minimum latency.</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Heineken chose Azure over Amazon Web Services to launch its campaigns. Azure App Services helped the brewery release the Bond-style film to 10.5 million global viewers quickly and reliably. It then quadrupled its Azure datacenters and chose Azure Table storage to support 2 million pinball gameplays per hour with real-time updates to the global leaderboard.</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 </a:t>
            </a:r>
          </a:p>
          <a:p>
            <a:pPr marL="706717" lvl="1" indent="-235572"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Massive Scale to Meet Demand </a:t>
            </a:r>
            <a:r>
              <a:rPr lang="en-US" sz="1000" kern="0" dirty="0">
                <a:solidFill>
                  <a:srgbClr val="FFFFFF"/>
                </a:solidFill>
                <a:latin typeface="Segoe UI" panose="020B0502040204020203" pitchFamily="34" charset="0"/>
                <a:cs typeface="Segoe UI" panose="020B0502040204020203" pitchFamily="34" charset="0"/>
              </a:rPr>
              <a:t>– Azure supported </a:t>
            </a:r>
            <a:r>
              <a:rPr lang="en-US" sz="1000" b="1" kern="0" dirty="0">
                <a:solidFill>
                  <a:srgbClr val="FFFFFF"/>
                </a:solidFill>
                <a:latin typeface="Segoe UI" panose="020B0502040204020203" pitchFamily="34" charset="0"/>
                <a:cs typeface="Segoe UI" panose="020B0502040204020203" pitchFamily="34" charset="0"/>
              </a:rPr>
              <a:t>more than 10 million viewers and 2 million gameplays per hour </a:t>
            </a:r>
            <a:r>
              <a:rPr lang="en-US" sz="1000" kern="0" dirty="0">
                <a:solidFill>
                  <a:srgbClr val="FFFFFF"/>
                </a:solidFill>
                <a:latin typeface="Segoe UI" panose="020B0502040204020203" pitchFamily="34" charset="0"/>
                <a:cs typeface="Segoe UI" panose="020B0502040204020203" pitchFamily="34" charset="0"/>
              </a:rPr>
              <a:t>for Heineken’s movie and pinball campaigns.</a:t>
            </a:r>
          </a:p>
          <a:p>
            <a:pPr marL="706717" lvl="1" indent="-235572"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Millions of Users, Minimum Latency </a:t>
            </a:r>
            <a:r>
              <a:rPr lang="en-US" sz="1000" kern="0" dirty="0">
                <a:solidFill>
                  <a:srgbClr val="FFFFFF"/>
                </a:solidFill>
                <a:latin typeface="Segoe UI" panose="020B0502040204020203" pitchFamily="34" charset="0"/>
                <a:cs typeface="Segoe UI" panose="020B0502040204020203" pitchFamily="34" charset="0"/>
              </a:rPr>
              <a:t>– Heineken’s virtual pinball game achieved typical latency rates between </a:t>
            </a:r>
            <a:r>
              <a:rPr lang="en-US" sz="1000" b="1" kern="0" dirty="0">
                <a:solidFill>
                  <a:srgbClr val="FFFFFF"/>
                </a:solidFill>
                <a:latin typeface="Segoe UI" panose="020B0502040204020203" pitchFamily="34" charset="0"/>
                <a:cs typeface="Segoe UI" panose="020B0502040204020203" pitchFamily="34" charset="0"/>
              </a:rPr>
              <a:t>200 and 300 milliseconds </a:t>
            </a:r>
            <a:r>
              <a:rPr lang="en-US" sz="1000" kern="0" dirty="0">
                <a:solidFill>
                  <a:srgbClr val="FFFFFF"/>
                </a:solidFill>
                <a:latin typeface="Segoe UI" panose="020B0502040204020203" pitchFamily="34" charset="0"/>
                <a:cs typeface="Segoe UI" panose="020B0502040204020203" pitchFamily="34" charset="0"/>
              </a:rPr>
              <a:t>throughout the campaign.</a:t>
            </a:r>
          </a:p>
          <a:p>
            <a:pPr marL="706717" lvl="1" indent="-235572"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Low-cost Infrastructure</a:t>
            </a:r>
            <a:r>
              <a:rPr lang="en-US" sz="1000" kern="0" dirty="0">
                <a:solidFill>
                  <a:srgbClr val="FFFFFF"/>
                </a:solidFill>
                <a:latin typeface="Segoe UI" panose="020B0502040204020203" pitchFamily="34" charset="0"/>
                <a:cs typeface="Segoe UI" panose="020B0502040204020203" pitchFamily="34" charset="0"/>
              </a:rPr>
              <a:t> – Azure allows Heineken to scale its digital efforts </a:t>
            </a:r>
            <a:r>
              <a:rPr lang="en-US" sz="1000" b="1" kern="0" dirty="0">
                <a:solidFill>
                  <a:srgbClr val="FFFFFF"/>
                </a:solidFill>
                <a:latin typeface="Segoe UI" panose="020B0502040204020203" pitchFamily="34" charset="0"/>
                <a:cs typeface="Segoe UI" panose="020B0502040204020203" pitchFamily="34" charset="0"/>
              </a:rPr>
              <a:t>without incurring the cost </a:t>
            </a:r>
            <a:r>
              <a:rPr lang="en-US" sz="1000" kern="0" dirty="0">
                <a:solidFill>
                  <a:srgbClr val="FFFFFF"/>
                </a:solidFill>
                <a:latin typeface="Segoe UI" panose="020B0502040204020203" pitchFamily="34" charset="0"/>
                <a:cs typeface="Segoe UI" panose="020B0502040204020203" pitchFamily="34" charset="0"/>
              </a:rPr>
              <a:t>of building and maintaining additional global data centers.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642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dirty="0">
                <a:solidFill>
                  <a:srgbClr val="505050"/>
                </a:solidFill>
                <a:latin typeface="Segoe UI" panose="020B0502040204020203" pitchFamily="34" charset="0"/>
                <a:cs typeface="Segoe UI" panose="020B0502040204020203" pitchFamily="34" charset="0"/>
              </a:rPr>
              <a:t>If P&amp;C Insurance​</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Nordic and Baltic regions</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Insurance</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 </a:t>
            </a:r>
            <a:r>
              <a:rPr lang="en-US" sz="1000" dirty="0">
                <a:latin typeface="Segoe UI" panose="020B0502040204020203" pitchFamily="34" charset="0"/>
                <a:cs typeface="Segoe UI" panose="020B0502040204020203" pitchFamily="34" charset="0"/>
              </a:rPr>
              <a:t>n/a</a:t>
            </a:r>
            <a:endParaRPr lang="en-US" sz="1000" dirty="0">
              <a:solidFill>
                <a:srgbClr val="505050"/>
              </a:solidFill>
              <a:latin typeface="Segoe UI" panose="020B0502040204020203" pitchFamily="34" charset="0"/>
              <a:cs typeface="Segoe UI" panose="020B0502040204020203" pitchFamily="34" charset="0"/>
            </a:endParaRP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solidFill>
                  <a:srgbClr val="505050"/>
                </a:solidFill>
                <a:latin typeface="Segoe UI" panose="020B0502040204020203" pitchFamily="34" charset="0"/>
                <a:cs typeface="Segoe UI" panose="020B0502040204020203" pitchFamily="34" charset="0"/>
              </a:rPr>
              <a:t>August 7, 2016</a:t>
            </a:r>
            <a:endParaRPr lang="en-US" sz="1000" dirty="0">
              <a:latin typeface="Segoe UI" panose="020B0502040204020203" pitchFamily="34" charset="0"/>
              <a:cs typeface="Segoe UI" panose="020B0502040204020203" pitchFamily="34" charset="0"/>
            </a:endParaRP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http://customers.microsoft.com/en-US/story/leading-european-insurance-firm-transforms-online-services-with-azure</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Active Directory, Azure CDN, Azure Redis Cache, Azure SQL Database, Azure Storage, Azure Traffic Manager, Visual Studio 2013</a:t>
            </a:r>
          </a:p>
          <a:p>
            <a:pPr defTabSz="961191">
              <a:lnSpc>
                <a:spcPct val="90000"/>
              </a:lnSpc>
              <a:spcAft>
                <a:spcPts val="350"/>
              </a:spcAft>
              <a:defRPr/>
            </a:pPr>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If P&amp;C Insurance is a leading insurance company in the Nordic and Baltic regions, with 3.6 millions customers in eight countries across Europe.</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 </a:t>
            </a:r>
            <a:r>
              <a:rPr lang="en-US" sz="1000" kern="0" dirty="0">
                <a:solidFill>
                  <a:srgbClr val="FFFFFF"/>
                </a:solidFill>
                <a:latin typeface="Segoe UI" panose="020B0502040204020203" pitchFamily="34" charset="0"/>
                <a:cs typeface="Segoe UI" panose="020B0502040204020203" pitchFamily="34" charset="0"/>
              </a:rPr>
              <a:t>With online sales increasing 20% annually, If P&amp;C Insurance needed to rethink its web-based portals—especially those in three Baltic countries, where each portal ran on separate platforms. This made those portals difficult to manage and impacted the time-to-market for new products.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If P&amp;C Insurance chose Azure over Amazon Web Services to consolidate its Baltic portals, which are now hosted on App Service. Azure’s suite of solutions has helped the insurance company reduce the time spent managing infrastructure, connect to new data sources more easily, and release innovative products faster.</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Reduced Release Cycle </a:t>
            </a:r>
            <a:r>
              <a:rPr lang="en-US" sz="1000" kern="0" dirty="0">
                <a:solidFill>
                  <a:srgbClr val="FFFFFF"/>
                </a:solidFill>
                <a:latin typeface="Segoe UI" panose="020B0502040204020203" pitchFamily="34" charset="0"/>
                <a:cs typeface="Segoe UI" panose="020B0502040204020203" pitchFamily="34" charset="0"/>
              </a:rPr>
              <a:t>– Azure and its App Service solution have enabled If P&amp;C Insurance to release portal changes within </a:t>
            </a:r>
            <a:r>
              <a:rPr lang="en-US" sz="1000" b="1" kern="0" dirty="0">
                <a:solidFill>
                  <a:srgbClr val="FFFFFF"/>
                </a:solidFill>
                <a:latin typeface="Segoe UI" panose="020B0502040204020203" pitchFamily="34" charset="0"/>
                <a:cs typeface="Segoe UI" panose="020B0502040204020203" pitchFamily="34" charset="0"/>
              </a:rPr>
              <a:t>five minutes</a:t>
            </a:r>
            <a:r>
              <a:rPr lang="en-US" sz="1000" kern="0" dirty="0">
                <a:solidFill>
                  <a:srgbClr val="FFFFFF"/>
                </a:solidFill>
                <a:latin typeface="Segoe UI" panose="020B0502040204020203" pitchFamily="34" charset="0"/>
                <a:cs typeface="Segoe UI" panose="020B0502040204020203" pitchFamily="34" charset="0"/>
              </a:rPr>
              <a:t>—down from two weeks.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Better Response to Marketplace Trends </a:t>
            </a:r>
            <a:r>
              <a:rPr lang="en-US" sz="1000" kern="0" dirty="0">
                <a:solidFill>
                  <a:srgbClr val="FFFFFF"/>
                </a:solidFill>
                <a:latin typeface="Segoe UI" panose="020B0502040204020203" pitchFamily="34" charset="0"/>
                <a:cs typeface="Segoe UI" panose="020B0502040204020203" pitchFamily="34" charset="0"/>
              </a:rPr>
              <a:t>– The insurance company can now integrate with new data sources and </a:t>
            </a:r>
            <a:r>
              <a:rPr lang="en-US" sz="1000" b="1" kern="0" dirty="0">
                <a:solidFill>
                  <a:srgbClr val="FFFFFF"/>
                </a:solidFill>
                <a:latin typeface="Segoe UI" panose="020B0502040204020203" pitchFamily="34" charset="0"/>
                <a:cs typeface="Segoe UI" panose="020B0502040204020203" pitchFamily="34" charset="0"/>
              </a:rPr>
              <a:t>launch innovative products faster and more easily</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Greater Innovation at Lower Risk </a:t>
            </a:r>
            <a:r>
              <a:rPr lang="en-US" sz="1000" kern="0" dirty="0">
                <a:solidFill>
                  <a:srgbClr val="FFFFFF"/>
                </a:solidFill>
                <a:latin typeface="Segoe UI" panose="020B0502040204020203" pitchFamily="34" charset="0"/>
                <a:cs typeface="Segoe UI" panose="020B0502040204020203" pitchFamily="34" charset="0"/>
              </a:rPr>
              <a:t>– Azure allows If P&amp;C Insurance to continue to innovate—but </a:t>
            </a:r>
            <a:r>
              <a:rPr lang="en-US" sz="1000" b="1" kern="0" dirty="0">
                <a:solidFill>
                  <a:srgbClr val="FFFFFF"/>
                </a:solidFill>
                <a:latin typeface="Segoe UI" panose="020B0502040204020203" pitchFamily="34" charset="0"/>
                <a:cs typeface="Segoe UI" panose="020B0502040204020203" pitchFamily="34" charset="0"/>
              </a:rPr>
              <a:t>faster and without significant risk</a:t>
            </a:r>
            <a:r>
              <a:rPr lang="en-US" sz="1000" kern="0" dirty="0">
                <a:solidFill>
                  <a:srgbClr val="FFFFFF"/>
                </a:solidFill>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5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err="1">
                <a:latin typeface="Segoe UI" panose="020B0502040204020203" pitchFamily="34" charset="0"/>
                <a:cs typeface="Segoe UI" panose="020B0502040204020203" pitchFamily="34" charset="0"/>
              </a:rPr>
              <a:t>Northpower</a:t>
            </a:r>
            <a:endParaRPr lang="en-US" sz="1000" dirty="0">
              <a:latin typeface="Segoe UI" panose="020B0502040204020203" pitchFamily="34" charset="0"/>
              <a:cs typeface="Segoe UI" panose="020B0502040204020203" pitchFamily="34" charset="0"/>
            </a:endParaRP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New Zealand</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Power &amp; Utilities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 </a:t>
            </a:r>
            <a:r>
              <a:rPr lang="en-US" sz="1000" dirty="0">
                <a:solidFill>
                  <a:srgbClr val="505050"/>
                </a:solidFill>
                <a:latin typeface="Segoe UI" panose="020B0502040204020203" pitchFamily="34" charset="0"/>
                <a:cs typeface="Segoe UI" panose="020B0502040204020203" pitchFamily="34" charset="0"/>
              </a:rPr>
              <a:t>n/a</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Publish Date:</a:t>
            </a:r>
            <a:r>
              <a:rPr lang="en-US" sz="1000" dirty="0">
                <a:latin typeface="Segoe UI" panose="020B0502040204020203" pitchFamily="34" charset="0"/>
                <a:cs typeface="Segoe UI" panose="020B0502040204020203" pitchFamily="34" charset="0"/>
              </a:rPr>
              <a:t> January 10, 2017</a:t>
            </a: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http://customers.microsoft.com/en-US/story/northpower-azure-utilities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Logic Apps, Azure Service Bus, Azure Web Apps</a:t>
            </a:r>
            <a:endParaRPr lang="en-US" sz="1000" b="1" dirty="0">
              <a:solidFill>
                <a:srgbClr val="505050"/>
              </a:solidFill>
              <a:latin typeface="Segoe UI" panose="020B0502040204020203" pitchFamily="34" charset="0"/>
              <a:cs typeface="Segoe UI" panose="020B0502040204020203" pitchFamily="34" charset="0"/>
            </a:endParaRPr>
          </a:p>
          <a:p>
            <a:pPr defTabSz="961191">
              <a:lnSpc>
                <a:spcPct val="90000"/>
              </a:lnSpc>
              <a:spcAft>
                <a:spcPts val="350"/>
              </a:spcAft>
              <a:defRPr/>
            </a:pPr>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a:t>
            </a:r>
            <a:r>
              <a:rPr lang="en-US" sz="1000" kern="0" err="1">
                <a:solidFill>
                  <a:srgbClr val="FFFFFF"/>
                </a:solidFill>
                <a:latin typeface="Segoe UI" panose="020B0502040204020203" pitchFamily="34" charset="0"/>
                <a:cs typeface="Segoe UI" panose="020B0502040204020203" pitchFamily="34" charset="0"/>
              </a:rPr>
              <a:t>Northpower</a:t>
            </a:r>
            <a:r>
              <a:rPr lang="en-US" sz="1000" kern="0" dirty="0">
                <a:solidFill>
                  <a:srgbClr val="FFFFFF"/>
                </a:solidFill>
                <a:latin typeface="Segoe UI" panose="020B0502040204020203" pitchFamily="34" charset="0"/>
                <a:cs typeface="Segoe UI" panose="020B0502040204020203" pitchFamily="34" charset="0"/>
              </a:rPr>
              <a:t> is a New Zealand-based electrical contractor and power distribution company responsible for maintaining power supplies for 800,000 proprieties across the country.</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 </a:t>
            </a:r>
            <a:r>
              <a:rPr lang="en-US" sz="1000" kern="0" dirty="0">
                <a:solidFill>
                  <a:srgbClr val="FFFFFF"/>
                </a:solidFill>
                <a:latin typeface="Segoe UI" panose="020B0502040204020203" pitchFamily="34" charset="0"/>
                <a:cs typeface="Segoe UI" panose="020B0502040204020203" pitchFamily="34" charset="0"/>
              </a:rPr>
              <a:t>It wanted an out-of-band, sure-fire app for receiving and sending client service requests to its cloud-based dispatch solution. This kind of app would be especially useful during network communication outages, which could affect </a:t>
            </a:r>
            <a:r>
              <a:rPr lang="en-US" sz="1000" kern="0" dirty="0" err="1">
                <a:solidFill>
                  <a:srgbClr val="FFFFFF"/>
                </a:solidFill>
                <a:latin typeface="Segoe UI" panose="020B0502040204020203" pitchFamily="34" charset="0"/>
                <a:cs typeface="Segoe UI" panose="020B0502040204020203" pitchFamily="34" charset="0"/>
              </a:rPr>
              <a:t>Northpower’s</a:t>
            </a:r>
            <a:r>
              <a:rPr lang="en-US" sz="1000" kern="0" dirty="0">
                <a:solidFill>
                  <a:srgbClr val="FFFFFF"/>
                </a:solidFill>
                <a:latin typeface="Segoe UI" panose="020B0502040204020203" pitchFamily="34" charset="0"/>
                <a:cs typeface="Segoe UI" panose="020B0502040204020203" pitchFamily="34" charset="0"/>
              </a:rPr>
              <a:t> ability to address customer requests.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Using Azure, </a:t>
            </a:r>
            <a:r>
              <a:rPr lang="en-US" sz="1000" kern="0" err="1">
                <a:solidFill>
                  <a:srgbClr val="FFFFFF"/>
                </a:solidFill>
                <a:latin typeface="Segoe UI" panose="020B0502040204020203" pitchFamily="34" charset="0"/>
                <a:cs typeface="Segoe UI" panose="020B0502040204020203" pitchFamily="34" charset="0"/>
              </a:rPr>
              <a:t>Northpower</a:t>
            </a:r>
            <a:r>
              <a:rPr lang="en-US" sz="1000" kern="0" dirty="0">
                <a:solidFill>
                  <a:srgbClr val="FFFFFF"/>
                </a:solidFill>
                <a:latin typeface="Segoe UI" panose="020B0502040204020203" pitchFamily="34" charset="0"/>
                <a:cs typeface="Segoe UI" panose="020B0502040204020203" pitchFamily="34" charset="0"/>
              </a:rPr>
              <a:t> created a B2B app in the cloud that connects client fault centers to </a:t>
            </a:r>
            <a:r>
              <a:rPr lang="en-US" sz="1000" kern="0" err="1">
                <a:solidFill>
                  <a:srgbClr val="FFFFFF"/>
                </a:solidFill>
                <a:latin typeface="Segoe UI" panose="020B0502040204020203" pitchFamily="34" charset="0"/>
                <a:cs typeface="Segoe UI" panose="020B0502040204020203" pitchFamily="34" charset="0"/>
              </a:rPr>
              <a:t>Northpower</a:t>
            </a:r>
            <a:r>
              <a:rPr lang="en-US" sz="1000" kern="0" dirty="0">
                <a:solidFill>
                  <a:srgbClr val="FFFFFF"/>
                </a:solidFill>
                <a:latin typeface="Segoe UI" panose="020B0502040204020203" pitchFamily="34" charset="0"/>
                <a:cs typeface="Segoe UI" panose="020B0502040204020203" pitchFamily="34" charset="0"/>
              </a:rPr>
              <a:t> Dispatch services. Thanks to App Service, it took just 400 hours to build the app, named Reactive, which helps keep engineers working even if a major storm affects server communications.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Faster Time-to-Deployment </a:t>
            </a:r>
            <a:r>
              <a:rPr lang="en-US" sz="1000" kern="0" dirty="0">
                <a:solidFill>
                  <a:srgbClr val="FFFFFF"/>
                </a:solidFill>
                <a:latin typeface="Segoe UI" panose="020B0502040204020203" pitchFamily="34" charset="0"/>
                <a:cs typeface="Segoe UI" panose="020B0502040204020203" pitchFamily="34" charset="0"/>
              </a:rPr>
              <a:t>– </a:t>
            </a:r>
            <a:r>
              <a:rPr lang="en-US" sz="1000" kern="0" err="1">
                <a:solidFill>
                  <a:srgbClr val="FFFFFF"/>
                </a:solidFill>
                <a:latin typeface="Segoe UI" panose="020B0502040204020203" pitchFamily="34" charset="0"/>
                <a:cs typeface="Segoe UI" panose="020B0502040204020203" pitchFamily="34" charset="0"/>
              </a:rPr>
              <a:t>Northpower</a:t>
            </a:r>
            <a:r>
              <a:rPr lang="en-US" sz="1000" kern="0" dirty="0">
                <a:solidFill>
                  <a:srgbClr val="FFFFFF"/>
                </a:solidFill>
                <a:latin typeface="Segoe UI" panose="020B0502040204020203" pitchFamily="34" charset="0"/>
                <a:cs typeface="Segoe UI" panose="020B0502040204020203" pitchFamily="34" charset="0"/>
              </a:rPr>
              <a:t>, along with consulting firm </a:t>
            </a:r>
            <a:r>
              <a:rPr lang="en-US" sz="1000" kern="0" dirty="0" err="1">
                <a:solidFill>
                  <a:srgbClr val="FFFFFF"/>
                </a:solidFill>
                <a:latin typeface="Segoe UI" panose="020B0502040204020203" pitchFamily="34" charset="0"/>
                <a:cs typeface="Segoe UI" panose="020B0502040204020203" pitchFamily="34" charset="0"/>
              </a:rPr>
              <a:t>Adaptiv</a:t>
            </a:r>
            <a:r>
              <a:rPr lang="en-US" sz="1000" kern="0" dirty="0">
                <a:solidFill>
                  <a:srgbClr val="FFFFFF"/>
                </a:solidFill>
                <a:latin typeface="Segoe UI" panose="020B0502040204020203" pitchFamily="34" charset="0"/>
                <a:cs typeface="Segoe UI" panose="020B0502040204020203" pitchFamily="34" charset="0"/>
              </a:rPr>
              <a:t> Integration, developed, tested, and delivered the Reactive app in just </a:t>
            </a:r>
            <a:r>
              <a:rPr lang="en-US" sz="1000" b="1" kern="0" dirty="0">
                <a:solidFill>
                  <a:srgbClr val="FFFFFF"/>
                </a:solidFill>
                <a:latin typeface="Segoe UI" panose="020B0502040204020203" pitchFamily="34" charset="0"/>
                <a:cs typeface="Segoe UI" panose="020B0502040204020203" pitchFamily="34" charset="0"/>
              </a:rPr>
              <a:t>400 hours</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Greater Resiliency </a:t>
            </a:r>
            <a:r>
              <a:rPr lang="en-US" sz="1000" kern="0" dirty="0">
                <a:solidFill>
                  <a:srgbClr val="FFFFFF"/>
                </a:solidFill>
                <a:latin typeface="Segoe UI" panose="020B0502040204020203" pitchFamily="34" charset="0"/>
                <a:cs typeface="Segoe UI" panose="020B0502040204020203" pitchFamily="34" charset="0"/>
              </a:rPr>
              <a:t>– Azure is </a:t>
            </a:r>
            <a:r>
              <a:rPr lang="en-US" sz="1000" b="1" kern="0" dirty="0">
                <a:solidFill>
                  <a:srgbClr val="FFFFFF"/>
                </a:solidFill>
                <a:latin typeface="Segoe UI" panose="020B0502040204020203" pitchFamily="34" charset="0"/>
                <a:cs typeface="Segoe UI" panose="020B0502040204020203" pitchFamily="34" charset="0"/>
              </a:rPr>
              <a:t>highly resilient</a:t>
            </a:r>
            <a:r>
              <a:rPr lang="en-US" sz="1000" kern="0" dirty="0">
                <a:solidFill>
                  <a:srgbClr val="FFFFFF"/>
                </a:solidFill>
                <a:latin typeface="Segoe UI" panose="020B0502040204020203" pitchFamily="34" charset="0"/>
                <a:cs typeface="Segoe UI" panose="020B0502040204020203" pitchFamily="34" charset="0"/>
              </a:rPr>
              <a:t>, meaning field service teams continue to receive customer requests even if the internal network is down.</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Long-term Cost Savings </a:t>
            </a:r>
            <a:r>
              <a:rPr lang="en-US" sz="1000" kern="0" dirty="0">
                <a:solidFill>
                  <a:srgbClr val="FFFFFF"/>
                </a:solidFill>
                <a:latin typeface="Segoe UI" panose="020B0502040204020203" pitchFamily="34" charset="0"/>
                <a:cs typeface="Segoe UI" panose="020B0502040204020203" pitchFamily="34" charset="0"/>
              </a:rPr>
              <a:t>– </a:t>
            </a:r>
            <a:r>
              <a:rPr lang="en-US" sz="1000" kern="0" err="1">
                <a:solidFill>
                  <a:srgbClr val="FFFFFF"/>
                </a:solidFill>
                <a:latin typeface="Segoe UI" panose="020B0502040204020203" pitchFamily="34" charset="0"/>
                <a:cs typeface="Segoe UI" panose="020B0502040204020203" pitchFamily="34" charset="0"/>
              </a:rPr>
              <a:t>Northpower</a:t>
            </a:r>
            <a:r>
              <a:rPr lang="en-US" sz="1000" kern="0" dirty="0">
                <a:solidFill>
                  <a:srgbClr val="FFFFFF"/>
                </a:solidFill>
                <a:latin typeface="Segoe UI" panose="020B0502040204020203" pitchFamily="34" charset="0"/>
                <a:cs typeface="Segoe UI" panose="020B0502040204020203" pitchFamily="34" charset="0"/>
              </a:rPr>
              <a:t> has </a:t>
            </a:r>
            <a:r>
              <a:rPr lang="en-US" sz="1000" b="1" kern="0" dirty="0">
                <a:solidFill>
                  <a:srgbClr val="FFFFFF"/>
                </a:solidFill>
                <a:latin typeface="Segoe UI" panose="020B0502040204020203" pitchFamily="34" charset="0"/>
                <a:cs typeface="Segoe UI" panose="020B0502040204020203" pitchFamily="34" charset="0"/>
              </a:rPr>
              <a:t>reduced the time and money spent</a:t>
            </a:r>
            <a:r>
              <a:rPr lang="en-US" sz="1000" kern="0" dirty="0">
                <a:solidFill>
                  <a:srgbClr val="FFFFFF"/>
                </a:solidFill>
                <a:latin typeface="Segoe UI" panose="020B0502040204020203" pitchFamily="34" charset="0"/>
                <a:cs typeface="Segoe UI" panose="020B0502040204020203" pitchFamily="34" charset="0"/>
              </a:rPr>
              <a:t> on maintaining hardware and operating systems.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520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dirty="0">
                <a:latin typeface="Segoe UI" panose="020B0502040204020203" pitchFamily="34" charset="0"/>
                <a:cs typeface="Segoe UI" panose="020B0502040204020203" pitchFamily="34" charset="0"/>
              </a:rPr>
              <a:t>Nine Entertainment Company</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Australia</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Entertainment, Media Services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a:t>
            </a:r>
            <a:r>
              <a:rPr lang="en-US" sz="1000" dirty="0">
                <a:solidFill>
                  <a:srgbClr val="505050"/>
                </a:solidFill>
                <a:latin typeface="Segoe UI" panose="020B0502040204020203" pitchFamily="34" charset="0"/>
                <a:cs typeface="Segoe UI" panose="020B0502040204020203" pitchFamily="34" charset="0"/>
              </a:rPr>
              <a:t> n/a</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solidFill>
                  <a:srgbClr val="505050"/>
                </a:solidFill>
                <a:latin typeface="Segoe UI" panose="020B0502040204020203" pitchFamily="34" charset="0"/>
                <a:cs typeface="Segoe UI" panose="020B0502040204020203" pitchFamily="34" charset="0"/>
              </a:rPr>
              <a:t>August 9, 2016</a:t>
            </a:r>
            <a:endParaRPr lang="en-US" sz="1000" dirty="0">
              <a:latin typeface="Segoe UI" panose="020B0502040204020203" pitchFamily="34" charset="0"/>
              <a:cs typeface="Segoe UI" panose="020B0502040204020203" pitchFamily="34" charset="0"/>
            </a:endParaRP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https://customers.microsoft.com/en-us/story/delivering-breaking-news-localized-to-users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Media Service, .NET Framework</a:t>
            </a:r>
          </a:p>
          <a:p>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 </a:t>
            </a:r>
            <a:r>
              <a:rPr lang="en-US" sz="1000" kern="0" dirty="0">
                <a:solidFill>
                  <a:srgbClr val="FFFFFF"/>
                </a:solidFill>
                <a:latin typeface="Segoe UI" panose="020B0502040204020203" pitchFamily="34" charset="0"/>
                <a:cs typeface="Segoe UI" panose="020B0502040204020203" pitchFamily="34" charset="0"/>
              </a:rPr>
              <a:t>Based in Sydney, Nine Entertainment Company (NEC) is one of Australia's leading media and entertainment groups. </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 </a:t>
            </a:r>
            <a:r>
              <a:rPr lang="en-US" sz="1000" kern="0" dirty="0">
                <a:solidFill>
                  <a:srgbClr val="FFFFFF"/>
                </a:solidFill>
                <a:latin typeface="Segoe UI" panose="020B0502040204020203" pitchFamily="34" charset="0"/>
                <a:cs typeface="Segoe UI" panose="020B0502040204020203" pitchFamily="34" charset="0"/>
              </a:rPr>
              <a:t>To align with the times, NEC’s news outlet, 9NEWS, wanted a mobile app that would deliver the latest location-specific news to its subscribers. The app needed to process 100,000s of concurrent requests and deliver up-to-date push notifications based on subscribers’ chosen topics without overwhelming NEC’s servers.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NEC relied on Azure App Service, and specifically its Mobile Apps solution, to develop the 9NEWS Alerts app. The app scans 9NEWS’s website every 60 seconds for the latest updates. It then uses Mobile Apps’ auto scaling feature to send personalized notifications with minimum lag. </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Minimum Latency With Auto Scaling </a:t>
            </a:r>
            <a:r>
              <a:rPr lang="en-US" sz="1000" kern="0" dirty="0">
                <a:solidFill>
                  <a:srgbClr val="FFFFFF"/>
                </a:solidFill>
                <a:latin typeface="Segoe UI" panose="020B0502040204020203" pitchFamily="34" charset="0"/>
                <a:cs typeface="Segoe UI" panose="020B0502040204020203" pitchFamily="34" charset="0"/>
              </a:rPr>
              <a:t>– The news app uses Mobile App’s auto scaling feature to deliver </a:t>
            </a:r>
            <a:r>
              <a:rPr lang="en-US" sz="1000" b="1" kern="0" dirty="0">
                <a:solidFill>
                  <a:srgbClr val="FFFFFF"/>
                </a:solidFill>
                <a:latin typeface="Segoe UI" panose="020B0502040204020203" pitchFamily="34" charset="0"/>
                <a:cs typeface="Segoe UI" panose="020B0502040204020203" pitchFamily="34" charset="0"/>
              </a:rPr>
              <a:t>30,000 to 200,000 </a:t>
            </a:r>
            <a:r>
              <a:rPr lang="en-US" sz="1000" kern="0" dirty="0">
                <a:solidFill>
                  <a:srgbClr val="FFFFFF"/>
                </a:solidFill>
                <a:latin typeface="Segoe UI" panose="020B0502040204020203" pitchFamily="34" charset="0"/>
                <a:cs typeface="Segoe UI" panose="020B0502040204020203" pitchFamily="34" charset="0"/>
              </a:rPr>
              <a:t>geo-specific notifications each hour without lag.</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Intuitive Integration </a:t>
            </a:r>
            <a:r>
              <a:rPr lang="en-US" sz="1000" kern="0" dirty="0">
                <a:solidFill>
                  <a:srgbClr val="FFFFFF"/>
                </a:solidFill>
                <a:latin typeface="Segoe UI" panose="020B0502040204020203" pitchFamily="34" charset="0"/>
                <a:cs typeface="Segoe UI" panose="020B0502040204020203" pitchFamily="34" charset="0"/>
              </a:rPr>
              <a:t>– Integration among Mobile Apps, Xamarin, and NEC’s native code helped </a:t>
            </a:r>
            <a:r>
              <a:rPr lang="en-US" sz="1000" b="1" kern="0" dirty="0">
                <a:solidFill>
                  <a:srgbClr val="FFFFFF"/>
                </a:solidFill>
                <a:latin typeface="Segoe UI" panose="020B0502040204020203" pitchFamily="34" charset="0"/>
                <a:cs typeface="Segoe UI" panose="020B0502040204020203" pitchFamily="34" charset="0"/>
              </a:rPr>
              <a:t>simplify the development process</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Time and Cost Savings </a:t>
            </a:r>
            <a:r>
              <a:rPr lang="en-US" sz="1000" kern="0" dirty="0">
                <a:solidFill>
                  <a:srgbClr val="FFFFFF"/>
                </a:solidFill>
                <a:latin typeface="Segoe UI" panose="020B0502040204020203" pitchFamily="34" charset="0"/>
                <a:cs typeface="Segoe UI" panose="020B0502040204020203" pitchFamily="34" charset="0"/>
              </a:rPr>
              <a:t>– Powerful, familiar tools from App Service helped NEC </a:t>
            </a:r>
            <a:r>
              <a:rPr lang="en-US" sz="1000" b="1" kern="0" dirty="0">
                <a:solidFill>
                  <a:srgbClr val="FFFFFF"/>
                </a:solidFill>
                <a:latin typeface="Segoe UI" panose="020B0502040204020203" pitchFamily="34" charset="0"/>
                <a:cs typeface="Segoe UI" panose="020B0502040204020203" pitchFamily="34" charset="0"/>
              </a:rPr>
              <a:t>compress development cycles, cut time-to-market, and boost cost savings</a:t>
            </a:r>
            <a:r>
              <a:rPr lang="en-US" sz="1000" kern="0" dirty="0">
                <a:solidFill>
                  <a:srgbClr val="FFFFFF"/>
                </a:solidFill>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dirty="0">
                <a:solidFill>
                  <a:srgbClr val="505050"/>
                </a:solidFill>
                <a:latin typeface="Segoe UI" panose="020B0502040204020203" pitchFamily="34" charset="0"/>
                <a:cs typeface="Segoe UI" panose="020B0502040204020203" pitchFamily="34" charset="0"/>
              </a:rPr>
              <a:t>Canadian Broadcasting Corporation / Radio-Canada</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Canada</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Entertainment, Media Services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a:t>
            </a:r>
            <a:r>
              <a:rPr lang="en-US" sz="1000" dirty="0">
                <a:solidFill>
                  <a:srgbClr val="505050"/>
                </a:solidFill>
                <a:latin typeface="Segoe UI" panose="020B0502040204020203" pitchFamily="34" charset="0"/>
                <a:cs typeface="Segoe UI" panose="020B0502040204020203" pitchFamily="34" charset="0"/>
              </a:rPr>
              <a:t> n/a</a:t>
            </a:r>
            <a:br>
              <a:rPr lang="en-US" sz="1000" dirty="0">
                <a:latin typeface="Segoe UI" panose="020B0502040204020203" pitchFamily="34" charset="0"/>
                <a:cs typeface="Segoe UI" panose="020B0502040204020203" pitchFamily="34" charset="0"/>
              </a:rPr>
            </a:b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solidFill>
                  <a:srgbClr val="505050"/>
                </a:solidFill>
                <a:latin typeface="Segoe UI" panose="020B0502040204020203" pitchFamily="34" charset="0"/>
                <a:cs typeface="Segoe UI" panose="020B0502040204020203" pitchFamily="34" charset="0"/>
              </a:rPr>
              <a:t>October 22</a:t>
            </a:r>
            <a:r>
              <a:rPr lang="en-US" sz="1000" dirty="0">
                <a:latin typeface="Segoe UI" panose="020B0502040204020203" pitchFamily="34" charset="0"/>
                <a:cs typeface="Segoe UI" panose="020B0502040204020203" pitchFamily="34" charset="0"/>
              </a:rPr>
              <a:t>, 2015</a:t>
            </a: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https://azure.microsoft.com/en-us/blog/canadian-broadcasting-corporation-radio-canada-leverage-azure-for-smooth-election-coverage/</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a:t>
            </a:r>
          </a:p>
          <a:p>
            <a:pPr defTabSz="961191">
              <a:lnSpc>
                <a:spcPct val="90000"/>
              </a:lnSpc>
              <a:spcAft>
                <a:spcPts val="350"/>
              </a:spcAft>
              <a:defRPr/>
            </a:pPr>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The Canadian Broadcasting Corporation, branded as CBC/Radio-Canada, is Canada’s oldest broadcasting network.</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a:t>
            </a:r>
            <a:r>
              <a:rPr lang="en-US" sz="1000" kern="0" dirty="0">
                <a:solidFill>
                  <a:srgbClr val="FFFFFF"/>
                </a:solidFill>
                <a:latin typeface="Segoe UI" panose="020B0502040204020203" pitchFamily="34" charset="0"/>
                <a:cs typeface="Segoe UI" panose="020B0502040204020203" pitchFamily="34" charset="0"/>
              </a:rPr>
              <a:t> As a trusted news source, CBC/Radio-Canada wanted to a build an app that Canadians could access on mobile and desktop devices to get real-time results on the night of the 2015 federal election. The app needed to support millions of concurrent users without lag in both English and French. </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CBC/Radio-Canada selected Azure, and specifically App Service, to develop and host its app. App Service enabled the broadcaster to scale its infrastructure across three different geographic regions and serve more than 3.6 billion requests during a six-hour period. The app was so successful that users took to social media to praise its performance.</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Significant Scalability </a:t>
            </a:r>
            <a:r>
              <a:rPr lang="en-US" sz="1000" kern="0" dirty="0">
                <a:solidFill>
                  <a:srgbClr val="FFFFFF"/>
                </a:solidFill>
                <a:latin typeface="Segoe UI" panose="020B0502040204020203" pitchFamily="34" charset="0"/>
                <a:cs typeface="Segoe UI" panose="020B0502040204020203" pitchFamily="34" charset="0"/>
              </a:rPr>
              <a:t>– App Service enabled CBC/Radio-Canada to scale its app to </a:t>
            </a:r>
            <a:r>
              <a:rPr lang="en-US" sz="1000" b="1" kern="0" dirty="0">
                <a:solidFill>
                  <a:srgbClr val="FFFFFF"/>
                </a:solidFill>
                <a:latin typeface="Segoe UI" panose="020B0502040204020203" pitchFamily="34" charset="0"/>
                <a:cs typeface="Segoe UI" panose="020B0502040204020203" pitchFamily="34" charset="0"/>
              </a:rPr>
              <a:t>three different regions </a:t>
            </a:r>
            <a:r>
              <a:rPr lang="en-US" sz="1000" kern="0" dirty="0">
                <a:solidFill>
                  <a:srgbClr val="FFFFFF"/>
                </a:solidFill>
                <a:latin typeface="Segoe UI" panose="020B0502040204020203" pitchFamily="34" charset="0"/>
                <a:cs typeface="Segoe UI" panose="020B0502040204020203" pitchFamily="34" charset="0"/>
              </a:rPr>
              <a:t>and utilize close to </a:t>
            </a:r>
            <a:r>
              <a:rPr lang="en-US" sz="1000" b="1" kern="0" dirty="0">
                <a:solidFill>
                  <a:srgbClr val="FFFFFF"/>
                </a:solidFill>
                <a:latin typeface="Segoe UI" panose="020B0502040204020203" pitchFamily="34" charset="0"/>
                <a:cs typeface="Segoe UI" panose="020B0502040204020203" pitchFamily="34" charset="0"/>
              </a:rPr>
              <a:t>1,300 compute cores</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Trusted Reliability Despite High Volumes </a:t>
            </a:r>
            <a:r>
              <a:rPr lang="en-US" sz="1000" kern="0" dirty="0">
                <a:solidFill>
                  <a:srgbClr val="FFFFFF"/>
                </a:solidFill>
                <a:latin typeface="Segoe UI" panose="020B0502040204020203" pitchFamily="34" charset="0"/>
                <a:cs typeface="Segoe UI" panose="020B0502040204020203" pitchFamily="34" charset="0"/>
              </a:rPr>
              <a:t>– By the end of the night, the election app had handled </a:t>
            </a:r>
            <a:r>
              <a:rPr lang="en-US" sz="1000" b="1" kern="0" dirty="0">
                <a:solidFill>
                  <a:srgbClr val="FFFFFF"/>
                </a:solidFill>
                <a:latin typeface="Segoe UI" panose="020B0502040204020203" pitchFamily="34" charset="0"/>
                <a:cs typeface="Segoe UI" panose="020B0502040204020203" pitchFamily="34" charset="0"/>
              </a:rPr>
              <a:t>3.6 billion requests </a:t>
            </a:r>
            <a:r>
              <a:rPr lang="en-US" sz="1000" kern="0" dirty="0">
                <a:solidFill>
                  <a:srgbClr val="FFFFFF"/>
                </a:solidFill>
                <a:latin typeface="Segoe UI" panose="020B0502040204020203" pitchFamily="34" charset="0"/>
                <a:cs typeface="Segoe UI" panose="020B0502040204020203" pitchFamily="34" charset="0"/>
              </a:rPr>
              <a:t>with peaks of </a:t>
            </a:r>
            <a:r>
              <a:rPr lang="en-US" sz="1000" b="1" kern="0" dirty="0">
                <a:solidFill>
                  <a:srgbClr val="FFFFFF"/>
                </a:solidFill>
                <a:latin typeface="Segoe UI" panose="020B0502040204020203" pitchFamily="34" charset="0"/>
                <a:cs typeface="Segoe UI" panose="020B0502040204020203" pitchFamily="34" charset="0"/>
              </a:rPr>
              <a:t>more than 800,000 requests per second</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Boosted Reputation </a:t>
            </a:r>
            <a:r>
              <a:rPr lang="en-US" sz="1000" kern="0" dirty="0">
                <a:solidFill>
                  <a:srgbClr val="FFFFFF"/>
                </a:solidFill>
                <a:latin typeface="Segoe UI" panose="020B0502040204020203" pitchFamily="34" charset="0"/>
                <a:cs typeface="Segoe UI" panose="020B0502040204020203" pitchFamily="34" charset="0"/>
              </a:rPr>
              <a:t>– Social media posts praising the app helped </a:t>
            </a:r>
            <a:r>
              <a:rPr lang="en-US" sz="1000" b="1" kern="0" dirty="0">
                <a:solidFill>
                  <a:srgbClr val="FFFFFF"/>
                </a:solidFill>
                <a:latin typeface="Segoe UI" panose="020B0502040204020203" pitchFamily="34" charset="0"/>
                <a:cs typeface="Segoe UI" panose="020B0502040204020203" pitchFamily="34" charset="0"/>
              </a:rPr>
              <a:t>solidify the broadcaster’s reputation </a:t>
            </a:r>
            <a:r>
              <a:rPr lang="en-US" sz="1000" kern="0" dirty="0">
                <a:solidFill>
                  <a:srgbClr val="FFFFFF"/>
                </a:solidFill>
                <a:latin typeface="Segoe UI" panose="020B0502040204020203" pitchFamily="34" charset="0"/>
                <a:cs typeface="Segoe UI" panose="020B0502040204020203" pitchFamily="34" charset="0"/>
              </a:rPr>
              <a:t>as a cutting-edge, reliable news source.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436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dirty="0">
                <a:solidFill>
                  <a:srgbClr val="505050"/>
                </a:solidFill>
                <a:latin typeface="Segoe UI" panose="020B0502040204020203" pitchFamily="34" charset="0"/>
                <a:cs typeface="Segoe UI" panose="020B0502040204020203" pitchFamily="34" charset="0"/>
              </a:rPr>
              <a:t>Swiss Re</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Switzerland</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Insurance</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 </a:t>
            </a:r>
            <a:r>
              <a:rPr lang="en-US" sz="1000" dirty="0">
                <a:latin typeface="Segoe UI" panose="020B0502040204020203" pitchFamily="34" charset="0"/>
                <a:cs typeface="Segoe UI" panose="020B0502040204020203" pitchFamily="34" charset="0"/>
              </a:rPr>
              <a:t>n/a</a:t>
            </a:r>
            <a:endParaRPr lang="en-US" sz="1000" dirty="0">
              <a:solidFill>
                <a:srgbClr val="505050"/>
              </a:solidFill>
              <a:latin typeface="Segoe UI" panose="020B0502040204020203" pitchFamily="34" charset="0"/>
              <a:cs typeface="Segoe UI" panose="020B0502040204020203" pitchFamily="34" charset="0"/>
            </a:endParaRP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solidFill>
                  <a:srgbClr val="505050"/>
                </a:solidFill>
                <a:latin typeface="Segoe UI" panose="020B0502040204020203" pitchFamily="34" charset="0"/>
                <a:cs typeface="Segoe UI" panose="020B0502040204020203" pitchFamily="34" charset="0"/>
              </a:rPr>
              <a:t>May 9, 2017</a:t>
            </a:r>
            <a:endParaRPr lang="en-US" sz="1000" dirty="0">
              <a:latin typeface="Segoe UI" panose="020B0502040204020203" pitchFamily="34" charset="0"/>
              <a:cs typeface="Segoe UI" panose="020B0502040204020203" pitchFamily="34" charset="0"/>
            </a:endParaRP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http://customers.microsoft.com/en-US/story/swissre</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API Management, Azure SQL Database, Visual Studio Team Services</a:t>
            </a:r>
          </a:p>
          <a:p>
            <a:pPr defTabSz="961191">
              <a:lnSpc>
                <a:spcPct val="90000"/>
              </a:lnSpc>
              <a:spcAft>
                <a:spcPts val="350"/>
              </a:spcAft>
              <a:defRPr/>
            </a:pPr>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Swiss Re is a wholesale provider of insurance and reinsurance. The second-largest reinsurance company in the world, Swiss Re has offices in more than 25 countries and reported revenue of US$33 billion in 2016.</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 </a:t>
            </a:r>
            <a:r>
              <a:rPr lang="en-US" sz="1000" kern="0" dirty="0">
                <a:solidFill>
                  <a:srgbClr val="FFFFFF"/>
                </a:solidFill>
                <a:latin typeface="Segoe UI" panose="020B0502040204020203" pitchFamily="34" charset="0"/>
                <a:cs typeface="Segoe UI" panose="020B0502040204020203" pitchFamily="34" charset="0"/>
              </a:rPr>
              <a:t>To break away from traditional reinsurance models, the insurer sought to create a cloud-based service that automatically reimbursed airline passengers for delayed flights.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Swiss Re issued an RFP to multiple cloud providers for the project and eventually chose Azure for its affordability, agility, and ability to accelerate the insurer’s time-to-market. Swiss Re worked with </a:t>
            </a:r>
            <a:r>
              <a:rPr lang="en-US" sz="1000" kern="0" dirty="0" err="1">
                <a:solidFill>
                  <a:srgbClr val="FFFFFF"/>
                </a:solidFill>
                <a:latin typeface="Segoe UI" panose="020B0502040204020203" pitchFamily="34" charset="0"/>
                <a:cs typeface="Segoe UI" panose="020B0502040204020203" pitchFamily="34" charset="0"/>
              </a:rPr>
              <a:t>Codit</a:t>
            </a:r>
            <a:r>
              <a:rPr lang="en-US" sz="1000" kern="0" dirty="0">
                <a:solidFill>
                  <a:srgbClr val="FFFFFF"/>
                </a:solidFill>
                <a:latin typeface="Segoe UI" panose="020B0502040204020203" pitchFamily="34" charset="0"/>
                <a:cs typeface="Segoe UI" panose="020B0502040204020203" pitchFamily="34" charset="0"/>
              </a:rPr>
              <a:t>, a Microsoft partner, to launch the service, which took just eight months thanks to App Service and other Azure offerings.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Accelerated Time-to-Market </a:t>
            </a:r>
            <a:r>
              <a:rPr lang="en-US" sz="1000" kern="0" dirty="0">
                <a:solidFill>
                  <a:srgbClr val="FFFFFF"/>
                </a:solidFill>
                <a:latin typeface="Segoe UI" panose="020B0502040204020203" pitchFamily="34" charset="0"/>
                <a:cs typeface="Segoe UI" panose="020B0502040204020203" pitchFamily="34" charset="0"/>
              </a:rPr>
              <a:t>– Swiss Re launched its Azure-based service in just </a:t>
            </a:r>
            <a:r>
              <a:rPr lang="en-US" sz="1000" b="1" kern="0" dirty="0">
                <a:solidFill>
                  <a:srgbClr val="FFFFFF"/>
                </a:solidFill>
                <a:latin typeface="Segoe UI" panose="020B0502040204020203" pitchFamily="34" charset="0"/>
                <a:cs typeface="Segoe UI" panose="020B0502040204020203" pitchFamily="34" charset="0"/>
              </a:rPr>
              <a:t>eight months</a:t>
            </a:r>
            <a:r>
              <a:rPr lang="en-US" sz="1000" kern="0" dirty="0">
                <a:solidFill>
                  <a:srgbClr val="FFFFFF"/>
                </a:solidFill>
                <a:latin typeface="Segoe UI" panose="020B0502040204020203" pitchFamily="34" charset="0"/>
                <a:cs typeface="Segoe UI" panose="020B0502040204020203" pitchFamily="34" charset="0"/>
              </a:rPr>
              <a:t>, which included four months of development.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Greater Agility </a:t>
            </a:r>
            <a:r>
              <a:rPr lang="en-US" sz="1000" kern="0" dirty="0">
                <a:solidFill>
                  <a:srgbClr val="FFFFFF"/>
                </a:solidFill>
                <a:latin typeface="Segoe UI" panose="020B0502040204020203" pitchFamily="34" charset="0"/>
                <a:cs typeface="Segoe UI" panose="020B0502040204020203" pitchFamily="34" charset="0"/>
              </a:rPr>
              <a:t>– The new service processes </a:t>
            </a:r>
            <a:r>
              <a:rPr lang="en-US" sz="1000" b="1" kern="0" dirty="0">
                <a:solidFill>
                  <a:srgbClr val="FFFFFF"/>
                </a:solidFill>
                <a:latin typeface="Segoe UI" panose="020B0502040204020203" pitchFamily="34" charset="0"/>
                <a:cs typeface="Segoe UI" panose="020B0502040204020203" pitchFamily="34" charset="0"/>
              </a:rPr>
              <a:t>millions of micro-insurance policies concurrently</a:t>
            </a:r>
            <a:r>
              <a:rPr lang="en-US" sz="1000" kern="0" dirty="0">
                <a:solidFill>
                  <a:srgbClr val="FFFFFF"/>
                </a:solidFill>
                <a:latin typeface="Segoe UI" panose="020B0502040204020203" pitchFamily="34" charset="0"/>
                <a:cs typeface="Segoe UI" panose="020B0502040204020203" pitchFamily="34" charset="0"/>
              </a:rPr>
              <a:t> and deploys new features up to </a:t>
            </a:r>
            <a:r>
              <a:rPr lang="en-US" sz="1000" b="1" kern="0" dirty="0">
                <a:solidFill>
                  <a:srgbClr val="FFFFFF"/>
                </a:solidFill>
                <a:latin typeface="Segoe UI" panose="020B0502040204020203" pitchFamily="34" charset="0"/>
                <a:cs typeface="Segoe UI" panose="020B0502040204020203" pitchFamily="34" charset="0"/>
              </a:rPr>
              <a:t>6 times daily</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Platform for Advancing Innovation </a:t>
            </a:r>
            <a:r>
              <a:rPr lang="en-US" sz="1000" kern="0" dirty="0">
                <a:solidFill>
                  <a:srgbClr val="FFFFFF"/>
                </a:solidFill>
                <a:latin typeface="Segoe UI" panose="020B0502040204020203" pitchFamily="34" charset="0"/>
                <a:cs typeface="Segoe UI" panose="020B0502040204020203" pitchFamily="34" charset="0"/>
              </a:rPr>
              <a:t>– Azure provides Swiss Re a flexible and affordable platform to </a:t>
            </a:r>
            <a:r>
              <a:rPr lang="en-US" sz="1000" b="1" kern="0" dirty="0">
                <a:solidFill>
                  <a:srgbClr val="FFFFFF"/>
                </a:solidFill>
                <a:latin typeface="Segoe UI" panose="020B0502040204020203" pitchFamily="34" charset="0"/>
                <a:cs typeface="Segoe UI" panose="020B0502040204020203" pitchFamily="34" charset="0"/>
              </a:rPr>
              <a:t>continue delivering innovative services</a:t>
            </a:r>
            <a:r>
              <a:rPr lang="en-US" sz="1000" kern="0" dirty="0">
                <a:solidFill>
                  <a:srgbClr val="FFFFFF"/>
                </a:solidFill>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68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Customer: </a:t>
            </a:r>
            <a:r>
              <a:rPr lang="en-US" sz="1000" kern="0" dirty="0">
                <a:solidFill>
                  <a:srgbClr val="FFFFFF"/>
                </a:solidFill>
                <a:latin typeface="Segoe UI" panose="020B0502040204020203" pitchFamily="34" charset="0"/>
                <a:cs typeface="Segoe UI" panose="020B0502040204020203" pitchFamily="34" charset="0"/>
              </a:rPr>
              <a:t>Ukraine International Airlines (UIA) </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Country or Region: </a:t>
            </a:r>
            <a:r>
              <a:rPr lang="en-US" sz="1000" dirty="0">
                <a:solidFill>
                  <a:srgbClr val="505050"/>
                </a:solidFill>
                <a:latin typeface="Segoe UI" panose="020B0502040204020203" pitchFamily="34" charset="0"/>
                <a:cs typeface="Segoe UI" panose="020B0502040204020203" pitchFamily="34" charset="0"/>
              </a:rPr>
              <a:t>Ukraine</a:t>
            </a:r>
          </a:p>
          <a:p>
            <a:pPr>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Vertical: </a:t>
            </a:r>
            <a:r>
              <a:rPr lang="en-US" sz="1000" dirty="0">
                <a:solidFill>
                  <a:srgbClr val="505050"/>
                </a:solidFill>
                <a:latin typeface="Segoe UI" panose="020B0502040204020203" pitchFamily="34" charset="0"/>
                <a:cs typeface="Segoe UI" panose="020B0502040204020203" pitchFamily="34" charset="0"/>
              </a:rPr>
              <a:t>Hospitality &amp; Travel</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Video Link:</a:t>
            </a:r>
            <a:r>
              <a:rPr lang="en-US" sz="1000" dirty="0">
                <a:solidFill>
                  <a:srgbClr val="505050"/>
                </a:solidFill>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n/a</a:t>
            </a:r>
            <a:br>
              <a:rPr lang="en-US" sz="1000" dirty="0">
                <a:latin typeface="Segoe UI" panose="020B0502040204020203" pitchFamily="34" charset="0"/>
                <a:cs typeface="Segoe UI" panose="020B0502040204020203" pitchFamily="34" charset="0"/>
              </a:rPr>
            </a:br>
            <a:r>
              <a:rPr lang="en-US" sz="1000" b="1" dirty="0">
                <a:solidFill>
                  <a:srgbClr val="505050"/>
                </a:solidFill>
                <a:latin typeface="Segoe UI" panose="020B0502040204020203" pitchFamily="34" charset="0"/>
                <a:cs typeface="Segoe UI" panose="020B0502040204020203" pitchFamily="34" charset="0"/>
              </a:rPr>
              <a:t>Publish Date: </a:t>
            </a:r>
            <a:r>
              <a:rPr lang="en-US" sz="1000" dirty="0">
                <a:latin typeface="Segoe UI" panose="020B0502040204020203" pitchFamily="34" charset="0"/>
                <a:cs typeface="Segoe UI" panose="020B0502040204020203" pitchFamily="34" charset="0"/>
              </a:rPr>
              <a:t>June 14, 2017</a:t>
            </a:r>
          </a:p>
          <a:p>
            <a:pPr defTabSz="961191">
              <a:lnSpc>
                <a:spcPct val="90000"/>
              </a:lnSpc>
              <a:spcAft>
                <a:spcPts val="350"/>
              </a:spcAft>
              <a:defRPr/>
            </a:pPr>
            <a:r>
              <a:rPr lang="en-US" sz="1000" b="1" dirty="0">
                <a:latin typeface="Segoe UI" panose="020B0502040204020203" pitchFamily="34" charset="0"/>
                <a:cs typeface="Segoe UI" panose="020B0502040204020203" pitchFamily="34" charset="0"/>
              </a:rPr>
              <a:t>Case Study Link: </a:t>
            </a:r>
            <a:r>
              <a:rPr lang="en-US" sz="1000" dirty="0">
                <a:latin typeface="Segoe UI" panose="020B0502040204020203" pitchFamily="34" charset="0"/>
                <a:cs typeface="Segoe UI" panose="020B0502040204020203" pitchFamily="34" charset="0"/>
              </a:rPr>
              <a:t>https://customers.microsoft.com/en-us/story/ukraine-international-airlines</a:t>
            </a:r>
          </a:p>
          <a:p>
            <a:pPr defTabSz="961191">
              <a:lnSpc>
                <a:spcPct val="90000"/>
              </a:lnSpc>
              <a:spcAft>
                <a:spcPts val="350"/>
              </a:spcAft>
              <a:defRPr/>
            </a:pPr>
            <a:r>
              <a:rPr lang="en-US" sz="1000" b="1" dirty="0">
                <a:solidFill>
                  <a:srgbClr val="505050"/>
                </a:solidFill>
                <a:latin typeface="Segoe UI" panose="020B0502040204020203" pitchFamily="34" charset="0"/>
                <a:cs typeface="Segoe UI" panose="020B0502040204020203" pitchFamily="34" charset="0"/>
              </a:rPr>
              <a:t>Products: </a:t>
            </a:r>
            <a:r>
              <a:rPr lang="en-US" sz="1000" dirty="0">
                <a:solidFill>
                  <a:srgbClr val="505050"/>
                </a:solidFill>
                <a:latin typeface="Segoe UI" panose="020B0502040204020203" pitchFamily="34" charset="0"/>
                <a:cs typeface="Segoe UI" panose="020B0502040204020203" pitchFamily="34" charset="0"/>
              </a:rPr>
              <a:t>Azure App Service, Azure Backup, Azure Storage, Azure Virtual Machines, Azure Virtual Network, Azure Web Apps</a:t>
            </a:r>
          </a:p>
          <a:p>
            <a:pPr defTabSz="961191">
              <a:lnSpc>
                <a:spcPct val="90000"/>
              </a:lnSpc>
              <a:spcAft>
                <a:spcPts val="350"/>
              </a:spcAft>
              <a:defRPr/>
            </a:pPr>
            <a:endParaRPr lang="en-US" sz="1000" dirty="0">
              <a:latin typeface="Segoe UI" panose="020B0502040204020203" pitchFamily="34" charset="0"/>
              <a:cs typeface="Segoe UI" panose="020B0502040204020203" pitchFamily="34" charset="0"/>
            </a:endParaRPr>
          </a:p>
          <a:p>
            <a:pPr defTabSz="960164" fontAlgn="base">
              <a:spcBef>
                <a:spcPts val="618"/>
              </a:spcBef>
              <a:spcAft>
                <a:spcPts val="206"/>
              </a:spcAft>
              <a:defRPr/>
            </a:pPr>
            <a:r>
              <a:rPr lang="en-US"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rPr>
              <a:t>Key points:</a:t>
            </a:r>
            <a:endParaRPr lang="x-none" sz="1000" b="1" kern="0" cap="all" dirty="0">
              <a:ln w="3175">
                <a:noFill/>
              </a:ln>
              <a:solidFill>
                <a:srgbClr val="FFFFFF"/>
              </a:solidFill>
              <a:latin typeface="Segoe UI" panose="020B0502040204020203" pitchFamily="34" charset="0"/>
              <a:ea typeface="Segoe UI" panose="020B0502040204020203" pitchFamily="34" charset="0"/>
              <a:cs typeface="Segoe UI" pitchFamily="34" charset="0"/>
            </a:endParaRP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Customer Profile:</a:t>
            </a:r>
            <a:r>
              <a:rPr lang="en-US" sz="1000" kern="0" dirty="0">
                <a:solidFill>
                  <a:srgbClr val="FFFFFF"/>
                </a:solidFill>
                <a:latin typeface="Segoe UI" panose="020B0502040204020203" pitchFamily="34" charset="0"/>
                <a:cs typeface="Segoe UI" panose="020B0502040204020203" pitchFamily="34" charset="0"/>
              </a:rPr>
              <a:t> Ukraine International offers a vast selection of point-to-point and transit travel opportunities. The airline connects Ukraine with 38 countries in Europe, Asia, America, Africa, and the Middle East. The carrier operates 1100 international and domestic flights weekly and provides connections with partner airlines’ services to over 3000 destinations worldwide.</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Objectives:</a:t>
            </a:r>
            <a:r>
              <a:rPr lang="en-US" sz="1000" kern="0" dirty="0">
                <a:solidFill>
                  <a:srgbClr val="FFFFFF"/>
                </a:solidFill>
                <a:latin typeface="Segoe UI" panose="020B0502040204020203" pitchFamily="34" charset="0"/>
                <a:cs typeface="Segoe UI" panose="020B0502040204020203" pitchFamily="34" charset="0"/>
              </a:rPr>
              <a:t> Ukraine International Airlines (UIA) is constantly striving to expand to new markets. Unfortunately, a host of problems with its website, including security breaches that hindered performance and reliability, prevented the airline from properly serving customers outside Ukraine. UIA hoped that migrating the site to the cloud from its own datacenters would help resolve these issues.</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Solution: </a:t>
            </a:r>
            <a:r>
              <a:rPr lang="en-US" sz="1000" kern="0" dirty="0">
                <a:solidFill>
                  <a:srgbClr val="FFFFFF"/>
                </a:solidFill>
                <a:latin typeface="Segoe UI" panose="020B0502040204020203" pitchFamily="34" charset="0"/>
                <a:cs typeface="Segoe UI" panose="020B0502040204020203" pitchFamily="34" charset="0"/>
              </a:rPr>
              <a:t>UIA chose Azure over Amazon Web Services primarily for its enterprise-grade security and support for open source software. It was also impressed with Azure’s suite of infrastructure offerings, including App Service, which now hosts the airline’s website.</a:t>
            </a:r>
          </a:p>
          <a:p>
            <a:pPr marL="176679" indent="-176679" defTabSz="960164" fontAlgn="base">
              <a:spcBef>
                <a:spcPts val="618"/>
              </a:spcBef>
              <a:spcAft>
                <a:spcPts val="618"/>
              </a:spcAft>
              <a:buFont typeface="Arial" panose="020B0604020202020204" pitchFamily="34" charset="0"/>
              <a:buChar char="•"/>
              <a:defRPr/>
            </a:pPr>
            <a:r>
              <a:rPr lang="en-US" sz="1000" b="1" kern="0" dirty="0">
                <a:solidFill>
                  <a:srgbClr val="FFFFFF"/>
                </a:solidFill>
                <a:latin typeface="Segoe UI" panose="020B0502040204020203" pitchFamily="34" charset="0"/>
                <a:cs typeface="Segoe UI" panose="020B0502040204020203" pitchFamily="34" charset="0"/>
              </a:rPr>
              <a:t>Results: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Boosted Site Performance </a:t>
            </a:r>
            <a:r>
              <a:rPr lang="en-US" sz="1000" kern="0" dirty="0">
                <a:solidFill>
                  <a:srgbClr val="FFFFFF"/>
                </a:solidFill>
                <a:latin typeface="Segoe UI" panose="020B0502040204020203" pitchFamily="34" charset="0"/>
                <a:cs typeface="Segoe UI" panose="020B0502040204020203" pitchFamily="34" charset="0"/>
              </a:rPr>
              <a:t>– Azure and App Service has increased UIA’s website performance by </a:t>
            </a:r>
            <a:r>
              <a:rPr lang="en-US" sz="1000" b="1" kern="0" dirty="0">
                <a:solidFill>
                  <a:srgbClr val="FFFFFF"/>
                </a:solidFill>
                <a:latin typeface="Segoe UI" panose="020B0502040204020203" pitchFamily="34" charset="0"/>
                <a:cs typeface="Segoe UI" panose="020B0502040204020203" pitchFamily="34" charset="0"/>
              </a:rPr>
              <a:t>200%</a:t>
            </a:r>
            <a:r>
              <a:rPr lang="en-US" sz="1000" kern="0" dirty="0">
                <a:solidFill>
                  <a:srgbClr val="FFFFFF"/>
                </a:solidFill>
                <a:latin typeface="Segoe UI" panose="020B0502040204020203" pitchFamily="34" charset="0"/>
                <a:cs typeface="Segoe UI" panose="020B0502040204020203" pitchFamily="34" charset="0"/>
              </a:rPr>
              <a:t>, and allows it to </a:t>
            </a:r>
            <a:r>
              <a:rPr lang="en-US" sz="1000" b="1" kern="0" dirty="0">
                <a:solidFill>
                  <a:srgbClr val="FFFFFF"/>
                </a:solidFill>
                <a:latin typeface="Segoe UI" panose="020B0502040204020203" pitchFamily="34" charset="0"/>
                <a:cs typeface="Segoe UI" panose="020B0502040204020203" pitchFamily="34" charset="0"/>
              </a:rPr>
              <a:t>easily scale </a:t>
            </a:r>
            <a:r>
              <a:rPr lang="en-US" sz="1000" kern="0" dirty="0">
                <a:solidFill>
                  <a:srgbClr val="FFFFFF"/>
                </a:solidFill>
                <a:latin typeface="Segoe UI" panose="020B0502040204020203" pitchFamily="34" charset="0"/>
                <a:cs typeface="Segoe UI" panose="020B0502040204020203" pitchFamily="34" charset="0"/>
              </a:rPr>
              <a:t>during peak times, like holidays.</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Increased Site Traffic </a:t>
            </a:r>
            <a:r>
              <a:rPr lang="en-US" sz="1000" kern="0" dirty="0">
                <a:solidFill>
                  <a:srgbClr val="FFFFFF"/>
                </a:solidFill>
                <a:latin typeface="Segoe UI" panose="020B0502040204020203" pitchFamily="34" charset="0"/>
                <a:cs typeface="Segoe UI" panose="020B0502040204020203" pitchFamily="34" charset="0"/>
              </a:rPr>
              <a:t>– The website’s improved performance has led to increased site traffic. In the U.S. alone, site visits have grown by </a:t>
            </a:r>
            <a:r>
              <a:rPr lang="en-US" sz="1000" b="1" kern="0" dirty="0">
                <a:solidFill>
                  <a:srgbClr val="FFFFFF"/>
                </a:solidFill>
                <a:latin typeface="Segoe UI" panose="020B0502040204020203" pitchFamily="34" charset="0"/>
                <a:cs typeface="Segoe UI" panose="020B0502040204020203" pitchFamily="34" charset="0"/>
              </a:rPr>
              <a:t>16%</a:t>
            </a:r>
            <a:r>
              <a:rPr lang="en-US" sz="1000" kern="0" dirty="0">
                <a:solidFill>
                  <a:srgbClr val="FFFFFF"/>
                </a:solidFill>
                <a:latin typeface="Segoe UI" panose="020B0502040204020203" pitchFamily="34" charset="0"/>
                <a:cs typeface="Segoe UI" panose="020B0502040204020203" pitchFamily="34" charset="0"/>
              </a:rPr>
              <a:t>.</a:t>
            </a:r>
          </a:p>
          <a:p>
            <a:pPr marL="647824" lvl="1" indent="-176679" defTabSz="960164" fontAlgn="base">
              <a:spcBef>
                <a:spcPts val="618"/>
              </a:spcBef>
              <a:spcAft>
                <a:spcPts val="618"/>
              </a:spcAft>
              <a:buFont typeface="Wingdings" panose="05000000000000000000" pitchFamily="2" charset="2"/>
              <a:buChar char="§"/>
              <a:defRPr/>
            </a:pPr>
            <a:r>
              <a:rPr lang="en-US" sz="1000" b="1" kern="0" dirty="0">
                <a:solidFill>
                  <a:srgbClr val="FFFFFF"/>
                </a:solidFill>
                <a:latin typeface="Segoe UI" panose="020B0502040204020203" pitchFamily="34" charset="0"/>
                <a:cs typeface="Segoe UI" panose="020B0502040204020203" pitchFamily="34" charset="0"/>
              </a:rPr>
              <a:t>Reduced Costs </a:t>
            </a:r>
            <a:r>
              <a:rPr lang="en-US" sz="1000" kern="0" dirty="0">
                <a:solidFill>
                  <a:srgbClr val="FFFFFF"/>
                </a:solidFill>
                <a:latin typeface="Segoe UI" panose="020B0502040204020203" pitchFamily="34" charset="0"/>
                <a:cs typeface="Segoe UI" panose="020B0502040204020203" pitchFamily="34" charset="0"/>
              </a:rPr>
              <a:t>– By moving the website to Azure from its own datacenters, UIA has saved about </a:t>
            </a:r>
            <a:r>
              <a:rPr lang="en-US" sz="1000" b="1" kern="0" dirty="0">
                <a:solidFill>
                  <a:srgbClr val="FFFFFF"/>
                </a:solidFill>
                <a:latin typeface="Segoe UI" panose="020B0502040204020203" pitchFamily="34" charset="0"/>
                <a:cs typeface="Segoe UI" panose="020B0502040204020203" pitchFamily="34" charset="0"/>
              </a:rPr>
              <a:t>$2,000 per month </a:t>
            </a:r>
            <a:r>
              <a:rPr lang="en-US" sz="1000" kern="0" dirty="0">
                <a:solidFill>
                  <a:srgbClr val="FFFFFF"/>
                </a:solidFill>
                <a:latin typeface="Segoe UI" panose="020B0502040204020203" pitchFamily="34" charset="0"/>
                <a:cs typeface="Segoe UI" panose="020B0502040204020203" pitchFamily="34" charset="0"/>
              </a:rPr>
              <a:t>in operating costs.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87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191">
              <a:defRPr/>
            </a:pPr>
            <a:r>
              <a:rPr lang="en-US" dirty="0">
                <a:solidFill>
                  <a:prstClr val="black"/>
                </a:solidFill>
                <a:latin typeface="Segoe UI" pitchFamily="34" charset="0"/>
              </a:rPr>
              <a:t>S4, Solution Specialist Sales Summit</a:t>
            </a:r>
          </a:p>
        </p:txBody>
      </p:sp>
      <p:sp>
        <p:nvSpPr>
          <p:cNvPr id="5" name="Footer Placeholder 4"/>
          <p:cNvSpPr>
            <a:spLocks noGrp="1"/>
          </p:cNvSpPr>
          <p:nvPr>
            <p:ph type="ftr" sz="quarter" idx="11"/>
          </p:nvPr>
        </p:nvSpPr>
        <p:spPr/>
        <p:txBody>
          <a:bodyPr/>
          <a:lstStyle/>
          <a:p>
            <a:pPr marL="588931" defTabSz="94197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1191">
              <a:defRPr/>
            </a:pPr>
            <a:fld id="{38EEC551-8CDA-4EB6-89BB-2A86C9F091C8}" type="datetime8">
              <a:rPr lang="en-US">
                <a:solidFill>
                  <a:prstClr val="black"/>
                </a:solidFill>
                <a:latin typeface="Segoe UI" pitchFamily="34" charset="0"/>
              </a:rPr>
              <a:pPr defTabSz="961191">
                <a:defRPr/>
              </a:pPr>
              <a:t>4/22/2019 11:24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53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872312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35">
              <a:defRPr/>
            </a:pPr>
            <a:endParaRPr lang="en-US" sz="1200" dirty="0"/>
          </a:p>
          <a:p>
            <a:pPr>
              <a:lnSpc>
                <a:spcPct val="90000"/>
              </a:lnSpc>
              <a:spcAft>
                <a:spcPts val="618"/>
              </a:spcAft>
            </a:pPr>
            <a:r>
              <a:rPr lang="en-US" sz="1200" dirty="0">
                <a:gradFill>
                  <a:gsLst>
                    <a:gs pos="2917">
                      <a:schemeClr val="tx1"/>
                    </a:gs>
                    <a:gs pos="30000">
                      <a:schemeClr val="tx1"/>
                    </a:gs>
                  </a:gsLst>
                  <a:lin ang="5400000" scaled="0"/>
                </a:gradFill>
              </a:rPr>
              <a:t>Deliver fast and fluid app experience: </a:t>
            </a:r>
          </a:p>
          <a:p>
            <a:pPr>
              <a:lnSpc>
                <a:spcPct val="90000"/>
              </a:lnSpc>
              <a:spcAft>
                <a:spcPts val="618"/>
              </a:spcAft>
            </a:pPr>
            <a:r>
              <a:rPr lang="en-US" sz="1200" dirty="0">
                <a:gradFill>
                  <a:gsLst>
                    <a:gs pos="2917">
                      <a:schemeClr val="tx1"/>
                    </a:gs>
                    <a:gs pos="30000">
                      <a:schemeClr val="tx1"/>
                    </a:gs>
                  </a:gsLst>
                  <a:lin ang="5400000" scaled="0"/>
                </a:gradFill>
              </a:rPr>
              <a:t>Handle global visitors at scale smoothly: </a:t>
            </a:r>
            <a:r>
              <a:rPr lang="en-US" dirty="0">
                <a:solidFill>
                  <a:srgbClr val="505050"/>
                </a:solidFill>
              </a:rPr>
              <a:t>Scale up and out quickly; go global with but host or route by region, clone</a:t>
            </a:r>
            <a:endParaRPr lang="en-US" sz="1200" dirty="0">
              <a:gradFill>
                <a:gsLst>
                  <a:gs pos="2917">
                    <a:schemeClr val="tx1"/>
                  </a:gs>
                  <a:gs pos="30000">
                    <a:schemeClr val="tx1"/>
                  </a:gs>
                </a:gsLst>
                <a:lin ang="5400000" scaled="0"/>
              </a:gradFill>
            </a:endParaRPr>
          </a:p>
          <a:p>
            <a:pPr>
              <a:lnSpc>
                <a:spcPct val="90000"/>
              </a:lnSpc>
              <a:spcAft>
                <a:spcPts val="618"/>
              </a:spcAft>
            </a:pPr>
            <a:r>
              <a:rPr lang="en-US" sz="1200" dirty="0">
                <a:gradFill>
                  <a:gsLst>
                    <a:gs pos="2917">
                      <a:schemeClr val="tx1"/>
                    </a:gs>
                    <a:gs pos="30000">
                      <a:schemeClr val="tx1"/>
                    </a:gs>
                  </a:gsLst>
                  <a:lin ang="5400000" scaled="0"/>
                </a:gradFill>
              </a:rPr>
              <a:t>Simplify signup and sign in process </a:t>
            </a:r>
          </a:p>
          <a:p>
            <a:pPr>
              <a:lnSpc>
                <a:spcPct val="90000"/>
              </a:lnSpc>
              <a:spcAft>
                <a:spcPts val="618"/>
              </a:spcAft>
            </a:pPr>
            <a:r>
              <a:rPr lang="en-US" sz="1200" dirty="0">
                <a:gradFill>
                  <a:gsLst>
                    <a:gs pos="2917">
                      <a:schemeClr val="tx1"/>
                    </a:gs>
                    <a:gs pos="30000">
                      <a:schemeClr val="tx1"/>
                    </a:gs>
                  </a:gsLst>
                  <a:lin ang="5400000" scaled="0"/>
                </a:gradFill>
              </a:rPr>
              <a:t>Engage with your users with rich media</a:t>
            </a:r>
          </a:p>
          <a:p>
            <a:pPr>
              <a:lnSpc>
                <a:spcPct val="90000"/>
              </a:lnSpc>
              <a:spcAft>
                <a:spcPts val="618"/>
              </a:spcAft>
            </a:pPr>
            <a:r>
              <a:rPr lang="en-US" sz="1200" dirty="0">
                <a:gradFill>
                  <a:gsLst>
                    <a:gs pos="2917">
                      <a:schemeClr val="tx1"/>
                    </a:gs>
                    <a:gs pos="30000">
                      <a:schemeClr val="tx1"/>
                    </a:gs>
                  </a:gsLst>
                  <a:lin ang="5400000" scaled="0"/>
                </a:gradFill>
              </a:rPr>
              <a:t>Push out feature updates quickly: </a:t>
            </a:r>
            <a:r>
              <a:rPr lang="en-US" dirty="0">
                <a:solidFill>
                  <a:srgbClr val="505050"/>
                </a:solidFill>
              </a:rPr>
              <a:t>publishing from existing source control and deploying your web apps to a staging slot for test</a:t>
            </a:r>
            <a:r>
              <a:rPr lang="en-US" sz="1200" dirty="0">
                <a:gradFill>
                  <a:gsLst>
                    <a:gs pos="2917">
                      <a:schemeClr val="tx1"/>
                    </a:gs>
                    <a:gs pos="30000">
                      <a:schemeClr val="tx1"/>
                    </a:gs>
                  </a:gsLst>
                  <a:lin ang="5400000" scaled="0"/>
                </a:gradFill>
              </a:rPr>
              <a:t> </a:t>
            </a:r>
          </a:p>
          <a:p>
            <a:pPr>
              <a:lnSpc>
                <a:spcPct val="90000"/>
              </a:lnSpc>
              <a:spcAft>
                <a:spcPts val="618"/>
              </a:spcAft>
            </a:pPr>
            <a:r>
              <a:rPr lang="en-US" sz="1200" dirty="0">
                <a:gradFill>
                  <a:gsLst>
                    <a:gs pos="2917">
                      <a:schemeClr val="tx1"/>
                    </a:gs>
                    <a:gs pos="30000">
                      <a:schemeClr val="tx1"/>
                    </a:gs>
                  </a:gsLst>
                  <a:lin ang="5400000" scaled="0"/>
                </a:gradFill>
              </a:rPr>
              <a:t>Transform products through agile data driven innovation: A/B testing </a:t>
            </a:r>
          </a:p>
          <a:p>
            <a:pPr>
              <a:lnSpc>
                <a:spcPct val="90000"/>
              </a:lnSpc>
              <a:spcAft>
                <a:spcPts val="618"/>
              </a:spcAft>
            </a:pPr>
            <a:r>
              <a:rPr lang="en-US" sz="1200" dirty="0">
                <a:gradFill>
                  <a:gsLst>
                    <a:gs pos="2917">
                      <a:schemeClr val="tx1"/>
                    </a:gs>
                    <a:gs pos="30000">
                      <a:schemeClr val="tx1"/>
                    </a:gs>
                  </a:gsLst>
                  <a:lin ang="5400000" scaled="0"/>
                </a:gradFill>
              </a:rPr>
              <a:t>Maximize the investments in cross platform development and reduce duplication</a:t>
            </a:r>
          </a:p>
          <a:p>
            <a:pPr>
              <a:lnSpc>
                <a:spcPct val="90000"/>
              </a:lnSpc>
              <a:spcAft>
                <a:spcPts val="618"/>
              </a:spcAft>
            </a:pPr>
            <a:r>
              <a:rPr lang="en-US" sz="1200" dirty="0">
                <a:gradFill>
                  <a:gsLst>
                    <a:gs pos="2917">
                      <a:schemeClr val="tx1"/>
                    </a:gs>
                    <a:gs pos="30000">
                      <a:schemeClr val="tx1"/>
                    </a:gs>
                  </a:gsLst>
                  <a:lin ang="5400000" scaled="0"/>
                </a:gradFill>
              </a:rPr>
              <a:t>Integrate with the CMS you love </a:t>
            </a:r>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54</a:t>
            </a:fld>
            <a:endParaRPr lang="en-US"/>
          </a:p>
        </p:txBody>
      </p:sp>
    </p:spTree>
    <p:extLst>
      <p:ext uri="{BB962C8B-B14F-4D97-AF65-F5344CB8AC3E}">
        <p14:creationId xmlns:p14="http://schemas.microsoft.com/office/powerpoint/2010/main" val="1263625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18"/>
              </a:spcAft>
            </a:pPr>
            <a:r>
              <a:rPr lang="en-US" sz="1200" dirty="0">
                <a:gradFill>
                  <a:gsLst>
                    <a:gs pos="2917">
                      <a:schemeClr val="tx1"/>
                    </a:gs>
                    <a:gs pos="30000">
                      <a:schemeClr val="tx1"/>
                    </a:gs>
                  </a:gsLst>
                  <a:lin ang="5400000" scaled="0"/>
                </a:gradFill>
              </a:rPr>
              <a:t>Deliver fast and fluid app experience: </a:t>
            </a:r>
          </a:p>
          <a:p>
            <a:pPr>
              <a:lnSpc>
                <a:spcPct val="90000"/>
              </a:lnSpc>
              <a:spcAft>
                <a:spcPts val="618"/>
              </a:spcAft>
            </a:pPr>
            <a:r>
              <a:rPr lang="en-US" sz="1200" dirty="0">
                <a:gradFill>
                  <a:gsLst>
                    <a:gs pos="2917">
                      <a:schemeClr val="tx1"/>
                    </a:gs>
                    <a:gs pos="30000">
                      <a:schemeClr val="tx1"/>
                    </a:gs>
                  </a:gsLst>
                  <a:lin ang="5400000" scaled="0"/>
                </a:gradFill>
              </a:rPr>
              <a:t>Handle global visitors at scale smoothly: </a:t>
            </a:r>
            <a:r>
              <a:rPr lang="en-US" dirty="0">
                <a:solidFill>
                  <a:srgbClr val="505050"/>
                </a:solidFill>
              </a:rPr>
              <a:t>Scale up and out quickly; go global with but host or route by region, clone</a:t>
            </a:r>
            <a:endParaRPr lang="en-US" sz="1200" dirty="0">
              <a:gradFill>
                <a:gsLst>
                  <a:gs pos="2917">
                    <a:schemeClr val="tx1"/>
                  </a:gs>
                  <a:gs pos="30000">
                    <a:schemeClr val="tx1"/>
                  </a:gs>
                </a:gsLst>
                <a:lin ang="5400000" scaled="0"/>
              </a:gradFill>
            </a:endParaRPr>
          </a:p>
          <a:p>
            <a:pPr>
              <a:lnSpc>
                <a:spcPct val="90000"/>
              </a:lnSpc>
              <a:spcAft>
                <a:spcPts val="618"/>
              </a:spcAft>
            </a:pPr>
            <a:r>
              <a:rPr lang="en-US" sz="1200" dirty="0">
                <a:gradFill>
                  <a:gsLst>
                    <a:gs pos="2917">
                      <a:schemeClr val="tx1"/>
                    </a:gs>
                    <a:gs pos="30000">
                      <a:schemeClr val="tx1"/>
                    </a:gs>
                  </a:gsLst>
                  <a:lin ang="5400000" scaled="0"/>
                </a:gradFill>
              </a:rPr>
              <a:t>Simplify signup and sign in process </a:t>
            </a:r>
          </a:p>
          <a:p>
            <a:pPr>
              <a:lnSpc>
                <a:spcPct val="90000"/>
              </a:lnSpc>
              <a:spcAft>
                <a:spcPts val="618"/>
              </a:spcAft>
            </a:pPr>
            <a:r>
              <a:rPr lang="en-US" sz="1200" dirty="0">
                <a:gradFill>
                  <a:gsLst>
                    <a:gs pos="2917">
                      <a:schemeClr val="tx1"/>
                    </a:gs>
                    <a:gs pos="30000">
                      <a:schemeClr val="tx1"/>
                    </a:gs>
                  </a:gsLst>
                  <a:lin ang="5400000" scaled="0"/>
                </a:gradFill>
              </a:rPr>
              <a:t>Engage with your users with rich media</a:t>
            </a:r>
          </a:p>
          <a:p>
            <a:pPr>
              <a:lnSpc>
                <a:spcPct val="90000"/>
              </a:lnSpc>
              <a:spcAft>
                <a:spcPts val="618"/>
              </a:spcAft>
            </a:pPr>
            <a:r>
              <a:rPr lang="en-US" sz="1200" dirty="0">
                <a:gradFill>
                  <a:gsLst>
                    <a:gs pos="2917">
                      <a:schemeClr val="tx1"/>
                    </a:gs>
                    <a:gs pos="30000">
                      <a:schemeClr val="tx1"/>
                    </a:gs>
                  </a:gsLst>
                  <a:lin ang="5400000" scaled="0"/>
                </a:gradFill>
              </a:rPr>
              <a:t>Push out feature updates quickly: </a:t>
            </a:r>
            <a:r>
              <a:rPr lang="en-US" dirty="0">
                <a:solidFill>
                  <a:srgbClr val="505050"/>
                </a:solidFill>
              </a:rPr>
              <a:t>publishing from existing source control and deploying your web apps to a staging slot for test</a:t>
            </a:r>
            <a:r>
              <a:rPr lang="en-US" sz="1200" dirty="0">
                <a:gradFill>
                  <a:gsLst>
                    <a:gs pos="2917">
                      <a:schemeClr val="tx1"/>
                    </a:gs>
                    <a:gs pos="30000">
                      <a:schemeClr val="tx1"/>
                    </a:gs>
                  </a:gsLst>
                  <a:lin ang="5400000" scaled="0"/>
                </a:gradFill>
              </a:rPr>
              <a:t> </a:t>
            </a:r>
          </a:p>
          <a:p>
            <a:pPr>
              <a:lnSpc>
                <a:spcPct val="90000"/>
              </a:lnSpc>
              <a:spcAft>
                <a:spcPts val="618"/>
              </a:spcAft>
            </a:pPr>
            <a:r>
              <a:rPr lang="en-US" sz="1200" dirty="0">
                <a:gradFill>
                  <a:gsLst>
                    <a:gs pos="2917">
                      <a:schemeClr val="tx1"/>
                    </a:gs>
                    <a:gs pos="30000">
                      <a:schemeClr val="tx1"/>
                    </a:gs>
                  </a:gsLst>
                  <a:lin ang="5400000" scaled="0"/>
                </a:gradFill>
              </a:rPr>
              <a:t>Transform products through agile data driven innovation: A/B testing </a:t>
            </a:r>
          </a:p>
          <a:p>
            <a:pPr>
              <a:lnSpc>
                <a:spcPct val="90000"/>
              </a:lnSpc>
              <a:spcAft>
                <a:spcPts val="618"/>
              </a:spcAft>
            </a:pPr>
            <a:r>
              <a:rPr lang="en-US" sz="1200" dirty="0">
                <a:gradFill>
                  <a:gsLst>
                    <a:gs pos="2917">
                      <a:schemeClr val="tx1"/>
                    </a:gs>
                    <a:gs pos="30000">
                      <a:schemeClr val="tx1"/>
                    </a:gs>
                  </a:gsLst>
                  <a:lin ang="5400000" scaled="0"/>
                </a:gradFill>
              </a:rPr>
              <a:t>Maximize the investments in cross platform development and reduce duplication</a:t>
            </a:r>
          </a:p>
          <a:p>
            <a:pPr>
              <a:lnSpc>
                <a:spcPct val="90000"/>
              </a:lnSpc>
              <a:spcAft>
                <a:spcPts val="618"/>
              </a:spcAft>
            </a:pPr>
            <a:r>
              <a:rPr lang="en-US" sz="1200" dirty="0">
                <a:gradFill>
                  <a:gsLst>
                    <a:gs pos="2917">
                      <a:schemeClr val="tx1"/>
                    </a:gs>
                    <a:gs pos="30000">
                      <a:schemeClr val="tx1"/>
                    </a:gs>
                  </a:gsLst>
                  <a:lin ang="5400000" scaled="0"/>
                </a:gradFill>
              </a:rPr>
              <a:t>Integrate with the CMS you love </a:t>
            </a:r>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57</a:t>
            </a:fld>
            <a:endParaRPr lang="en-US"/>
          </a:p>
        </p:txBody>
      </p:sp>
    </p:spTree>
    <p:extLst>
      <p:ext uri="{BB962C8B-B14F-4D97-AF65-F5344CB8AC3E}">
        <p14:creationId xmlns:p14="http://schemas.microsoft.com/office/powerpoint/2010/main" val="20476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3</a:t>
            </a:fld>
            <a:endParaRPr lang="en-US"/>
          </a:p>
        </p:txBody>
      </p:sp>
    </p:spTree>
    <p:extLst>
      <p:ext uri="{BB962C8B-B14F-4D97-AF65-F5344CB8AC3E}">
        <p14:creationId xmlns:p14="http://schemas.microsoft.com/office/powerpoint/2010/main" val="695703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35">
              <a:defRPr/>
            </a:pPr>
            <a:endParaRPr lang="en-US" sz="1200" dirty="0"/>
          </a:p>
          <a:p>
            <a:pPr>
              <a:lnSpc>
                <a:spcPct val="90000"/>
              </a:lnSpc>
              <a:spcAft>
                <a:spcPts val="618"/>
              </a:spcAft>
            </a:pPr>
            <a:r>
              <a:rPr lang="en-US" sz="1200" dirty="0">
                <a:gradFill>
                  <a:gsLst>
                    <a:gs pos="2917">
                      <a:schemeClr val="tx1"/>
                    </a:gs>
                    <a:gs pos="30000">
                      <a:schemeClr val="tx1"/>
                    </a:gs>
                  </a:gsLst>
                  <a:lin ang="5400000" scaled="0"/>
                </a:gradFill>
              </a:rPr>
              <a:t>Deliver fast and fluid app experience: </a:t>
            </a:r>
          </a:p>
          <a:p>
            <a:pPr>
              <a:lnSpc>
                <a:spcPct val="90000"/>
              </a:lnSpc>
              <a:spcAft>
                <a:spcPts val="618"/>
              </a:spcAft>
            </a:pPr>
            <a:r>
              <a:rPr lang="en-US" sz="1200" dirty="0">
                <a:gradFill>
                  <a:gsLst>
                    <a:gs pos="2917">
                      <a:schemeClr val="tx1"/>
                    </a:gs>
                    <a:gs pos="30000">
                      <a:schemeClr val="tx1"/>
                    </a:gs>
                  </a:gsLst>
                  <a:lin ang="5400000" scaled="0"/>
                </a:gradFill>
              </a:rPr>
              <a:t>Handle global visitors at scale smoothly: </a:t>
            </a:r>
            <a:r>
              <a:rPr lang="en-US" dirty="0">
                <a:solidFill>
                  <a:srgbClr val="505050"/>
                </a:solidFill>
              </a:rPr>
              <a:t>Scale up and out quickly; go global with but host or route by region, clone</a:t>
            </a:r>
            <a:endParaRPr lang="en-US" sz="1200" dirty="0">
              <a:gradFill>
                <a:gsLst>
                  <a:gs pos="2917">
                    <a:schemeClr val="tx1"/>
                  </a:gs>
                  <a:gs pos="30000">
                    <a:schemeClr val="tx1"/>
                  </a:gs>
                </a:gsLst>
                <a:lin ang="5400000" scaled="0"/>
              </a:gradFill>
            </a:endParaRPr>
          </a:p>
          <a:p>
            <a:pPr>
              <a:lnSpc>
                <a:spcPct val="90000"/>
              </a:lnSpc>
              <a:spcAft>
                <a:spcPts val="618"/>
              </a:spcAft>
            </a:pPr>
            <a:r>
              <a:rPr lang="en-US" sz="1200" dirty="0">
                <a:gradFill>
                  <a:gsLst>
                    <a:gs pos="2917">
                      <a:schemeClr val="tx1"/>
                    </a:gs>
                    <a:gs pos="30000">
                      <a:schemeClr val="tx1"/>
                    </a:gs>
                  </a:gsLst>
                  <a:lin ang="5400000" scaled="0"/>
                </a:gradFill>
              </a:rPr>
              <a:t>Simplify signup and sign in process </a:t>
            </a:r>
          </a:p>
          <a:p>
            <a:pPr>
              <a:lnSpc>
                <a:spcPct val="90000"/>
              </a:lnSpc>
              <a:spcAft>
                <a:spcPts val="618"/>
              </a:spcAft>
            </a:pPr>
            <a:r>
              <a:rPr lang="en-US" sz="1200" dirty="0">
                <a:gradFill>
                  <a:gsLst>
                    <a:gs pos="2917">
                      <a:schemeClr val="tx1"/>
                    </a:gs>
                    <a:gs pos="30000">
                      <a:schemeClr val="tx1"/>
                    </a:gs>
                  </a:gsLst>
                  <a:lin ang="5400000" scaled="0"/>
                </a:gradFill>
              </a:rPr>
              <a:t>Engage with your users with rich media</a:t>
            </a:r>
          </a:p>
          <a:p>
            <a:pPr>
              <a:lnSpc>
                <a:spcPct val="90000"/>
              </a:lnSpc>
              <a:spcAft>
                <a:spcPts val="618"/>
              </a:spcAft>
            </a:pPr>
            <a:r>
              <a:rPr lang="en-US" sz="1200" dirty="0">
                <a:gradFill>
                  <a:gsLst>
                    <a:gs pos="2917">
                      <a:schemeClr val="tx1"/>
                    </a:gs>
                    <a:gs pos="30000">
                      <a:schemeClr val="tx1"/>
                    </a:gs>
                  </a:gsLst>
                  <a:lin ang="5400000" scaled="0"/>
                </a:gradFill>
              </a:rPr>
              <a:t>Push out feature updates quickly: </a:t>
            </a:r>
            <a:r>
              <a:rPr lang="en-US" dirty="0">
                <a:solidFill>
                  <a:srgbClr val="505050"/>
                </a:solidFill>
              </a:rPr>
              <a:t>publishing from existing source control and deploying your web apps to a staging slot for test</a:t>
            </a:r>
            <a:r>
              <a:rPr lang="en-US" sz="1200" dirty="0">
                <a:gradFill>
                  <a:gsLst>
                    <a:gs pos="2917">
                      <a:schemeClr val="tx1"/>
                    </a:gs>
                    <a:gs pos="30000">
                      <a:schemeClr val="tx1"/>
                    </a:gs>
                  </a:gsLst>
                  <a:lin ang="5400000" scaled="0"/>
                </a:gradFill>
              </a:rPr>
              <a:t> </a:t>
            </a:r>
          </a:p>
          <a:p>
            <a:pPr>
              <a:lnSpc>
                <a:spcPct val="90000"/>
              </a:lnSpc>
              <a:spcAft>
                <a:spcPts val="618"/>
              </a:spcAft>
            </a:pPr>
            <a:r>
              <a:rPr lang="en-US" sz="1200" dirty="0">
                <a:gradFill>
                  <a:gsLst>
                    <a:gs pos="2917">
                      <a:schemeClr val="tx1"/>
                    </a:gs>
                    <a:gs pos="30000">
                      <a:schemeClr val="tx1"/>
                    </a:gs>
                  </a:gsLst>
                  <a:lin ang="5400000" scaled="0"/>
                </a:gradFill>
              </a:rPr>
              <a:t>Transform products through agile data driven innovation: A/B testing </a:t>
            </a:r>
          </a:p>
          <a:p>
            <a:pPr>
              <a:lnSpc>
                <a:spcPct val="90000"/>
              </a:lnSpc>
              <a:spcAft>
                <a:spcPts val="618"/>
              </a:spcAft>
            </a:pPr>
            <a:r>
              <a:rPr lang="en-US" sz="1200" dirty="0">
                <a:gradFill>
                  <a:gsLst>
                    <a:gs pos="2917">
                      <a:schemeClr val="tx1"/>
                    </a:gs>
                    <a:gs pos="30000">
                      <a:schemeClr val="tx1"/>
                    </a:gs>
                  </a:gsLst>
                  <a:lin ang="5400000" scaled="0"/>
                </a:gradFill>
              </a:rPr>
              <a:t>Maximize the investments in cross platform development and reduce duplication</a:t>
            </a:r>
          </a:p>
          <a:p>
            <a:pPr>
              <a:lnSpc>
                <a:spcPct val="90000"/>
              </a:lnSpc>
              <a:spcAft>
                <a:spcPts val="618"/>
              </a:spcAft>
            </a:pPr>
            <a:r>
              <a:rPr lang="en-US" sz="1200" dirty="0">
                <a:gradFill>
                  <a:gsLst>
                    <a:gs pos="2917">
                      <a:schemeClr val="tx1"/>
                    </a:gs>
                    <a:gs pos="30000">
                      <a:schemeClr val="tx1"/>
                    </a:gs>
                  </a:gsLst>
                  <a:lin ang="5400000" scaled="0"/>
                </a:gradFill>
              </a:rPr>
              <a:t>Integrate with the CMS you love </a:t>
            </a:r>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pPr defTabSz="961135">
              <a:defRPr/>
            </a:pPr>
            <a:endParaRPr lang="en-US" sz="120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60</a:t>
            </a:fld>
            <a:endParaRPr lang="en-US"/>
          </a:p>
        </p:txBody>
      </p:sp>
    </p:spTree>
    <p:extLst>
      <p:ext uri="{BB962C8B-B14F-4D97-AF65-F5344CB8AC3E}">
        <p14:creationId xmlns:p14="http://schemas.microsoft.com/office/powerpoint/2010/main" val="71576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spc="-10">
                <a:ln w="3175">
                  <a:noFill/>
                </a:ln>
                <a:solidFill>
                  <a:schemeClr val="accent1"/>
                </a:solidFill>
                <a:latin typeface="+mn-lt"/>
                <a:ea typeface="+mn-ea"/>
                <a:cs typeface="Segoe UI" pitchFamily="34" charset="0"/>
              </a:rPr>
              <a:t>Uses</a:t>
            </a:r>
          </a:p>
          <a:p>
            <a:pPr marL="285750" indent="-285750">
              <a:buFont typeface="Arial" panose="020B0604020202020204" pitchFamily="34" charset="0"/>
              <a:buChar char="•"/>
            </a:pPr>
            <a:r>
              <a:rPr lang="en-US" sz="1200">
                <a:latin typeface="+mn-lt"/>
              </a:rPr>
              <a:t>NSGs to lock down access to user facing app </a:t>
            </a:r>
          </a:p>
          <a:p>
            <a:pPr marL="285750" indent="-285750">
              <a:buFont typeface="Arial" panose="020B0604020202020204" pitchFamily="34" charset="0"/>
              <a:buChar char="•"/>
            </a:pPr>
            <a:r>
              <a:rPr lang="en-US" sz="1200">
                <a:latin typeface="+mn-lt"/>
              </a:rPr>
              <a:t>ILB ASE to enhance network access security </a:t>
            </a:r>
          </a:p>
          <a:p>
            <a:pPr marL="285750" indent="-285750">
              <a:buFont typeface="Arial" panose="020B0604020202020204" pitchFamily="34" charset="0"/>
              <a:buChar char="•"/>
            </a:pPr>
            <a:r>
              <a:rPr lang="en-US" sz="1200">
                <a:latin typeface="+mn-lt"/>
              </a:rPr>
              <a:t>Web Application Firewall virtual device for extreme app security</a:t>
            </a:r>
          </a:p>
          <a:p>
            <a:pPr marL="285750" indent="-285750">
              <a:buFont typeface="Arial" panose="020B0604020202020204" pitchFamily="34" charset="0"/>
              <a:buChar char="•"/>
            </a:pPr>
            <a:r>
              <a:rPr lang="en-US" sz="1200">
                <a:latin typeface="+mn-lt"/>
              </a:rPr>
              <a:t>Traffic Manager to distribute load geographically</a:t>
            </a:r>
          </a:p>
          <a:p>
            <a:endParaRPr lang="en-US"/>
          </a:p>
        </p:txBody>
      </p:sp>
      <p:sp>
        <p:nvSpPr>
          <p:cNvPr id="4" name="Slide Number Placeholder 3"/>
          <p:cNvSpPr>
            <a:spLocks noGrp="1"/>
          </p:cNvSpPr>
          <p:nvPr>
            <p:ph type="sldNum" sz="quarter" idx="5"/>
          </p:nvPr>
        </p:nvSpPr>
        <p:spPr/>
        <p:txBody>
          <a:bodyPr/>
          <a:lstStyle/>
          <a:p>
            <a:fld id="{4C63C1C0-2EDE-4529-A2ED-7C8A47A76DF8}" type="slidenum">
              <a:rPr lang="en-US" smtClean="0"/>
              <a:t>66</a:t>
            </a:fld>
            <a:endParaRPr lang="en-US"/>
          </a:p>
        </p:txBody>
      </p:sp>
    </p:spTree>
    <p:extLst>
      <p:ext uri="{BB962C8B-B14F-4D97-AF65-F5344CB8AC3E}">
        <p14:creationId xmlns:p14="http://schemas.microsoft.com/office/powerpoint/2010/main" val="204042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&lt;walk through pros/cons of each type of architecture&gt;</a:t>
            </a:r>
          </a:p>
          <a:p>
            <a:endParaRPr lang="en-US" dirty="0"/>
          </a:p>
          <a:p>
            <a:r>
              <a:rPr lang="en-US" dirty="0"/>
              <a:t>Most ASP.NET Websites, Web APIs and WCF services that are based on the .NET Framework for Windows can be hosted in App Service with minimal to no changes. Developers can move their existing .NET apps to the cloud first then look at refactoring and modernization to .NET Core. The cloud optimized (PaaS) option is what this deck will focus on. </a:t>
            </a:r>
          </a:p>
          <a:p>
            <a:pPr marL="176679" indent="-176679" defTabSz="961191">
              <a:lnSpc>
                <a:spcPct val="90000"/>
              </a:lnSpc>
              <a:spcAft>
                <a:spcPts val="350"/>
              </a:spcAft>
              <a:buFont typeface="Arial" panose="020B0604020202020204" pitchFamily="34" charset="0"/>
              <a:buChar char="•"/>
              <a:defRPr/>
            </a:pPr>
            <a:endParaRPr lang="en-US" dirty="0"/>
          </a:p>
          <a:p>
            <a:pPr marL="176679" indent="-176679" defTabSz="961191">
              <a:lnSpc>
                <a:spcPct val="90000"/>
              </a:lnSpc>
              <a:spcAft>
                <a:spcPts val="350"/>
              </a:spcAft>
              <a:buFont typeface="Arial" panose="020B0604020202020204" pitchFamily="34" charset="0"/>
              <a:buChar char="•"/>
              <a:defRPr/>
            </a:pPr>
            <a:endParaRPr lang="en-US" dirty="0"/>
          </a:p>
          <a:p>
            <a:pPr defTabSz="961191">
              <a:lnSpc>
                <a:spcPct val="90000"/>
              </a:lnSpc>
              <a:spcAft>
                <a:spcPts val="350"/>
              </a:spcAft>
              <a:defRPr/>
            </a:pPr>
            <a:r>
              <a:rPr lang="en-US" dirty="0"/>
              <a:t>&lt;Note: AKS – Azure Container Service for Kubernetes (the managed service) does not yet have Windows support, but it is coming soon.&gt;</a:t>
            </a:r>
          </a:p>
          <a:p>
            <a:pPr marL="176679" indent="-176679">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1321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.NET developers there are even more productivity benefits, particularly when developing apps with Visual Studio and Application Insights. This includes live production debugging via snapshots &amp; </a:t>
            </a:r>
            <a:r>
              <a:rPr lang="en-US" err="1"/>
              <a:t>snappoints</a:t>
            </a:r>
            <a:r>
              <a:rPr lang="en-US"/>
              <a:t>, advanced telemetry with Application Insights, and team development with CI/CD and integration to VSTS.</a:t>
            </a:r>
          </a:p>
          <a:p>
            <a:endParaRPr lang="en-US"/>
          </a:p>
          <a:p>
            <a:r>
              <a:rPr lang="en-US" b="1" u="sng"/>
              <a:t>Benefits of App Service for .NET developers</a:t>
            </a:r>
          </a:p>
          <a:p>
            <a:endParaRPr lang="en-US" sz="900">
              <a:latin typeface="Segoe UI Light" pitchFamily="34" charset="0"/>
            </a:endParaRPr>
          </a:p>
          <a:p>
            <a:r>
              <a:rPr lang="en-US" sz="900" b="1">
                <a:latin typeface="Segoe UI Light" pitchFamily="34" charset="0"/>
              </a:rPr>
              <a:t>Application Insights</a:t>
            </a:r>
          </a:p>
          <a:p>
            <a:r>
              <a:rPr lang="en-US" sz="900">
                <a:latin typeface="Segoe UI Light" pitchFamily="34" charset="0"/>
              </a:rPr>
              <a:t>Monitoring is a big part of App Modernization - understanding which features are the most used, which pages are the most visited or what is causing the most failures will help the development team to focus more on those elements. 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a:t>
            </a:r>
          </a:p>
          <a:p>
            <a:endParaRPr lang="en-US" sz="900" b="1">
              <a:latin typeface="Segoe UI Light" pitchFamily="34" charset="0"/>
            </a:endParaRPr>
          </a:p>
          <a:p>
            <a:r>
              <a:rPr lang="en-US" sz="900" b="1">
                <a:latin typeface="Segoe UI Light" pitchFamily="34" charset="0"/>
              </a:rPr>
              <a:t>Snapshot Debugger for .NET</a:t>
            </a:r>
          </a:p>
          <a:p>
            <a:r>
              <a:rPr lang="en-US" sz="900">
                <a:latin typeface="Segoe UI Light" pitchFamily="34" charset="0"/>
              </a:rPr>
              <a:t>Debugging apps can be difficult specially if the app is running on production with Snapshot Debugger you can take a snapshot of your in-production apps when code that you're interested in executes. The debugger lets you see exactly what went wrong, without impacting traffic of your production application. The Snapshot Debugger can help you dramatically reduce the time it takes to resolve issues that occur in production environments.</a:t>
            </a:r>
            <a:endParaRPr lang="en-US" sz="900" b="1">
              <a:latin typeface="Segoe UI Light" pitchFamily="34" charset="0"/>
            </a:endParaRPr>
          </a:p>
          <a:p>
            <a:endParaRPr lang="en-US" sz="900" b="1">
              <a:latin typeface="Segoe UI Light" pitchFamily="34" charset="0"/>
            </a:endParaRPr>
          </a:p>
          <a:p>
            <a:r>
              <a:rPr lang="en-US" sz="900" b="1">
                <a:latin typeface="Segoe UI Light" pitchFamily="34" charset="0"/>
              </a:rPr>
              <a:t>DevOps optimization</a:t>
            </a:r>
          </a:p>
          <a:p>
            <a:r>
              <a:rPr lang="en-US" sz="900">
                <a:latin typeface="Segoe UI Light" pitchFamily="34" charset="0"/>
              </a:rPr>
              <a:t>Setting up a Continuous Integration and Continuous Deployment (CI/CD) with Visual Studio Team Services, GitHub, </a:t>
            </a:r>
            <a:r>
              <a:rPr lang="en-US" sz="900" err="1">
                <a:latin typeface="Segoe UI Light" pitchFamily="34" charset="0"/>
              </a:rPr>
              <a:t>BitBucket</a:t>
            </a:r>
            <a:r>
              <a:rPr lang="en-US" sz="900">
                <a:latin typeface="Segoe UI Light" pitchFamily="34" charset="0"/>
              </a:rPr>
              <a:t>, Git, FTP, Dropbox or OneDrive have been never so easy. Azure App Services will setup the right configuration for your build definitions from your source control to your Azure App Service with the Build Provider.</a:t>
            </a:r>
            <a:endParaRPr lang="en-US" sz="900" b="1">
              <a:latin typeface="Segoe UI Light" pitchFamily="34" charset="0"/>
            </a:endParaRPr>
          </a:p>
          <a:p>
            <a:endParaRPr lang="en-US" sz="900" b="1">
              <a:latin typeface="Segoe UI Light" pitchFamily="34" charset="0"/>
            </a:endParaRPr>
          </a:p>
          <a:p>
            <a:r>
              <a:rPr lang="en-US" sz="900" b="1">
                <a:latin typeface="Segoe UI Light" pitchFamily="34" charset="0"/>
              </a:rPr>
              <a:t>Automatic OS and .NET Framework patching</a:t>
            </a:r>
          </a:p>
          <a:p>
            <a:r>
              <a:rPr lang="en-US" sz="900">
                <a:latin typeface="Segoe UI Light" pitchFamily="34" charset="0"/>
              </a:rPr>
              <a:t>Because you’re using a fully managed platform, you don’t manage your own infrastructure at all and benefit from automatic OS and framework patching. </a:t>
            </a:r>
          </a:p>
          <a:p>
            <a:endParaRPr lang="en-US" sz="900">
              <a:latin typeface="Segoe UI Light" pitchFamily="34" charset="0"/>
            </a:endParaRPr>
          </a:p>
          <a:p>
            <a:r>
              <a:rPr lang="en-US" sz="900" b="1">
                <a:latin typeface="Segoe UI Light" pitchFamily="34" charset="0"/>
              </a:rPr>
              <a:t>Site Staging Slots</a:t>
            </a:r>
          </a:p>
          <a:p>
            <a:r>
              <a:rPr lang="en-US" sz="900">
                <a:latin typeface="Segoe UI Light" pitchFamily="34" charset="0"/>
              </a:rPr>
              <a:t>When you deploy to App Service, you can deploy to a separate deployment slot instead of the default production slot. This allows you to validate app changes in a staging environment before swapping it with the production slot. The traffic redirection is seamless, and no requests are dropped as a result of swap operations. This entire workflow can be automated. </a:t>
            </a:r>
            <a:endParaRPr lang="en-US" sz="900" b="1">
              <a:latin typeface="Segoe UI Light" pitchFamily="34" charset="0"/>
            </a:endParaRPr>
          </a:p>
          <a:p>
            <a:endParaRPr lang="en-US" sz="900">
              <a:latin typeface="Segoe UI Light" pitchFamily="34" charset="0"/>
            </a:endParaRPr>
          </a:p>
          <a:p>
            <a:r>
              <a:rPr lang="en-US" sz="900" b="1">
                <a:latin typeface="Segoe UI Light" pitchFamily="34" charset="0"/>
              </a:rPr>
              <a:t>Global scale with high availability</a:t>
            </a:r>
          </a:p>
          <a:p>
            <a:r>
              <a:rPr lang="en-US" sz="900">
                <a:latin typeface="Segoe UI Light" pitchFamily="34" charset="0"/>
              </a:rPr>
              <a:t>One of the most challenges things when we have to manage infrastructure is setting up the scalability needed for our apps. Business should run without systems failures no matter how can it grow. With App Services you can scale up or out, manually or automatically. Host your apps anywhere in Microsoft's global datacenter infrastructure, and the App Service SLA promises high availability.</a:t>
            </a:r>
          </a:p>
          <a:p>
            <a:endParaRPr lang="en-US"/>
          </a:p>
          <a:p>
            <a:r>
              <a:rPr lang="en-US" sz="900" b="1">
                <a:latin typeface="Segoe UI Light" pitchFamily="34" charset="0"/>
              </a:rPr>
              <a:t>Security and compliance</a:t>
            </a:r>
          </a:p>
          <a:p>
            <a:r>
              <a:rPr lang="en-US" sz="900">
                <a:latin typeface="Segoe UI Light" pitchFamily="34" charset="0"/>
              </a:rPr>
              <a:t>App Modernization requires security and compliance and Azure App Service provides ISO, SOC, and PCI compliant. We can choose to authenticate users with Azure Active Directory or with social login (Google, Facebook, Twitter, and Microsoft). Create IP address restrictions, manage service identities, add custom domains and SSL to your apps, as well backups you can create restorable archive copies of your apps content, configuration and database.</a:t>
            </a:r>
            <a:endParaRPr lang="en-US"/>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4/22/2019 11:24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6624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4/22/2019 11:24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434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three scenarios we’ll look at today in our demos. These are common monolithic and n-tier architectures for .NET Framework-based apps we see in businesses today. </a:t>
            </a:r>
          </a:p>
          <a:p>
            <a:endParaRPr lang="en-US"/>
          </a:p>
          <a:p>
            <a:r>
              <a:rPr lang="en-US"/>
              <a:t>A 4</a:t>
            </a:r>
            <a:r>
              <a:rPr lang="en-US" baseline="30000"/>
              <a:t>th</a:t>
            </a:r>
            <a:r>
              <a:rPr lang="en-US"/>
              <a:t> scenario is a Windows Desktop app connected to the WCF service. In this case, the WCF service &amp; database (“middle-tier”) can move, and the desktop installer could be hosted in Azure storage or distributed via the Store (depending on what type of desktop app).</a:t>
            </a:r>
          </a:p>
        </p:txBody>
      </p:sp>
      <p:sp>
        <p:nvSpPr>
          <p:cNvPr id="4" name="Header Placeholder 3"/>
          <p:cNvSpPr>
            <a:spLocks noGrp="1"/>
          </p:cNvSpPr>
          <p:nvPr>
            <p:ph type="hdr" sz="quarter" idx="10"/>
          </p:nvPr>
        </p:nvSpPr>
        <p:spPr/>
        <p:txBody>
          <a:bodyPr/>
          <a:lstStyle/>
          <a:p>
            <a:pPr marL="0" marR="0" lvl="0" indent="0" algn="l" defTabSz="96113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4/22/2019 11:24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3533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 </a:t>
            </a:r>
          </a:p>
          <a:p>
            <a:r>
              <a:rPr lang="en-US" dirty="0"/>
              <a:t>Modernize applications with .NET Core</a:t>
            </a:r>
          </a:p>
          <a:p>
            <a:endParaRPr lang="en-US" dirty="0"/>
          </a:p>
          <a:p>
            <a:r>
              <a:rPr lang="en-US" dirty="0"/>
              <a:t>Today we focused on Cloud-optimized .NET Framework apps. However, many applications will benefit from modern architecture built on .NET Core – a much faster, modular, cross-platform, open source .NET. Websites can be modernized with ASP.NET Core to bring in better security, compliance, and much better performance than ASP.NET on .NET Framework. .NET Core also provides code patterns for building resilient, high-performance microservices on Linux and Windows.  </a:t>
            </a:r>
          </a:p>
          <a:p>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080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22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4/22/2019 11:24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CB343DB8-27C8-4057-9F98-356B0140976E}"/>
              </a:ext>
            </a:extLst>
          </p:cNvPr>
          <p:cNvSpPr>
            <a:spLocks noGrp="1"/>
          </p:cNvSpPr>
          <p:nvPr>
            <p:ph type="body" idx="1"/>
          </p:nvPr>
        </p:nvSpPr>
        <p:spPr/>
        <p:txBody>
          <a:bodyPr/>
          <a:lstStyle/>
          <a:p>
            <a:r>
              <a:rPr lang="en-US"/>
              <a:t>Visit the .NET application architecture page for samples, </a:t>
            </a:r>
            <a:r>
              <a:rPr lang="en-US" err="1"/>
              <a:t>ebooks</a:t>
            </a:r>
            <a:r>
              <a:rPr lang="en-US"/>
              <a:t>, videos, and more on modernizing .NET apps. </a:t>
            </a:r>
          </a:p>
          <a:p>
            <a:pPr defTabSz="961191">
              <a:lnSpc>
                <a:spcPct val="90000"/>
              </a:lnSpc>
              <a:spcAft>
                <a:spcPts val="350"/>
              </a:spcAft>
              <a:defRPr/>
            </a:pPr>
            <a:r>
              <a:rPr lang="en-US" sz="900">
                <a:gradFill>
                  <a:gsLst>
                    <a:gs pos="2917">
                      <a:srgbClr val="101128"/>
                    </a:gs>
                    <a:gs pos="30000">
                      <a:srgbClr val="101128"/>
                    </a:gs>
                  </a:gsLst>
                  <a:lin ang="5400000" scaled="0"/>
                </a:gradFill>
                <a:latin typeface="Calibri"/>
                <a:hlinkClick r:id="rId3"/>
              </a:rPr>
              <a:t>www.dot.net/architecture</a:t>
            </a:r>
            <a:r>
              <a:rPr lang="en-US" sz="900">
                <a:gradFill>
                  <a:gsLst>
                    <a:gs pos="2917">
                      <a:srgbClr val="101128"/>
                    </a:gs>
                    <a:gs pos="30000">
                      <a:srgbClr val="101128"/>
                    </a:gs>
                  </a:gsLst>
                  <a:lin ang="5400000" scaled="0"/>
                </a:gradFill>
                <a:latin typeface="Calibri"/>
              </a:rPr>
              <a:t>  </a:t>
            </a:r>
          </a:p>
          <a:p>
            <a:endParaRPr lang="en-US"/>
          </a:p>
        </p:txBody>
      </p:sp>
    </p:spTree>
    <p:extLst>
      <p:ext uri="{BB962C8B-B14F-4D97-AF65-F5344CB8AC3E}">
        <p14:creationId xmlns:p14="http://schemas.microsoft.com/office/powerpoint/2010/main" val="307816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725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To put “customer experience” into perspective, here are some features that can make or break app experiences today. And the bar for what customers expect keeps moving as technology changes. Speed, personalization, and cross device are some of the examples of what end users expect of your apps today.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Just like how customer experience have become critical to the success , your customers expectations have also increase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Your customers have really high expectations. </a:t>
            </a:r>
          </a:p>
          <a:p>
            <a:pPr marL="0" indent="0">
              <a:buFont typeface="Arial" panose="020B0604020202020204" pitchFamily="34" charset="0"/>
              <a:buNone/>
            </a:pPr>
            <a:r>
              <a:rPr lang="en-US" dirty="0"/>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fast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dirty="0"/>
              <a:t>https://www.glassboxdigital.com/</a:t>
            </a:r>
            <a:endParaRPr lang="en-US"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4) 29%</a:t>
            </a:r>
            <a:r>
              <a:rPr lang="en-US" b="0" dirty="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dirty="0" err="1">
                <a:solidFill>
                  <a:schemeClr val="tx1"/>
                </a:solidFill>
                <a:effectLst/>
                <a:latin typeface="Segoe UI Light" pitchFamily="34" charset="0"/>
                <a:ea typeface="+mn-ea"/>
                <a:cs typeface="+mn-cs"/>
                <a:hlinkClick r:id="rId3"/>
              </a:rPr>
              <a:t>Janrain</a:t>
            </a:r>
            <a:r>
              <a:rPr lang="en-US" sz="900" b="0" i="0" u="none" strike="noStrike" kern="1200" dirty="0">
                <a:solidFill>
                  <a:schemeClr val="tx1"/>
                </a:solidFill>
                <a:effectLst/>
                <a:latin typeface="Segoe UI Light" pitchFamily="34" charset="0"/>
                <a:ea typeface="+mn-ea"/>
                <a:cs typeface="+mn-cs"/>
                <a:hlinkClick r:id="rId3"/>
              </a:rPr>
              <a:t> and Blue Research</a:t>
            </a:r>
            <a:r>
              <a:rPr lang="en-US" sz="900" b="0" i="0" u="none" strike="noStrike" kern="1200" dirty="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http://www.huffingtonpost.com/entry/dont-let-irrelevant-messaging-cause-your-customers_us_584eddf9e4b0151082221db6</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23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itchFamily="34" charset="0"/>
              </a:rPr>
              <a:t>It takes the right cloud, with all the right supporting services…</a:t>
            </a:r>
          </a:p>
          <a:p>
            <a:r>
              <a:rPr lang="en-US" dirty="0">
                <a:latin typeface="Segoe UI Light" pitchFamily="34" charset="0"/>
              </a:rPr>
              <a:t>---</a:t>
            </a:r>
          </a:p>
          <a:p>
            <a:endParaRPr lang="en-US" dirty="0">
              <a:latin typeface="Segoe UI Light" pitchFamily="34" charset="0"/>
            </a:endParaRPr>
          </a:p>
          <a:p>
            <a:r>
              <a:rPr lang="en-US" dirty="0">
                <a:latin typeface="Segoe UI Light" pitchFamily="34" charset="0"/>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35572" indent="-235572">
              <a:buAutoNum type="alphaLcParenR"/>
            </a:pPr>
            <a:endParaRPr lang="en-US" dirty="0">
              <a:latin typeface="Segoe UI Light" pitchFamily="34" charset="0"/>
            </a:endParaRPr>
          </a:p>
          <a:p>
            <a:r>
              <a:rPr lang="en-US" dirty="0">
                <a:latin typeface="Segoe UI Light" pitchFamily="34" charset="0"/>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dirty="0"/>
          </a:p>
          <a:p>
            <a:endParaRPr lang="en-US" dirty="0"/>
          </a:p>
        </p:txBody>
      </p:sp>
      <p:sp>
        <p:nvSpPr>
          <p:cNvPr id="4" name="Slide Number Placeholder 3"/>
          <p:cNvSpPr>
            <a:spLocks noGrp="1"/>
          </p:cNvSpPr>
          <p:nvPr>
            <p:ph type="sldNum" sz="quarter" idx="5"/>
          </p:nvPr>
        </p:nvSpPr>
        <p:spPr/>
        <p:txBody>
          <a:bodyPr/>
          <a:lstStyle/>
          <a:p>
            <a:pPr defTabSz="942289">
              <a:defRPr/>
            </a:pPr>
            <a:fld id="{F2948689-FFE2-4DCB-B8C9-5C332EC94B80}" type="slidenum">
              <a:rPr lang="en-US">
                <a:solidFill>
                  <a:prstClr val="black"/>
                </a:solidFill>
                <a:latin typeface="Calibri" panose="020F0502020204030204"/>
              </a:rPr>
              <a:pPr defTabSz="942289">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9225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6</a:t>
            </a:fld>
            <a:endParaRPr lang="en-US"/>
          </a:p>
        </p:txBody>
      </p:sp>
    </p:spTree>
    <p:extLst>
      <p:ext uri="{BB962C8B-B14F-4D97-AF65-F5344CB8AC3E}">
        <p14:creationId xmlns:p14="http://schemas.microsoft.com/office/powerpoint/2010/main" val="30979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11:24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90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And if speed and standardization matter to you, or if your team is still developing cloud skillsets, our Platform as a Service is a great place to start.</a:t>
            </a:r>
          </a:p>
        </p:txBody>
      </p:sp>
      <p:sp>
        <p:nvSpPr>
          <p:cNvPr id="4" name="Slide Number Placeholder 3"/>
          <p:cNvSpPr>
            <a:spLocks noGrp="1"/>
          </p:cNvSpPr>
          <p:nvPr>
            <p:ph type="sldNum" sz="quarter" idx="5"/>
          </p:nvPr>
        </p:nvSpPr>
        <p:spPr/>
        <p:txBody>
          <a:bodyPr/>
          <a:lstStyle/>
          <a:p>
            <a:pPr defTabSz="942289">
              <a:defRPr/>
            </a:pPr>
            <a:fld id="{F2948689-FFE2-4DCB-B8C9-5C332EC94B80}" type="slidenum">
              <a:rPr lang="en-US">
                <a:solidFill>
                  <a:prstClr val="black"/>
                </a:solidFill>
                <a:latin typeface="Calibri" panose="020F0502020204030204"/>
              </a:rPr>
              <a:pPr defTabSz="942289">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13237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Momentum data captured June 2017.</a:t>
            </a:r>
          </a:p>
        </p:txBody>
      </p:sp>
      <p:sp>
        <p:nvSpPr>
          <p:cNvPr id="4" name="Slide Number Placeholder 3"/>
          <p:cNvSpPr>
            <a:spLocks noGrp="1"/>
          </p:cNvSpPr>
          <p:nvPr>
            <p:ph type="sldNum" sz="quarter" idx="10"/>
          </p:nvPr>
        </p:nvSpPr>
        <p:spPr/>
        <p:txBody>
          <a:bodyPr/>
          <a:lstStyle/>
          <a:p>
            <a:pPr defTabSz="961135">
              <a:defRPr/>
            </a:pPr>
            <a:fld id="{57543A79-E847-46E2-B07E-9919A5301F60}" type="slidenum">
              <a:rPr lang="en-US">
                <a:solidFill>
                  <a:prstClr val="black"/>
                </a:solidFill>
                <a:latin typeface="Calibri" panose="020F0502020204030204"/>
              </a:rPr>
              <a:pPr defTabSz="961135">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702790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88571"/>
            <a:ext cx="9327356" cy="615553"/>
          </a:xfrm>
          <a:noFill/>
        </p:spPr>
        <p:txBody>
          <a:bodyPr lIns="0" tIns="0" rIns="0" bIns="0" anchor="b" anchorCtr="0">
            <a:spAutoFit/>
          </a:bodyPr>
          <a:lstStyle>
            <a:lvl1pPr>
              <a:defRPr sz="40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417350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71A2-0AA0-4D47-B39B-2DE6490CA2A7}"/>
              </a:ext>
            </a:extLst>
          </p:cNvPr>
          <p:cNvSpPr>
            <a:spLocks noGrp="1"/>
          </p:cNvSpPr>
          <p:nvPr>
            <p:ph type="body" sz="quarter" idx="11"/>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166866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4"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57200" y="6565906"/>
            <a:ext cx="3937000" cy="136525"/>
          </a:xfrm>
          <a:prstGeom prst="rect">
            <a:avLst/>
          </a:prstGeom>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a:xfrm>
            <a:off x="11595106" y="6565906"/>
            <a:ext cx="566738" cy="136525"/>
          </a:xfrm>
          <a:prstGeom prst="rect">
            <a:avLst/>
          </a:prstGeom>
        </p:spPr>
        <p:txBody>
          <a:bodyPr/>
          <a:lstStyle>
            <a:lvl1pPr>
              <a:defRPr/>
            </a:lvl1pPr>
          </a:lstStyle>
          <a:p>
            <a:pPr defTabSz="932418">
              <a:defRPr/>
            </a:pPr>
            <a:fld id="{6052FC3A-E1BD-E54F-9A48-71EBDEF00552}" type="slidenum">
              <a:rPr lang="en-US" smtClean="0"/>
              <a:pPr defTabSz="932418">
                <a:defRPr/>
              </a:pPr>
              <a:t>‹#›</a:t>
            </a:fld>
            <a:endParaRPr lang="en-US"/>
          </a:p>
        </p:txBody>
      </p:sp>
    </p:spTree>
    <p:extLst>
      <p:ext uri="{BB962C8B-B14F-4D97-AF65-F5344CB8AC3E}">
        <p14:creationId xmlns:p14="http://schemas.microsoft.com/office/powerpoint/2010/main" val="33997167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6"/>
            <a:ext cx="3937000" cy="136525"/>
          </a:xfrm>
          <a:prstGeom prst="rect">
            <a:avLst/>
          </a:prstGeom>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a:xfrm>
            <a:off x="11595106" y="6565906"/>
            <a:ext cx="566738" cy="136525"/>
          </a:xfrm>
          <a:prstGeom prst="rect">
            <a:avLst/>
          </a:prstGeom>
        </p:spPr>
        <p:txBody>
          <a:bodyPr/>
          <a:lstStyle>
            <a:lvl1pPr>
              <a:defRPr>
                <a:solidFill>
                  <a:srgbClr val="000000"/>
                </a:solidFill>
              </a:defRPr>
            </a:lvl1pPr>
          </a:lstStyle>
          <a:p>
            <a:pPr defTabSz="932418">
              <a:defRPr/>
            </a:pPr>
            <a:fld id="{675909FA-3F91-0646-A6A8-60C236B90508}" type="slidenum">
              <a:rPr lang="en-US" smtClean="0"/>
              <a:pPr defTabSz="932418">
                <a:defRPr/>
              </a:pPr>
              <a:t>‹#›</a:t>
            </a:fld>
            <a:endParaRPr lang="en-US"/>
          </a:p>
        </p:txBody>
      </p:sp>
    </p:spTree>
    <p:extLst>
      <p:ext uri="{BB962C8B-B14F-4D97-AF65-F5344CB8AC3E}">
        <p14:creationId xmlns:p14="http://schemas.microsoft.com/office/powerpoint/2010/main" val="26964324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p>
        </p:txBody>
      </p:sp>
    </p:spTree>
    <p:extLst>
      <p:ext uri="{BB962C8B-B14F-4D97-AF65-F5344CB8AC3E}">
        <p14:creationId xmlns:p14="http://schemas.microsoft.com/office/powerpoint/2010/main" val="335032136"/>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57200" y="6565906"/>
            <a:ext cx="3937000" cy="136525"/>
          </a:xfrm>
          <a:prstGeom prst="rect">
            <a:avLst/>
          </a:prstGeom>
        </p:spPr>
        <p:txBody>
          <a:bodyPr/>
          <a:lstStyle/>
          <a:p>
            <a:pPr>
              <a:defRPr/>
            </a:pPr>
            <a:r>
              <a:rPr lang="en-US"/>
              <a:t>Microsoft Confidential</a:t>
            </a:r>
          </a:p>
        </p:txBody>
      </p:sp>
      <p:sp>
        <p:nvSpPr>
          <p:cNvPr id="4" name="Slide Number Placeholder 3"/>
          <p:cNvSpPr>
            <a:spLocks noGrp="1"/>
          </p:cNvSpPr>
          <p:nvPr>
            <p:ph type="sldNum" sz="quarter" idx="11"/>
          </p:nvPr>
        </p:nvSpPr>
        <p:spPr>
          <a:xfrm>
            <a:off x="11595106" y="6565906"/>
            <a:ext cx="566738" cy="136525"/>
          </a:xfrm>
          <a:prstGeom prst="rect">
            <a:avLst/>
          </a:prstGeom>
        </p:spPr>
        <p:txBody>
          <a:bodyPr/>
          <a:lstStyle/>
          <a:p>
            <a:pPr defTabSz="931337" fontAlgn="base">
              <a:spcBef>
                <a:spcPct val="0"/>
              </a:spcBef>
              <a:spcAft>
                <a:spcPct val="0"/>
              </a:spcAft>
              <a:defRPr/>
            </a:pPr>
            <a:fld id="{83758903-653A-7442-ACA2-36E6579F0BEB}" type="slidenum">
              <a:rPr lang="en-US" smtClean="0">
                <a:ea typeface="ＭＳ Ｐゴシック" charset="0"/>
              </a:rPr>
              <a:pPr defTabSz="931337"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74640" y="1320801"/>
            <a:ext cx="11887200" cy="209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4092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687328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668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436809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82746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732643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8043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section hea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257447"/>
            <a:ext cx="4862151" cy="1231106"/>
          </a:xfrm>
        </p:spPr>
        <p:txBody>
          <a:bodyPr wrap="square" anchor="b">
            <a:spAutoFit/>
          </a:bodyPr>
          <a:lstStyle>
            <a:lvl1pPr>
              <a:defRPr sz="4000"/>
            </a:lvl1pPr>
          </a:lstStyle>
          <a:p>
            <a:r>
              <a:rPr lang="en-US"/>
              <a:t>Click to edit Master title style</a:t>
            </a:r>
          </a:p>
        </p:txBody>
      </p:sp>
      <p:sp>
        <p:nvSpPr>
          <p:cNvPr id="3" name="Text Placeholder 2"/>
          <p:cNvSpPr>
            <a:spLocks noGrp="1"/>
          </p:cNvSpPr>
          <p:nvPr>
            <p:ph type="body" sz="quarter" idx="10" hasCustomPrompt="1"/>
          </p:nvPr>
        </p:nvSpPr>
        <p:spPr>
          <a:xfrm>
            <a:off x="595915" y="3664975"/>
            <a:ext cx="4862151" cy="313932"/>
          </a:xfrm>
        </p:spPr>
        <p:txBody>
          <a:bodyPr/>
          <a:lstStyle>
            <a:lvl1pPr marL="0" indent="0">
              <a:spcBef>
                <a:spcPts val="816"/>
              </a:spcBef>
              <a:buNone/>
              <a:defRPr sz="2000">
                <a:solidFill>
                  <a:schemeClr val="tx1"/>
                </a:solidFill>
                <a:latin typeface="+mj-lt"/>
              </a:defRPr>
            </a:lvl1pPr>
            <a:lvl2pPr marL="233149" indent="0">
              <a:buNone/>
              <a:defRPr sz="1632"/>
            </a:lvl2pPr>
            <a:lvl3pPr>
              <a:defRPr sz="1224"/>
            </a:lvl3pPr>
            <a:lvl4pPr>
              <a:defRPr sz="1122"/>
            </a:lvl4pPr>
            <a:lvl5pPr>
              <a:defRPr sz="1122"/>
            </a:lvl5pPr>
          </a:lstStyle>
          <a:p>
            <a:pPr lvl="0"/>
            <a:r>
              <a:rPr lang="en-US"/>
              <a:t>Edit Master text styles</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6994525"/>
          </a:xfrm>
        </p:spPr>
        <p:txBody>
          <a:bodyPr/>
          <a:lstStyle/>
          <a:p>
            <a:endParaRPr lang="en-US"/>
          </a:p>
        </p:txBody>
      </p:sp>
    </p:spTree>
    <p:extLst>
      <p:ext uri="{BB962C8B-B14F-4D97-AF65-F5344CB8AC3E}">
        <p14:creationId xmlns:p14="http://schemas.microsoft.com/office/powerpoint/2010/main" val="3268360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23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015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472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295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1108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5484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6583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0297000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139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04215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lit photo">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accent1"/>
                </a:solidFill>
                <a:latin typeface="+mj-lt"/>
              </a:defRPr>
            </a:lvl1pPr>
            <a:lvl2pPr marL="0" indent="0">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4" name="Picture Placeholder 3">
            <a:extLst>
              <a:ext uri="{FF2B5EF4-FFF2-40B4-BE49-F238E27FC236}">
                <a16:creationId xmlns:a16="http://schemas.microsoft.com/office/drawing/2014/main" id="{F35C13F4-BFF7-49C5-BB67-6EE2A01AC527}"/>
              </a:ext>
            </a:extLst>
          </p:cNvPr>
          <p:cNvSpPr>
            <a:spLocks noGrp="1"/>
          </p:cNvSpPr>
          <p:nvPr>
            <p:ph type="pic" sz="quarter" idx="12"/>
          </p:nvPr>
        </p:nvSpPr>
        <p:spPr>
          <a:xfrm>
            <a:off x="6218237" y="10181"/>
            <a:ext cx="6218238" cy="6984344"/>
          </a:xfrm>
        </p:spPr>
        <p:txBody>
          <a:bodyPr/>
          <a:lstStyle/>
          <a:p>
            <a:endParaRPr lang="en-US"/>
          </a:p>
        </p:txBody>
      </p:sp>
      <p:sp>
        <p:nvSpPr>
          <p:cNvPr id="2" name="Title 1">
            <a:extLst>
              <a:ext uri="{FF2B5EF4-FFF2-40B4-BE49-F238E27FC236}">
                <a16:creationId xmlns:a16="http://schemas.microsoft.com/office/drawing/2014/main" id="{E113E10F-C0F7-45C9-9A2B-A94A0D009CE6}"/>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2117782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12796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457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234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0157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73738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38627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endParaRPr lang="en-US" dirty="0"/>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93818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565091"/>
          </a:xfrm>
        </p:spPr>
        <p:txBody>
          <a:bodyPr/>
          <a:lstStyle/>
          <a:p>
            <a:r>
              <a:rPr lang="en-US"/>
              <a:t>Click to edit Master title style</a:t>
            </a:r>
          </a:p>
        </p:txBody>
      </p:sp>
      <p:sp>
        <p:nvSpPr>
          <p:cNvPr id="3" name="Content Placeholder 2"/>
          <p:cNvSpPr>
            <a:spLocks noGrp="1"/>
          </p:cNvSpPr>
          <p:nvPr>
            <p:ph idx="1"/>
          </p:nvPr>
        </p:nvSpPr>
        <p:spPr>
          <a:xfrm>
            <a:off x="855008" y="686256"/>
            <a:ext cx="1072646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A7D9A05-F52E-4478-B8F2-A8839CA53343}"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BE813DE7-B081-4198-81FE-56B8154C45BB}" type="slidenum">
              <a:rPr lang="en-US" smtClean="0"/>
              <a:t>‹#›</a:t>
            </a:fld>
            <a:endParaRPr lang="en-US"/>
          </a:p>
        </p:txBody>
      </p:sp>
    </p:spTree>
    <p:extLst>
      <p:ext uri="{BB962C8B-B14F-4D97-AF65-F5344CB8AC3E}">
        <p14:creationId xmlns:p14="http://schemas.microsoft.com/office/powerpoint/2010/main" val="34157435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22F1-6B58-4F18-9B05-9820A7DE8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47B4F-0D98-49F8-A4B3-04930A4664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D8F68-838E-46B8-A428-EB4639AA3F7C}"/>
              </a:ext>
            </a:extLst>
          </p:cNvPr>
          <p:cNvSpPr>
            <a:spLocks noGrp="1"/>
          </p:cNvSpPr>
          <p:nvPr>
            <p:ph type="dt" sz="half" idx="10"/>
          </p:nvPr>
        </p:nvSpPr>
        <p:spPr/>
        <p:txBody>
          <a:bodyPr/>
          <a:lstStyle/>
          <a:p>
            <a:fld id="{7ABC8699-AE5F-4773-B0FD-881169B6BACE}" type="datetimeFigureOut">
              <a:rPr lang="en-US" smtClean="0"/>
              <a:t>4/22/2019</a:t>
            </a:fld>
            <a:endParaRPr lang="en-US"/>
          </a:p>
        </p:txBody>
      </p:sp>
      <p:sp>
        <p:nvSpPr>
          <p:cNvPr id="5" name="Footer Placeholder 4">
            <a:extLst>
              <a:ext uri="{FF2B5EF4-FFF2-40B4-BE49-F238E27FC236}">
                <a16:creationId xmlns:a16="http://schemas.microsoft.com/office/drawing/2014/main" id="{98F0C6D6-D300-4E76-AB7A-082C6E98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33B-9DF3-4772-AF43-8E2CE9A8395E}"/>
              </a:ext>
            </a:extLst>
          </p:cNvPr>
          <p:cNvSpPr>
            <a:spLocks noGrp="1"/>
          </p:cNvSpPr>
          <p:nvPr>
            <p:ph type="sldNum" sz="quarter" idx="12"/>
          </p:nvPr>
        </p:nvSpPr>
        <p:spPr/>
        <p:txBody>
          <a:bodyPr/>
          <a:lstStyle/>
          <a:p>
            <a:fld id="{F924435B-2F1C-41CE-BAC8-AEE5F20629BB}" type="slidenum">
              <a:rPr lang="en-US" smtClean="0"/>
              <a:t>‹#›</a:t>
            </a:fld>
            <a:endParaRPr lang="en-US"/>
          </a:p>
        </p:txBody>
      </p:sp>
    </p:spTree>
    <p:extLst>
      <p:ext uri="{BB962C8B-B14F-4D97-AF65-F5344CB8AC3E}">
        <p14:creationId xmlns:p14="http://schemas.microsoft.com/office/powerpoint/2010/main" val="904687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diagram">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accent1"/>
                </a:solidFill>
                <a:latin typeface="+mj-lt"/>
              </a:defRPr>
            </a:lvl1pPr>
            <a:lvl2pPr marL="0" indent="0">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1"/>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0521F3-EAA7-47B5-9C99-3647E3059EF1}"/>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644481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lit diagram">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tx1"/>
                </a:solidFill>
                <a:latin typeface="+mj-lt"/>
              </a:defRPr>
            </a:lvl1pPr>
            <a:lvl2pPr marL="0" indent="0">
              <a:spcBef>
                <a:spcPts val="400"/>
              </a:spcBef>
              <a:spcAft>
                <a:spcPts val="600"/>
              </a:spcAft>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1"/>
            <a:ext cx="6218238"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9324009-376B-4F74-87EE-CEC4E332DBEF}"/>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2219854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059EB3-9750-4D47-A263-67DE77298D0E}"/>
              </a:ext>
            </a:extLst>
          </p:cNvPr>
          <p:cNvSpPr/>
          <p:nvPr userDrawn="1"/>
        </p:nvSpPr>
        <p:spPr>
          <a:xfrm>
            <a:off x="8618706" y="-1"/>
            <a:ext cx="38177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
            <a:extLst>
              <a:ext uri="{FF2B5EF4-FFF2-40B4-BE49-F238E27FC236}">
                <a16:creationId xmlns:a16="http://schemas.microsoft.com/office/drawing/2014/main" id="{BA3BF7FE-4DC4-4FF3-BD10-155B43FC3D94}"/>
              </a:ext>
            </a:extLst>
          </p:cNvPr>
          <p:cNvSpPr>
            <a:spLocks noGrp="1"/>
          </p:cNvSpPr>
          <p:nvPr>
            <p:ph type="body" sz="quarter" idx="10" hasCustomPrompt="1"/>
          </p:nvPr>
        </p:nvSpPr>
        <p:spPr>
          <a:xfrm>
            <a:off x="600059" y="1261353"/>
            <a:ext cx="7516052" cy="4914476"/>
          </a:xfrm>
        </p:spPr>
        <p:txBody>
          <a:bodyPr>
            <a:normAutofit/>
          </a:bodyPr>
          <a:lstStyle>
            <a:lvl1pPr marL="0" indent="0">
              <a:spcBef>
                <a:spcPts val="1200"/>
              </a:spcBef>
              <a:buNone/>
              <a:defRPr sz="1600">
                <a:solidFill>
                  <a:schemeClr val="accent1"/>
                </a:solidFill>
                <a:latin typeface="+mj-lt"/>
              </a:defRPr>
            </a:lvl1pPr>
            <a:lvl2pPr marL="0" indent="0">
              <a:lnSpc>
                <a:spcPct val="100000"/>
              </a:lnSpc>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30" name="Text Placeholder 3">
            <a:extLst>
              <a:ext uri="{FF2B5EF4-FFF2-40B4-BE49-F238E27FC236}">
                <a16:creationId xmlns:a16="http://schemas.microsoft.com/office/drawing/2014/main" id="{C167B025-1A6B-4674-AB72-249475BA3DED}"/>
              </a:ext>
            </a:extLst>
          </p:cNvPr>
          <p:cNvSpPr>
            <a:spLocks noGrp="1"/>
          </p:cNvSpPr>
          <p:nvPr>
            <p:ph type="body" sz="quarter" idx="12" hasCustomPrompt="1"/>
          </p:nvPr>
        </p:nvSpPr>
        <p:spPr>
          <a:xfrm>
            <a:off x="9108332" y="466301"/>
            <a:ext cx="2877498" cy="5709528"/>
          </a:xfrm>
        </p:spPr>
        <p:txBody>
          <a:bodyPr anchor="ctr">
            <a:normAutofit/>
          </a:bodyPr>
          <a:lstStyle>
            <a:lvl1pPr marL="0" indent="0">
              <a:lnSpc>
                <a:spcPct val="105000"/>
              </a:lnSpc>
              <a:spcBef>
                <a:spcPts val="1200"/>
              </a:spcBef>
              <a:buNone/>
              <a:defRPr sz="1400" i="0">
                <a:solidFill>
                  <a:schemeClr val="bg1"/>
                </a:solidFill>
                <a:latin typeface="Segoe UI Semilight" panose="020B0402040204020203" pitchFamily="34" charset="0"/>
                <a:cs typeface="Segoe UI Semilight" panose="020B0402040204020203" pitchFamily="34" charset="0"/>
              </a:defRPr>
            </a:lvl1pPr>
            <a:lvl2pPr marL="0" indent="0" algn="r">
              <a:lnSpc>
                <a:spcPct val="105000"/>
              </a:lnSpc>
              <a:spcBef>
                <a:spcPts val="1800"/>
              </a:spcBef>
              <a:spcAft>
                <a:spcPts val="0"/>
              </a:spcAft>
              <a:buNone/>
              <a:defRPr sz="1100">
                <a:solidFill>
                  <a:schemeClr val="bg2"/>
                </a:solidFill>
              </a:defRPr>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Title 1">
            <a:extLst>
              <a:ext uri="{FF2B5EF4-FFF2-40B4-BE49-F238E27FC236}">
                <a16:creationId xmlns:a16="http://schemas.microsoft.com/office/drawing/2014/main" id="{D9FB44A2-B628-42D9-A767-A1E49FB30B7D}"/>
              </a:ext>
            </a:extLst>
          </p:cNvPr>
          <p:cNvSpPr>
            <a:spLocks noGrp="1"/>
          </p:cNvSpPr>
          <p:nvPr>
            <p:ph type="title"/>
          </p:nvPr>
        </p:nvSpPr>
        <p:spPr>
          <a:xfrm>
            <a:off x="600059" y="466301"/>
            <a:ext cx="7516052" cy="565027"/>
          </a:xfrm>
        </p:spPr>
        <p:txBody>
          <a:bodyPr/>
          <a:lstStyle/>
          <a:p>
            <a:r>
              <a:rPr lang="en-US" dirty="0"/>
              <a:t>Click to edit Master title style</a:t>
            </a:r>
          </a:p>
        </p:txBody>
      </p:sp>
    </p:spTree>
    <p:extLst>
      <p:ext uri="{BB962C8B-B14F-4D97-AF65-F5344CB8AC3E}">
        <p14:creationId xmlns:p14="http://schemas.microsoft.com/office/powerpoint/2010/main" val="561583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96953" y="1884290"/>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96953" y="3558325"/>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96953" y="5232360"/>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218238" y="1884290"/>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218238" y="3558325"/>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218238" y="5232360"/>
            <a:ext cx="4771882" cy="512961"/>
          </a:xfrm>
        </p:spPr>
        <p:txBody>
          <a:bodyPr wrap="square">
            <a:spAutoFit/>
          </a:bodyPr>
          <a:lstStyle>
            <a:lvl1pPr marL="0" indent="0">
              <a:lnSpc>
                <a:spcPct val="100000"/>
              </a:lnSpc>
              <a:spcBef>
                <a:spcPts val="0"/>
              </a:spcBef>
              <a:spcAft>
                <a:spcPts val="400"/>
              </a:spcAft>
              <a:buNone/>
              <a:defRPr sz="16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dirty="0"/>
              <a:t>Click to edit Master text styles</a:t>
            </a:r>
          </a:p>
        </p:txBody>
      </p:sp>
    </p:spTree>
    <p:extLst>
      <p:ext uri="{BB962C8B-B14F-4D97-AF65-F5344CB8AC3E}">
        <p14:creationId xmlns:p14="http://schemas.microsoft.com/office/powerpoint/2010/main" val="379915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245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58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633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9653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38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0862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897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079831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96743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330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88571"/>
            <a:ext cx="9327356" cy="615553"/>
          </a:xfrm>
          <a:noFill/>
        </p:spPr>
        <p:txBody>
          <a:bodyPr lIns="0" tIns="0" rIns="0" bIns="0" anchor="b" anchorCtr="0">
            <a:spAutoFit/>
          </a:bodyPr>
          <a:lstStyle>
            <a:lvl1pPr>
              <a:defRPr sz="40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36527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4779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176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383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680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6994525"/>
          </a:xfrm>
        </p:spPr>
        <p:txBody>
          <a:bodyPr/>
          <a:lstStyle/>
          <a:p>
            <a:endParaRPr lang="en-US"/>
          </a:p>
        </p:txBody>
      </p:sp>
    </p:spTree>
    <p:extLst>
      <p:ext uri="{BB962C8B-B14F-4D97-AF65-F5344CB8AC3E}">
        <p14:creationId xmlns:p14="http://schemas.microsoft.com/office/powerpoint/2010/main" val="2677568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94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256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8878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FB1DAE2-C853-4F3C-8958-6E07F46A4028}"/>
              </a:ext>
            </a:extLst>
          </p:cNvPr>
          <p:cNvSpPr>
            <a:spLocks noGrp="1"/>
          </p:cNvSpPr>
          <p:nvPr>
            <p:ph type="body" sz="quarter" idx="10"/>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35621240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71A2-0AA0-4D47-B39B-2DE6490CA2A7}"/>
              </a:ext>
            </a:extLst>
          </p:cNvPr>
          <p:cNvSpPr>
            <a:spLocks noGrp="1"/>
          </p:cNvSpPr>
          <p:nvPr>
            <p:ph type="body" sz="quarter" idx="11"/>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000560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lit section hea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266156"/>
            <a:ext cx="4862151" cy="1231106"/>
          </a:xfrm>
        </p:spPr>
        <p:txBody>
          <a:bodyPr wrap="square" anchor="b">
            <a:spAutoFit/>
          </a:bodyPr>
          <a:lstStyle>
            <a:lvl1pPr>
              <a:defRPr sz="4000"/>
            </a:lvl1pPr>
          </a:lstStyle>
          <a:p>
            <a:r>
              <a:rPr lang="en-US"/>
              <a:t>Click to edit Master title style</a:t>
            </a:r>
          </a:p>
        </p:txBody>
      </p:sp>
      <p:sp>
        <p:nvSpPr>
          <p:cNvPr id="3" name="Text Placeholder 2"/>
          <p:cNvSpPr>
            <a:spLocks noGrp="1"/>
          </p:cNvSpPr>
          <p:nvPr>
            <p:ph type="body" sz="quarter" idx="10" hasCustomPrompt="1"/>
          </p:nvPr>
        </p:nvSpPr>
        <p:spPr>
          <a:xfrm>
            <a:off x="595915" y="3673684"/>
            <a:ext cx="4862151" cy="313932"/>
          </a:xfrm>
        </p:spPr>
        <p:txBody>
          <a:bodyPr/>
          <a:lstStyle>
            <a:lvl1pPr marL="0" indent="0">
              <a:spcBef>
                <a:spcPts val="816"/>
              </a:spcBef>
              <a:buNone/>
              <a:defRPr sz="2000">
                <a:solidFill>
                  <a:schemeClr val="tx1"/>
                </a:solidFill>
                <a:latin typeface="+mj-lt"/>
              </a:defRPr>
            </a:lvl1pPr>
            <a:lvl2pPr marL="233149" indent="0">
              <a:buNone/>
              <a:defRPr sz="1632"/>
            </a:lvl2pPr>
            <a:lvl3pPr>
              <a:defRPr sz="1224"/>
            </a:lvl3pPr>
            <a:lvl4pPr>
              <a:defRPr sz="1122"/>
            </a:lvl4pPr>
            <a:lvl5pPr>
              <a:defRPr sz="1122"/>
            </a:lvl5pPr>
          </a:lstStyle>
          <a:p>
            <a:pPr lvl="0"/>
            <a:r>
              <a:rPr lang="en-US"/>
              <a:t>Edit Master text styles</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6994525"/>
          </a:xfrm>
        </p:spPr>
        <p:txBody>
          <a:bodyPr/>
          <a:lstStyle/>
          <a:p>
            <a:endParaRPr lang="en-US"/>
          </a:p>
        </p:txBody>
      </p:sp>
    </p:spTree>
    <p:extLst>
      <p:ext uri="{BB962C8B-B14F-4D97-AF65-F5344CB8AC3E}">
        <p14:creationId xmlns:p14="http://schemas.microsoft.com/office/powerpoint/2010/main" val="4078254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plit photo">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accent1"/>
                </a:solidFill>
                <a:latin typeface="+mj-lt"/>
              </a:defRPr>
            </a:lvl1pPr>
            <a:lvl2pPr marL="0" indent="0">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4" name="Picture Placeholder 3">
            <a:extLst>
              <a:ext uri="{FF2B5EF4-FFF2-40B4-BE49-F238E27FC236}">
                <a16:creationId xmlns:a16="http://schemas.microsoft.com/office/drawing/2014/main" id="{F35C13F4-BFF7-49C5-BB67-6EE2A01AC527}"/>
              </a:ext>
            </a:extLst>
          </p:cNvPr>
          <p:cNvSpPr>
            <a:spLocks noGrp="1"/>
          </p:cNvSpPr>
          <p:nvPr>
            <p:ph type="pic" sz="quarter" idx="12"/>
          </p:nvPr>
        </p:nvSpPr>
        <p:spPr>
          <a:xfrm>
            <a:off x="6218237" y="10181"/>
            <a:ext cx="6218238" cy="6984344"/>
          </a:xfrm>
        </p:spPr>
        <p:txBody>
          <a:bodyPr/>
          <a:lstStyle/>
          <a:p>
            <a:endParaRPr lang="en-US"/>
          </a:p>
        </p:txBody>
      </p:sp>
      <p:sp>
        <p:nvSpPr>
          <p:cNvPr id="2" name="Title 1">
            <a:extLst>
              <a:ext uri="{FF2B5EF4-FFF2-40B4-BE49-F238E27FC236}">
                <a16:creationId xmlns:a16="http://schemas.microsoft.com/office/drawing/2014/main" id="{E113E10F-C0F7-45C9-9A2B-A94A0D009CE6}"/>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152263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plit diagram">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accent1"/>
                </a:solidFill>
                <a:latin typeface="+mj-lt"/>
              </a:defRPr>
            </a:lvl1pPr>
            <a:lvl2pPr marL="0" indent="0">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1"/>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0521F3-EAA7-47B5-9C99-3647E3059EF1}"/>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3962154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plit diagram">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59" y="1234589"/>
            <a:ext cx="5262851" cy="5435746"/>
          </a:xfrm>
        </p:spPr>
        <p:txBody>
          <a:bodyPr>
            <a:normAutofit/>
          </a:bodyPr>
          <a:lstStyle>
            <a:lvl1pPr marL="0" indent="0">
              <a:spcBef>
                <a:spcPts val="1200"/>
              </a:spcBef>
              <a:buNone/>
              <a:defRPr sz="1600">
                <a:solidFill>
                  <a:schemeClr val="tx1"/>
                </a:solidFill>
                <a:latin typeface="+mj-lt"/>
              </a:defRPr>
            </a:lvl1pPr>
            <a:lvl2pPr marL="0" indent="0">
              <a:spcBef>
                <a:spcPts val="400"/>
              </a:spcBef>
              <a:spcAft>
                <a:spcPts val="600"/>
              </a:spcAft>
              <a:buNone/>
              <a:defRPr sz="1400">
                <a:solidFill>
                  <a:schemeClr val="tx1"/>
                </a:solidFill>
              </a:defRPr>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1"/>
            <a:ext cx="6218238"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9324009-376B-4F74-87EE-CEC4E332DBEF}"/>
              </a:ext>
            </a:extLst>
          </p:cNvPr>
          <p:cNvSpPr>
            <a:spLocks noGrp="1"/>
          </p:cNvSpPr>
          <p:nvPr>
            <p:ph type="title"/>
          </p:nvPr>
        </p:nvSpPr>
        <p:spPr>
          <a:xfrm>
            <a:off x="600059" y="466301"/>
            <a:ext cx="5262851" cy="565027"/>
          </a:xfrm>
        </p:spPr>
        <p:txBody>
          <a:bodyPr/>
          <a:lstStyle/>
          <a:p>
            <a:r>
              <a:rPr lang="en-US" dirty="0"/>
              <a:t>Click to edit Master title style</a:t>
            </a:r>
          </a:p>
        </p:txBody>
      </p:sp>
    </p:spTree>
    <p:extLst>
      <p:ext uri="{BB962C8B-B14F-4D97-AF65-F5344CB8AC3E}">
        <p14:creationId xmlns:p14="http://schemas.microsoft.com/office/powerpoint/2010/main" val="3013002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520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059EB3-9750-4D47-A263-67DE77298D0E}"/>
              </a:ext>
            </a:extLst>
          </p:cNvPr>
          <p:cNvSpPr/>
          <p:nvPr userDrawn="1"/>
        </p:nvSpPr>
        <p:spPr>
          <a:xfrm>
            <a:off x="8618706" y="-1"/>
            <a:ext cx="38177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
            <a:extLst>
              <a:ext uri="{FF2B5EF4-FFF2-40B4-BE49-F238E27FC236}">
                <a16:creationId xmlns:a16="http://schemas.microsoft.com/office/drawing/2014/main" id="{BA3BF7FE-4DC4-4FF3-BD10-155B43FC3D94}"/>
              </a:ext>
            </a:extLst>
          </p:cNvPr>
          <p:cNvSpPr>
            <a:spLocks noGrp="1"/>
          </p:cNvSpPr>
          <p:nvPr>
            <p:ph type="body" sz="quarter" idx="10" hasCustomPrompt="1"/>
          </p:nvPr>
        </p:nvSpPr>
        <p:spPr>
          <a:xfrm>
            <a:off x="600059" y="1261353"/>
            <a:ext cx="7516052" cy="4914476"/>
          </a:xfrm>
        </p:spPr>
        <p:txBody>
          <a:bodyPr>
            <a:normAutofit/>
          </a:bodyPr>
          <a:lstStyle>
            <a:lvl1pPr marL="0" indent="0">
              <a:spcBef>
                <a:spcPts val="1200"/>
              </a:spcBef>
              <a:buNone/>
              <a:defRPr sz="1600">
                <a:solidFill>
                  <a:schemeClr val="accent1"/>
                </a:solidFill>
                <a:latin typeface="+mj-lt"/>
              </a:defRPr>
            </a:lvl1pPr>
            <a:lvl2pPr marL="0" indent="0">
              <a:lnSpc>
                <a:spcPct val="100000"/>
              </a:lnSpc>
              <a:spcBef>
                <a:spcPts val="400"/>
              </a:spcBef>
              <a:spcAft>
                <a:spcPts val="600"/>
              </a:spcAft>
              <a:buNone/>
              <a:defRPr sz="1400"/>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30" name="Text Placeholder 3">
            <a:extLst>
              <a:ext uri="{FF2B5EF4-FFF2-40B4-BE49-F238E27FC236}">
                <a16:creationId xmlns:a16="http://schemas.microsoft.com/office/drawing/2014/main" id="{C167B025-1A6B-4674-AB72-249475BA3DED}"/>
              </a:ext>
            </a:extLst>
          </p:cNvPr>
          <p:cNvSpPr>
            <a:spLocks noGrp="1"/>
          </p:cNvSpPr>
          <p:nvPr>
            <p:ph type="body" sz="quarter" idx="12" hasCustomPrompt="1"/>
          </p:nvPr>
        </p:nvSpPr>
        <p:spPr>
          <a:xfrm>
            <a:off x="9108332" y="466301"/>
            <a:ext cx="2877498" cy="5709528"/>
          </a:xfrm>
        </p:spPr>
        <p:txBody>
          <a:bodyPr anchor="ctr">
            <a:normAutofit/>
          </a:bodyPr>
          <a:lstStyle>
            <a:lvl1pPr marL="0" indent="0">
              <a:lnSpc>
                <a:spcPct val="105000"/>
              </a:lnSpc>
              <a:spcBef>
                <a:spcPts val="1200"/>
              </a:spcBef>
              <a:buNone/>
              <a:defRPr sz="1400" i="0">
                <a:solidFill>
                  <a:schemeClr val="bg1"/>
                </a:solidFill>
                <a:latin typeface="Segoe UI Semilight" panose="020B0402040204020203" pitchFamily="34" charset="0"/>
                <a:cs typeface="Segoe UI Semilight" panose="020B0402040204020203" pitchFamily="34" charset="0"/>
              </a:defRPr>
            </a:lvl1pPr>
            <a:lvl2pPr marL="0" indent="0" algn="r">
              <a:lnSpc>
                <a:spcPct val="105000"/>
              </a:lnSpc>
              <a:spcBef>
                <a:spcPts val="1800"/>
              </a:spcBef>
              <a:spcAft>
                <a:spcPts val="0"/>
              </a:spcAft>
              <a:buNone/>
              <a:defRPr sz="1100">
                <a:solidFill>
                  <a:schemeClr val="bg2"/>
                </a:solidFill>
              </a:defRPr>
            </a:lvl2pPr>
            <a:lvl3pPr marL="932597" indent="0">
              <a:buNone/>
              <a:defRPr/>
            </a:lvl3pPr>
            <a:lvl4pPr marL="1398895" indent="0">
              <a:buNone/>
              <a:defRPr/>
            </a:lvl4pPr>
            <a:lvl5pPr marL="1865193" indent="0">
              <a:buNone/>
              <a:defRPr/>
            </a:lvl5pPr>
          </a:lstStyle>
          <a:p>
            <a:pPr lvl="0"/>
            <a:r>
              <a:rPr lang="en-US" dirty="0"/>
              <a:t>Content goes here</a:t>
            </a:r>
          </a:p>
          <a:p>
            <a:pPr lvl="1"/>
            <a:r>
              <a:rPr lang="en-US" dirty="0"/>
              <a:t>Second level</a:t>
            </a:r>
          </a:p>
        </p:txBody>
      </p:sp>
      <p:sp>
        <p:nvSpPr>
          <p:cNvPr id="2" name="Title 1">
            <a:extLst>
              <a:ext uri="{FF2B5EF4-FFF2-40B4-BE49-F238E27FC236}">
                <a16:creationId xmlns:a16="http://schemas.microsoft.com/office/drawing/2014/main" id="{D9FB44A2-B628-42D9-A767-A1E49FB30B7D}"/>
              </a:ext>
            </a:extLst>
          </p:cNvPr>
          <p:cNvSpPr>
            <a:spLocks noGrp="1"/>
          </p:cNvSpPr>
          <p:nvPr>
            <p:ph type="title"/>
          </p:nvPr>
        </p:nvSpPr>
        <p:spPr>
          <a:xfrm>
            <a:off x="600059" y="466301"/>
            <a:ext cx="7516052" cy="565027"/>
          </a:xfrm>
        </p:spPr>
        <p:txBody>
          <a:bodyPr/>
          <a:lstStyle/>
          <a:p>
            <a:r>
              <a:rPr lang="en-US" dirty="0"/>
              <a:t>Click to edit Master title style</a:t>
            </a:r>
          </a:p>
        </p:txBody>
      </p:sp>
    </p:spTree>
    <p:extLst>
      <p:ext uri="{BB962C8B-B14F-4D97-AF65-F5344CB8AC3E}">
        <p14:creationId xmlns:p14="http://schemas.microsoft.com/office/powerpoint/2010/main" val="182586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96952" y="1884290"/>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96952" y="3558325"/>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96952" y="5232360"/>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536004" y="1884290"/>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536004" y="3558325"/>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536004" y="5232360"/>
            <a:ext cx="5303520" cy="605294"/>
          </a:xfrm>
        </p:spPr>
        <p:txBody>
          <a:bodyPr wrap="square">
            <a:spAutoFit/>
          </a:bodyPr>
          <a:lstStyle>
            <a:lvl1pPr marL="0" indent="0">
              <a:lnSpc>
                <a:spcPct val="100000"/>
              </a:lnSpc>
              <a:spcBef>
                <a:spcPts val="0"/>
              </a:spcBef>
              <a:spcAft>
                <a:spcPts val="400"/>
              </a:spcAft>
              <a:buNone/>
              <a:defRPr sz="2000"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600">
                <a:solidFill>
                  <a:schemeClr val="tx1"/>
                </a:solidFill>
              </a:defRPr>
            </a:lvl2pPr>
            <a:lvl3pPr marL="932597" indent="0">
              <a:buNone/>
              <a:defRPr/>
            </a:lvl3pPr>
            <a:lvl4pPr marL="1398895" indent="0">
              <a:buNone/>
              <a:defRPr/>
            </a:lvl4pPr>
            <a:lvl5pPr marL="1865193" indent="0">
              <a:buNone/>
              <a:defRPr/>
            </a:lvl5pPr>
          </a:lstStyle>
          <a:p>
            <a:pPr lvl="0"/>
            <a:r>
              <a:rPr lang="en-US" dirty="0"/>
              <a:t>Example</a:t>
            </a:r>
          </a:p>
          <a:p>
            <a:pPr lvl="1"/>
            <a:r>
              <a:rPr lang="en-US" dirty="0"/>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dirty="0"/>
              <a:t>Click to edit Master text styles</a:t>
            </a:r>
          </a:p>
        </p:txBody>
      </p:sp>
    </p:spTree>
    <p:extLst>
      <p:ext uri="{BB962C8B-B14F-4D97-AF65-F5344CB8AC3E}">
        <p14:creationId xmlns:p14="http://schemas.microsoft.com/office/powerpoint/2010/main" val="313897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687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81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838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297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092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7510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420951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97407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39314"/>
          </a:xfrm>
        </p:spPr>
        <p:txBody>
          <a:bodyPr/>
          <a:lstStyle>
            <a:lvl1pPr>
              <a:spcBef>
                <a:spcPts val="816"/>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6994525"/>
          </a:xfrm>
        </p:spPr>
        <p:txBody>
          <a:bodyPr/>
          <a:lstStyle/>
          <a:p>
            <a:endParaRPr lang="en-US"/>
          </a:p>
        </p:txBody>
      </p:sp>
    </p:spTree>
    <p:extLst>
      <p:ext uri="{BB962C8B-B14F-4D97-AF65-F5344CB8AC3E}">
        <p14:creationId xmlns:p14="http://schemas.microsoft.com/office/powerpoint/2010/main" val="1430251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601699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564061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71776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25481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a:t>
              </a:r>
              <a:endParaRPr kumimoji="0" lang="en-US" sz="800" b="0" i="0" u="none" strike="noStrike" kern="1200" cap="none" spc="0" normalizeH="0" baseline="0" noProof="0" dirty="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663175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88571"/>
            <a:ext cx="9327356" cy="615553"/>
          </a:xfrm>
          <a:noFill/>
        </p:spPr>
        <p:txBody>
          <a:bodyPr lIns="0" tIns="0" rIns="0" bIns="0" anchor="b" anchorCtr="0">
            <a:spAutoFit/>
          </a:bodyPr>
          <a:lstStyle>
            <a:lvl1pPr>
              <a:defRPr sz="39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58744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753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546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25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3"/>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6" y="1961463"/>
            <a:ext cx="5249526" cy="1239314"/>
          </a:xfrm>
        </p:spPr>
        <p:txBody>
          <a:bodyPr/>
          <a:lstStyle>
            <a:lvl1pPr>
              <a:spcBef>
                <a:spcPts val="816"/>
              </a:spcBef>
              <a:defRPr sz="2000"/>
            </a:lvl1pPr>
            <a:lvl2pPr>
              <a:defRPr sz="1599"/>
            </a:lvl2pPr>
            <a:lvl3pPr>
              <a:defRPr sz="1199"/>
            </a:lvl3pPr>
            <a:lvl4pPr>
              <a:defRPr sz="1099"/>
            </a:lvl4pPr>
            <a:lvl5pPr>
              <a:defRPr sz="10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1"/>
            <a:ext cx="6218238" cy="430832"/>
          </a:xfrm>
        </p:spPr>
        <p:txBody>
          <a:bodyPr/>
          <a:lstStyle/>
          <a:p>
            <a:endParaRPr lang="en-US"/>
          </a:p>
        </p:txBody>
      </p:sp>
    </p:spTree>
    <p:extLst>
      <p:ext uri="{BB962C8B-B14F-4D97-AF65-F5344CB8AC3E}">
        <p14:creationId xmlns:p14="http://schemas.microsoft.com/office/powerpoint/2010/main" val="201034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17879"/>
          </a:xfrm>
        </p:spPr>
        <p:txBody>
          <a:bodyPr wrap="square">
            <a:spAutoFit/>
          </a:bodyPr>
          <a:lstStyle>
            <a:lvl1pPr marL="0" indent="0">
              <a:spcBef>
                <a:spcPts val="1248"/>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00" b="0"/>
            </a:lvl2pPr>
            <a:lvl3pPr marL="459822" indent="0">
              <a:buFont typeface="Wingdings" panose="05000000000000000000" pitchFamily="2" charset="2"/>
              <a:buNone/>
              <a:tabLst/>
              <a:defRPr sz="1600" b="0"/>
            </a:lvl3pPr>
            <a:lvl4pPr marL="665446" indent="0">
              <a:buFont typeface="Wingdings" panose="05000000000000000000" pitchFamily="2" charset="2"/>
              <a:buNone/>
              <a:defRPr sz="1400" b="0"/>
            </a:lvl4pPr>
            <a:lvl5pPr marL="87107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17879"/>
          </a:xfrm>
        </p:spPr>
        <p:txBody>
          <a:bodyPr wrap="square">
            <a:spAutoFit/>
          </a:bodyPr>
          <a:lstStyle>
            <a:lvl1pPr marL="0" indent="0">
              <a:spcBef>
                <a:spcPts val="1248"/>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00" b="0"/>
            </a:lvl2pPr>
            <a:lvl3pPr marL="459822" indent="0">
              <a:buFont typeface="Wingdings" panose="05000000000000000000" pitchFamily="2" charset="2"/>
              <a:buNone/>
              <a:tabLst/>
              <a:defRPr sz="1600" b="0"/>
            </a:lvl3pPr>
            <a:lvl4pPr marL="665446" indent="0">
              <a:buFont typeface="Wingdings" panose="05000000000000000000" pitchFamily="2" charset="2"/>
              <a:buNone/>
              <a:defRPr sz="1400" b="0"/>
            </a:lvl4pPr>
            <a:lvl5pPr marL="87107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38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17879"/>
          </a:xfrm>
        </p:spPr>
        <p:txBody>
          <a:bodyPr wrap="square">
            <a:spAutoFit/>
          </a:bodyPr>
          <a:lstStyle>
            <a:lvl1pPr marL="0" indent="0">
              <a:spcBef>
                <a:spcPts val="1247"/>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00" b="0"/>
            </a:lvl2pPr>
            <a:lvl3pPr marL="459734" indent="0">
              <a:buFont typeface="Wingdings" panose="05000000000000000000" pitchFamily="2" charset="2"/>
              <a:buNone/>
              <a:tabLst/>
              <a:defRPr sz="15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17879"/>
          </a:xfrm>
        </p:spPr>
        <p:txBody>
          <a:bodyPr wrap="square">
            <a:spAutoFit/>
          </a:bodyPr>
          <a:lstStyle>
            <a:lvl1pPr marL="0" indent="0">
              <a:spcBef>
                <a:spcPts val="1247"/>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00" b="0"/>
            </a:lvl2pPr>
            <a:lvl3pPr marL="459734" indent="0">
              <a:buFont typeface="Wingdings" panose="05000000000000000000" pitchFamily="2" charset="2"/>
              <a:buNone/>
              <a:tabLst/>
              <a:defRPr sz="15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057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8"/>
            <a:ext cx="5316593" cy="1617879"/>
          </a:xfrm>
        </p:spPr>
        <p:txBody>
          <a:bodyPr wrap="square">
            <a:spAutoFit/>
          </a:bodyPr>
          <a:lstStyle>
            <a:lvl1pPr marL="236341" indent="-236341">
              <a:spcBef>
                <a:spcPts val="1247"/>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17879"/>
          </a:xfrm>
        </p:spPr>
        <p:txBody>
          <a:bodyPr wrap="square">
            <a:spAutoFit/>
          </a:bodyPr>
          <a:lstStyle>
            <a:lvl1pPr marL="236341" indent="-236341">
              <a:spcBef>
                <a:spcPts val="1247"/>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183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8639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FB1DAE2-C853-4F3C-8958-6E07F46A4028}"/>
              </a:ext>
            </a:extLst>
          </p:cNvPr>
          <p:cNvSpPr>
            <a:spLocks noGrp="1"/>
          </p:cNvSpPr>
          <p:nvPr>
            <p:ph type="body" sz="quarter" idx="10"/>
          </p:nvPr>
        </p:nvSpPr>
        <p:spPr>
          <a:xfrm>
            <a:off x="600059" y="1112973"/>
            <a:ext cx="11239464" cy="282513"/>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3374874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71A2-0AA0-4D47-B39B-2DE6490CA2A7}"/>
              </a:ext>
            </a:extLst>
          </p:cNvPr>
          <p:cNvSpPr>
            <a:spLocks noGrp="1"/>
          </p:cNvSpPr>
          <p:nvPr>
            <p:ph type="body" sz="quarter" idx="11"/>
          </p:nvPr>
        </p:nvSpPr>
        <p:spPr>
          <a:xfrm>
            <a:off x="600059" y="1112973"/>
            <a:ext cx="11239464" cy="282513"/>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388374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plit section hea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60" y="2257447"/>
            <a:ext cx="4862151" cy="1231106"/>
          </a:xfrm>
        </p:spPr>
        <p:txBody>
          <a:bodyPr wrap="square" anchor="b">
            <a:spAutoFit/>
          </a:bodyPr>
          <a:lstStyle>
            <a:lvl1pPr>
              <a:defRPr sz="3999"/>
            </a:lvl1pPr>
          </a:lstStyle>
          <a:p>
            <a:r>
              <a:rPr lang="en-US"/>
              <a:t>Click to edit Master title style</a:t>
            </a:r>
          </a:p>
        </p:txBody>
      </p:sp>
      <p:sp>
        <p:nvSpPr>
          <p:cNvPr id="3" name="Text Placeholder 2"/>
          <p:cNvSpPr>
            <a:spLocks noGrp="1"/>
          </p:cNvSpPr>
          <p:nvPr>
            <p:ph type="body" sz="quarter" idx="10" hasCustomPrompt="1"/>
          </p:nvPr>
        </p:nvSpPr>
        <p:spPr>
          <a:xfrm>
            <a:off x="595916" y="3664975"/>
            <a:ext cx="4862151" cy="313932"/>
          </a:xfrm>
        </p:spPr>
        <p:txBody>
          <a:bodyPr/>
          <a:lstStyle>
            <a:lvl1pPr marL="0" indent="0">
              <a:spcBef>
                <a:spcPts val="816"/>
              </a:spcBef>
              <a:buNone/>
              <a:defRPr sz="2000">
                <a:solidFill>
                  <a:schemeClr val="tx1"/>
                </a:solidFill>
                <a:latin typeface="+mj-lt"/>
              </a:defRPr>
            </a:lvl1pPr>
            <a:lvl2pPr marL="233104" indent="0">
              <a:buNone/>
              <a:defRPr sz="1632"/>
            </a:lvl2pPr>
            <a:lvl3pPr>
              <a:defRPr sz="1224"/>
            </a:lvl3pPr>
            <a:lvl4pPr>
              <a:defRPr sz="1122"/>
            </a:lvl4pPr>
            <a:lvl5pPr>
              <a:defRPr sz="1122"/>
            </a:lvl5pPr>
          </a:lstStyle>
          <a:p>
            <a:pPr lvl="0"/>
            <a:r>
              <a:rPr lang="en-US"/>
              <a:t>Edit Master text styles</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1"/>
            <a:ext cx="6218238" cy="430832"/>
          </a:xfrm>
        </p:spPr>
        <p:txBody>
          <a:bodyPr/>
          <a:lstStyle/>
          <a:p>
            <a:endParaRPr lang="en-US"/>
          </a:p>
        </p:txBody>
      </p:sp>
    </p:spTree>
    <p:extLst>
      <p:ext uri="{BB962C8B-B14F-4D97-AF65-F5344CB8AC3E}">
        <p14:creationId xmlns:p14="http://schemas.microsoft.com/office/powerpoint/2010/main" val="664430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plit photo">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60" y="1234589"/>
            <a:ext cx="5262851" cy="5435746"/>
          </a:xfrm>
        </p:spPr>
        <p:txBody>
          <a:bodyPr>
            <a:normAutofit/>
          </a:bodyPr>
          <a:lstStyle>
            <a:lvl1pPr marL="0" indent="0">
              <a:spcBef>
                <a:spcPts val="1199"/>
              </a:spcBef>
              <a:buNone/>
              <a:defRPr sz="1599">
                <a:solidFill>
                  <a:schemeClr val="accent1"/>
                </a:solidFill>
                <a:latin typeface="+mj-lt"/>
              </a:defRPr>
            </a:lvl1pPr>
            <a:lvl2pPr marL="0" indent="0">
              <a:spcBef>
                <a:spcPts val="400"/>
              </a:spcBef>
              <a:spcAft>
                <a:spcPts val="600"/>
              </a:spcAft>
              <a:buNone/>
              <a:defRPr sz="1399"/>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4" name="Picture Placeholder 3">
            <a:extLst>
              <a:ext uri="{FF2B5EF4-FFF2-40B4-BE49-F238E27FC236}">
                <a16:creationId xmlns:a16="http://schemas.microsoft.com/office/drawing/2014/main" id="{F35C13F4-BFF7-49C5-BB67-6EE2A01AC527}"/>
              </a:ext>
            </a:extLst>
          </p:cNvPr>
          <p:cNvSpPr>
            <a:spLocks noGrp="1"/>
          </p:cNvSpPr>
          <p:nvPr>
            <p:ph type="pic" sz="quarter" idx="12"/>
          </p:nvPr>
        </p:nvSpPr>
        <p:spPr>
          <a:xfrm>
            <a:off x="6218237" y="10181"/>
            <a:ext cx="6218238" cy="430832"/>
          </a:xfrm>
        </p:spPr>
        <p:txBody>
          <a:bodyPr/>
          <a:lstStyle/>
          <a:p>
            <a:endParaRPr lang="en-US"/>
          </a:p>
        </p:txBody>
      </p:sp>
      <p:sp>
        <p:nvSpPr>
          <p:cNvPr id="2" name="Title 1">
            <a:extLst>
              <a:ext uri="{FF2B5EF4-FFF2-40B4-BE49-F238E27FC236}">
                <a16:creationId xmlns:a16="http://schemas.microsoft.com/office/drawing/2014/main" id="{E113E10F-C0F7-45C9-9A2B-A94A0D009CE6}"/>
              </a:ext>
            </a:extLst>
          </p:cNvPr>
          <p:cNvSpPr>
            <a:spLocks noGrp="1"/>
          </p:cNvSpPr>
          <p:nvPr>
            <p:ph type="title"/>
          </p:nvPr>
        </p:nvSpPr>
        <p:spPr>
          <a:xfrm>
            <a:off x="600060" y="466302"/>
            <a:ext cx="5262851" cy="1107818"/>
          </a:xfrm>
        </p:spPr>
        <p:txBody>
          <a:bodyPr/>
          <a:lstStyle/>
          <a:p>
            <a:r>
              <a:rPr lang="en-US" dirty="0"/>
              <a:t>Click to edit Master title style</a:t>
            </a:r>
          </a:p>
        </p:txBody>
      </p:sp>
    </p:spTree>
    <p:extLst>
      <p:ext uri="{BB962C8B-B14F-4D97-AF65-F5344CB8AC3E}">
        <p14:creationId xmlns:p14="http://schemas.microsoft.com/office/powerpoint/2010/main" val="3809933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plit diagram">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60" y="1234589"/>
            <a:ext cx="5262851" cy="5435746"/>
          </a:xfrm>
        </p:spPr>
        <p:txBody>
          <a:bodyPr>
            <a:normAutofit/>
          </a:bodyPr>
          <a:lstStyle>
            <a:lvl1pPr marL="0" indent="0">
              <a:spcBef>
                <a:spcPts val="1199"/>
              </a:spcBef>
              <a:buNone/>
              <a:defRPr sz="1599">
                <a:solidFill>
                  <a:schemeClr val="accent1"/>
                </a:solidFill>
                <a:latin typeface="+mj-lt"/>
              </a:defRPr>
            </a:lvl1pPr>
            <a:lvl2pPr marL="0" indent="0">
              <a:spcBef>
                <a:spcPts val="400"/>
              </a:spcBef>
              <a:spcAft>
                <a:spcPts val="600"/>
              </a:spcAft>
              <a:buNone/>
              <a:defRPr sz="1399"/>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5D0521F3-EAA7-47B5-9C99-3647E3059EF1}"/>
              </a:ext>
            </a:extLst>
          </p:cNvPr>
          <p:cNvSpPr>
            <a:spLocks noGrp="1"/>
          </p:cNvSpPr>
          <p:nvPr>
            <p:ph type="title"/>
          </p:nvPr>
        </p:nvSpPr>
        <p:spPr>
          <a:xfrm>
            <a:off x="600060" y="466302"/>
            <a:ext cx="5262851" cy="1107818"/>
          </a:xfrm>
        </p:spPr>
        <p:txBody>
          <a:bodyPr/>
          <a:lstStyle/>
          <a:p>
            <a:r>
              <a:rPr lang="en-US" dirty="0"/>
              <a:t>Click to edit Master title style</a:t>
            </a:r>
          </a:p>
        </p:txBody>
      </p:sp>
    </p:spTree>
    <p:extLst>
      <p:ext uri="{BB962C8B-B14F-4D97-AF65-F5344CB8AC3E}">
        <p14:creationId xmlns:p14="http://schemas.microsoft.com/office/powerpoint/2010/main" val="1074582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plit diagram">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60" y="1234589"/>
            <a:ext cx="5262851" cy="5435746"/>
          </a:xfrm>
        </p:spPr>
        <p:txBody>
          <a:bodyPr>
            <a:normAutofit/>
          </a:bodyPr>
          <a:lstStyle>
            <a:lvl1pPr marL="0" indent="0">
              <a:spcBef>
                <a:spcPts val="1199"/>
              </a:spcBef>
              <a:buNone/>
              <a:defRPr sz="1599">
                <a:solidFill>
                  <a:schemeClr val="tx1"/>
                </a:solidFill>
                <a:latin typeface="+mj-lt"/>
              </a:defRPr>
            </a:lvl1pPr>
            <a:lvl2pPr marL="0" indent="0">
              <a:spcBef>
                <a:spcPts val="400"/>
              </a:spcBef>
              <a:spcAft>
                <a:spcPts val="600"/>
              </a:spcAft>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2" name="Rectangle 1">
            <a:extLst>
              <a:ext uri="{FF2B5EF4-FFF2-40B4-BE49-F238E27FC236}">
                <a16:creationId xmlns:a16="http://schemas.microsoft.com/office/drawing/2014/main" id="{B8299A59-559D-4284-BE7F-ABFC90FC57BB}"/>
              </a:ext>
            </a:extLst>
          </p:cNvPr>
          <p:cNvSpPr/>
          <p:nvPr userDrawn="1"/>
        </p:nvSpPr>
        <p:spPr>
          <a:xfrm>
            <a:off x="6218237" y="0"/>
            <a:ext cx="6218238"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89324009-376B-4F74-87EE-CEC4E332DBEF}"/>
              </a:ext>
            </a:extLst>
          </p:cNvPr>
          <p:cNvSpPr>
            <a:spLocks noGrp="1"/>
          </p:cNvSpPr>
          <p:nvPr>
            <p:ph type="title"/>
          </p:nvPr>
        </p:nvSpPr>
        <p:spPr>
          <a:xfrm>
            <a:off x="600060" y="466302"/>
            <a:ext cx="5262851" cy="1107818"/>
          </a:xfrm>
        </p:spPr>
        <p:txBody>
          <a:bodyPr/>
          <a:lstStyle/>
          <a:p>
            <a:r>
              <a:rPr lang="en-US" dirty="0"/>
              <a:t>Click to edit Master title style</a:t>
            </a:r>
          </a:p>
        </p:txBody>
      </p:sp>
    </p:spTree>
    <p:extLst>
      <p:ext uri="{BB962C8B-B14F-4D97-AF65-F5344CB8AC3E}">
        <p14:creationId xmlns:p14="http://schemas.microsoft.com/office/powerpoint/2010/main" val="387495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059EB3-9750-4D47-A263-67DE77298D0E}"/>
              </a:ext>
            </a:extLst>
          </p:cNvPr>
          <p:cNvSpPr/>
          <p:nvPr userDrawn="1"/>
        </p:nvSpPr>
        <p:spPr>
          <a:xfrm>
            <a:off x="8618707" y="0"/>
            <a:ext cx="38177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a:extLst>
              <a:ext uri="{FF2B5EF4-FFF2-40B4-BE49-F238E27FC236}">
                <a16:creationId xmlns:a16="http://schemas.microsoft.com/office/drawing/2014/main" id="{BA3BF7FE-4DC4-4FF3-BD10-155B43FC3D94}"/>
              </a:ext>
            </a:extLst>
          </p:cNvPr>
          <p:cNvSpPr>
            <a:spLocks noGrp="1"/>
          </p:cNvSpPr>
          <p:nvPr>
            <p:ph type="body" sz="quarter" idx="10" hasCustomPrompt="1"/>
          </p:nvPr>
        </p:nvSpPr>
        <p:spPr>
          <a:xfrm>
            <a:off x="600059" y="1261354"/>
            <a:ext cx="7516052" cy="4914476"/>
          </a:xfrm>
        </p:spPr>
        <p:txBody>
          <a:bodyPr>
            <a:normAutofit/>
          </a:bodyPr>
          <a:lstStyle>
            <a:lvl1pPr marL="0" indent="0">
              <a:spcBef>
                <a:spcPts val="1199"/>
              </a:spcBef>
              <a:buNone/>
              <a:defRPr sz="1599">
                <a:solidFill>
                  <a:schemeClr val="accent1"/>
                </a:solidFill>
                <a:latin typeface="+mj-lt"/>
              </a:defRPr>
            </a:lvl1pPr>
            <a:lvl2pPr marL="0" indent="0">
              <a:lnSpc>
                <a:spcPct val="100000"/>
              </a:lnSpc>
              <a:spcBef>
                <a:spcPts val="400"/>
              </a:spcBef>
              <a:spcAft>
                <a:spcPts val="600"/>
              </a:spcAft>
              <a:buNone/>
              <a:defRPr sz="1399"/>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30" name="Text Placeholder 3">
            <a:extLst>
              <a:ext uri="{FF2B5EF4-FFF2-40B4-BE49-F238E27FC236}">
                <a16:creationId xmlns:a16="http://schemas.microsoft.com/office/drawing/2014/main" id="{C167B025-1A6B-4674-AB72-249475BA3DED}"/>
              </a:ext>
            </a:extLst>
          </p:cNvPr>
          <p:cNvSpPr>
            <a:spLocks noGrp="1"/>
          </p:cNvSpPr>
          <p:nvPr>
            <p:ph type="body" sz="quarter" idx="12" hasCustomPrompt="1"/>
          </p:nvPr>
        </p:nvSpPr>
        <p:spPr>
          <a:xfrm>
            <a:off x="9108332" y="466301"/>
            <a:ext cx="2877498" cy="5709528"/>
          </a:xfrm>
        </p:spPr>
        <p:txBody>
          <a:bodyPr anchor="ctr">
            <a:normAutofit/>
          </a:bodyPr>
          <a:lstStyle>
            <a:lvl1pPr marL="0" indent="0">
              <a:lnSpc>
                <a:spcPct val="105000"/>
              </a:lnSpc>
              <a:spcBef>
                <a:spcPts val="1199"/>
              </a:spcBef>
              <a:buNone/>
              <a:defRPr sz="1399" i="0">
                <a:solidFill>
                  <a:schemeClr val="bg1"/>
                </a:solidFill>
                <a:latin typeface="Segoe UI Semilight" panose="020B0402040204020203" pitchFamily="34" charset="0"/>
                <a:cs typeface="Segoe UI Semilight" panose="020B0402040204020203" pitchFamily="34" charset="0"/>
              </a:defRPr>
            </a:lvl1pPr>
            <a:lvl2pPr marL="0" indent="0" algn="r">
              <a:lnSpc>
                <a:spcPct val="105000"/>
              </a:lnSpc>
              <a:spcBef>
                <a:spcPts val="1800"/>
              </a:spcBef>
              <a:spcAft>
                <a:spcPts val="0"/>
              </a:spcAft>
              <a:buNone/>
              <a:defRPr sz="1099">
                <a:solidFill>
                  <a:schemeClr val="bg2"/>
                </a:solidFill>
              </a:defRPr>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2" name="Title 1">
            <a:extLst>
              <a:ext uri="{FF2B5EF4-FFF2-40B4-BE49-F238E27FC236}">
                <a16:creationId xmlns:a16="http://schemas.microsoft.com/office/drawing/2014/main" id="{D9FB44A2-B628-42D9-A767-A1E49FB30B7D}"/>
              </a:ext>
            </a:extLst>
          </p:cNvPr>
          <p:cNvSpPr>
            <a:spLocks noGrp="1"/>
          </p:cNvSpPr>
          <p:nvPr>
            <p:ph type="title"/>
          </p:nvPr>
        </p:nvSpPr>
        <p:spPr>
          <a:xfrm>
            <a:off x="600059" y="466301"/>
            <a:ext cx="7516052" cy="565027"/>
          </a:xfrm>
        </p:spPr>
        <p:txBody>
          <a:bodyPr/>
          <a:lstStyle/>
          <a:p>
            <a:r>
              <a:rPr lang="en-US" dirty="0"/>
              <a:t>Click to edit Master title style</a:t>
            </a:r>
          </a:p>
        </p:txBody>
      </p:sp>
    </p:spTree>
    <p:extLst>
      <p:ext uri="{BB962C8B-B14F-4D97-AF65-F5344CB8AC3E}">
        <p14:creationId xmlns:p14="http://schemas.microsoft.com/office/powerpoint/2010/main" val="349690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713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96953" y="1884291"/>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96953" y="3558326"/>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96953" y="5232361"/>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218238" y="1884291"/>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218238" y="3558326"/>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218238" y="5232361"/>
            <a:ext cx="4771882" cy="512961"/>
          </a:xfrm>
        </p:spPr>
        <p:txBody>
          <a:bodyPr wrap="square">
            <a:spAutoFit/>
          </a:bodyPr>
          <a:lstStyle>
            <a:lvl1pPr marL="0" indent="0">
              <a:lnSpc>
                <a:spcPct val="100000"/>
              </a:lnSpc>
              <a:spcBef>
                <a:spcPts val="0"/>
              </a:spcBef>
              <a:spcAft>
                <a:spcPts val="400"/>
              </a:spcAft>
              <a:buNone/>
              <a:defRPr sz="1599"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399">
                <a:solidFill>
                  <a:schemeClr val="tx1"/>
                </a:solidFill>
              </a:defRPr>
            </a:lvl2pPr>
            <a:lvl3pPr marL="932418" indent="0">
              <a:buNone/>
              <a:defRPr/>
            </a:lvl3pPr>
            <a:lvl4pPr marL="1398627" indent="0">
              <a:buNone/>
              <a:defRPr/>
            </a:lvl4pPr>
            <a:lvl5pPr marL="1864835" indent="0">
              <a:buNone/>
              <a:defRPr/>
            </a:lvl5pPr>
          </a:lstStyle>
          <a:p>
            <a:pPr lvl="0"/>
            <a:r>
              <a:rPr lang="en-US" dirty="0"/>
              <a:t>Example</a:t>
            </a:r>
          </a:p>
          <a:p>
            <a:pPr lvl="1"/>
            <a:r>
              <a:rPr lang="en-US" dirty="0"/>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600059" y="1112973"/>
            <a:ext cx="11239464" cy="282513"/>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dirty="0"/>
              <a:t>Click to edit Master text styles</a:t>
            </a:r>
          </a:p>
        </p:txBody>
      </p:sp>
    </p:spTree>
    <p:extLst>
      <p:ext uri="{BB962C8B-B14F-4D97-AF65-F5344CB8AC3E}">
        <p14:creationId xmlns:p14="http://schemas.microsoft.com/office/powerpoint/2010/main" val="30095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3911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443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7157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004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838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3667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26922837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660"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840752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Ref idx="1001">
        <a:schemeClr val="bg2"/>
      </p:bgRef>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3"/>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5660776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68748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ANIMATED">
    <p:bg>
      <p:bgRef idx="1001">
        <a:schemeClr val="bg2"/>
      </p:bgRef>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8"/>
            <a:ext cx="12433301" cy="1154113"/>
          </a:xfrm>
          <a:prstGeom prst="rect">
            <a:avLst/>
          </a:prstGeom>
          <a:solidFill>
            <a:srgbClr val="00188F"/>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43286" y="6696086"/>
            <a:ext cx="354990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277701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289065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24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23209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7192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94967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90207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3033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73152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24303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196720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FB1DAE2-C853-4F3C-8958-6E07F46A4028}"/>
              </a:ext>
            </a:extLst>
          </p:cNvPr>
          <p:cNvSpPr>
            <a:spLocks noGrp="1"/>
          </p:cNvSpPr>
          <p:nvPr>
            <p:ph type="body" sz="quarter" idx="10"/>
          </p:nvPr>
        </p:nvSpPr>
        <p:spPr>
          <a:xfrm>
            <a:off x="600059" y="1112971"/>
            <a:ext cx="11239464" cy="276999"/>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1775792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07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8403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862835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07935070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20923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00622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3530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7206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03857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6176" y="1720569"/>
            <a:ext cx="10726460" cy="1351411"/>
          </a:xfrm>
        </p:spPr>
        <p:txBody>
          <a:bodyPr/>
          <a:lstStyle/>
          <a:p>
            <a:r>
              <a:rPr lang="en-US"/>
              <a:t>Click to edit Master title style</a:t>
            </a:r>
          </a:p>
        </p:txBody>
      </p:sp>
      <p:sp>
        <p:nvSpPr>
          <p:cNvPr id="12" name="Text Placeholder 11"/>
          <p:cNvSpPr>
            <a:spLocks noGrp="1"/>
          </p:cNvSpPr>
          <p:nvPr>
            <p:ph type="body" sz="quarter" idx="10" hasCustomPrompt="1"/>
          </p:nvPr>
        </p:nvSpPr>
        <p:spPr>
          <a:xfrm>
            <a:off x="766485" y="3907438"/>
            <a:ext cx="10726460" cy="785187"/>
          </a:xfrm>
        </p:spPr>
        <p:txBody>
          <a:bodyPr>
            <a:normAutofit/>
          </a:bodyPr>
          <a:lstStyle>
            <a:lvl1pPr marL="0" indent="0">
              <a:buNone/>
              <a:defRPr sz="2719"/>
            </a:lvl1pPr>
          </a:lstStyle>
          <a:p>
            <a:pPr lvl="0"/>
            <a:r>
              <a:rPr lang="en-US"/>
              <a:t>Click to add author</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809036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image" Target="../media/image4.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12.emf"/><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247983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1" r:id="rId8"/>
    <p:sldLayoutId id="2147483905" r:id="rId9"/>
    <p:sldLayoutId id="2147483919" r:id="rId10"/>
    <p:sldLayoutId id="2147483904" r:id="rId11"/>
    <p:sldLayoutId id="2147483913" r:id="rId12"/>
    <p:sldLayoutId id="2147483914" r:id="rId13"/>
    <p:sldLayoutId id="2147483918" r:id="rId14"/>
    <p:sldLayoutId id="2147483947" r:id="rId15"/>
    <p:sldLayoutId id="2147483917" r:id="rId16"/>
    <p:sldLayoutId id="2147483852" r:id="rId17"/>
    <p:sldLayoutId id="2147483853" r:id="rId18"/>
    <p:sldLayoutId id="2147483856" r:id="rId19"/>
    <p:sldLayoutId id="2147483857" r:id="rId20"/>
    <p:sldLayoutId id="2147483858" r:id="rId21"/>
    <p:sldLayoutId id="2147483859" r:id="rId22"/>
    <p:sldLayoutId id="2147483861" r:id="rId23"/>
    <p:sldLayoutId id="2147483863" r:id="rId24"/>
    <p:sldLayoutId id="2147484055" r:id="rId2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548242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177704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Lst>
  <p:transition>
    <p:fade/>
  </p:transition>
  <p:hf sldNum="0" hdr="0" ftr="0" dt="0"/>
  <p:txStyles>
    <p:titleStyle>
      <a:lvl1pPr algn="l" defTabSz="951121" rtl="0" eaLnBrk="1" latinLnBrk="0" hangingPunct="1">
        <a:lnSpc>
          <a:spcPct val="100000"/>
        </a:lnSpc>
        <a:spcBef>
          <a:spcPct val="0"/>
        </a:spcBef>
        <a:buNone/>
        <a:defRPr lang="en-US" sz="3599"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508636037"/>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05117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customers.microsoft.com/en-US/story/nuancehealthcare" TargetMode="External"/><Relationship Id="rId18" Type="http://schemas.openxmlformats.org/officeDocument/2006/relationships/image" Target="../media/image28.jpeg"/><Relationship Id="rId26" Type="http://schemas.openxmlformats.org/officeDocument/2006/relationships/image" Target="../media/image32.png"/><Relationship Id="rId3" Type="http://schemas.openxmlformats.org/officeDocument/2006/relationships/hyperlink" Target="http://customers.microsoft.com/en-US/story/the-royal-agricultural-society-creates-fertile-digital-foundation-in-microsoft-azure-to-seed" TargetMode="External"/><Relationship Id="rId21" Type="http://schemas.openxmlformats.org/officeDocument/2006/relationships/hyperlink" Target="http://customers.microsoft.com/en-US/story/mtiandcambiahealth" TargetMode="External"/><Relationship Id="rId7" Type="http://schemas.openxmlformats.org/officeDocument/2006/relationships/hyperlink" Target="http://customers.microsoft.com/en-US/story/canadas-largest-automobile-search-site-takes-azure-for" TargetMode="External"/><Relationship Id="rId12" Type="http://schemas.openxmlformats.org/officeDocument/2006/relationships/image" Target="../media/image25.png"/><Relationship Id="rId17" Type="http://schemas.openxmlformats.org/officeDocument/2006/relationships/hyperlink" Target="http://customers.microsoft.com/en-US/story/swissre" TargetMode="External"/><Relationship Id="rId25" Type="http://schemas.openxmlformats.org/officeDocument/2006/relationships/hyperlink" Target="http://customers.microsoft.com/en-US/story/northpower-azure-utilities" TargetMode="External"/><Relationship Id="rId2" Type="http://schemas.openxmlformats.org/officeDocument/2006/relationships/notesSlide" Target="../notesSlides/notesSlide9.xml"/><Relationship Id="rId16" Type="http://schemas.openxmlformats.org/officeDocument/2006/relationships/image" Target="../media/image27.jpeg"/><Relationship Id="rId20" Type="http://schemas.openxmlformats.org/officeDocument/2006/relationships/image" Target="../media/image29.png"/><Relationship Id="rId29" Type="http://schemas.openxmlformats.org/officeDocument/2006/relationships/hyperlink" Target="http://customers.microsoft.com/en-US/story/vetco-keeps-tails-wagging-with-help-from-the-cloud" TargetMode="External"/><Relationship Id="rId1" Type="http://schemas.openxmlformats.org/officeDocument/2006/relationships/slideLayout" Target="../slideLayouts/slideLayout9.xml"/><Relationship Id="rId6" Type="http://schemas.openxmlformats.org/officeDocument/2006/relationships/image" Target="../media/image22.jpeg"/><Relationship Id="rId11" Type="http://schemas.openxmlformats.org/officeDocument/2006/relationships/hyperlink" Target="http://customers.microsoft.com/en-US/story/indianaofficeoftechnology" TargetMode="External"/><Relationship Id="rId24" Type="http://schemas.openxmlformats.org/officeDocument/2006/relationships/image" Target="../media/image31.jpeg"/><Relationship Id="rId32" Type="http://schemas.openxmlformats.org/officeDocument/2006/relationships/image" Target="../media/image35.png"/><Relationship Id="rId5" Type="http://schemas.openxmlformats.org/officeDocument/2006/relationships/hyperlink" Target="http://customers.microsoft.com/en-US/story/enhancing-banking-with-cross-platform-mobile-apps" TargetMode="External"/><Relationship Id="rId15" Type="http://schemas.openxmlformats.org/officeDocument/2006/relationships/hyperlink" Target="http://customers.microsoft.com/en-US/story/pizza-hut-azure-retail-consumer-goods" TargetMode="External"/><Relationship Id="rId23" Type="http://schemas.openxmlformats.org/officeDocument/2006/relationships/hyperlink" Target="http://customers.microsoft.com/en-US/story/pcl-construction-process-mfg-resources-azure-active-directory-sql-app-services-en" TargetMode="External"/><Relationship Id="rId28" Type="http://schemas.openxmlformats.org/officeDocument/2006/relationships/image" Target="../media/image33.png"/><Relationship Id="rId10" Type="http://schemas.openxmlformats.org/officeDocument/2006/relationships/image" Target="../media/image24.jpeg"/><Relationship Id="rId19" Type="http://schemas.openxmlformats.org/officeDocument/2006/relationships/hyperlink" Target="http://customers.microsoft.com/en-US/story/canadian-broadcaster-delivers-record-breaking-online-e" TargetMode="External"/><Relationship Id="rId31" Type="http://schemas.openxmlformats.org/officeDocument/2006/relationships/hyperlink" Target="http://customers.microsoft.com/en-US/story/global-leader-telenor-uses-the-cloud-to-move-with-the" TargetMode="External"/><Relationship Id="rId4" Type="http://schemas.openxmlformats.org/officeDocument/2006/relationships/image" Target="../media/image21.jpeg"/><Relationship Id="rId9" Type="http://schemas.openxmlformats.org/officeDocument/2006/relationships/hyperlink" Target="http://customers.microsoft.com/en-US/story/neue-kanale-testen-azure-als-plattform-fur-moderne-app" TargetMode="External"/><Relationship Id="rId14" Type="http://schemas.openxmlformats.org/officeDocument/2006/relationships/image" Target="../media/image26.jpeg"/><Relationship Id="rId22" Type="http://schemas.openxmlformats.org/officeDocument/2006/relationships/image" Target="../media/image30.png"/><Relationship Id="rId27" Type="http://schemas.openxmlformats.org/officeDocument/2006/relationships/hyperlink" Target="http://customers.microsoft.com/en-US/story/carmax" TargetMode="External"/><Relationship Id="rId30"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6.emf"/><Relationship Id="rId3" Type="http://schemas.openxmlformats.org/officeDocument/2006/relationships/image" Target="../media/image37.png"/><Relationship Id="rId7" Type="http://schemas.openxmlformats.org/officeDocument/2006/relationships/image" Target="../media/image41.png"/><Relationship Id="rId12"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50.sv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72.sv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4.svg"/><Relationship Id="rId3" Type="http://schemas.openxmlformats.org/officeDocument/2006/relationships/image" Target="../media/image74.svg"/><Relationship Id="rId7" Type="http://schemas.openxmlformats.org/officeDocument/2006/relationships/image" Target="../media/image76.svg"/><Relationship Id="rId12" Type="http://schemas.openxmlformats.org/officeDocument/2006/relationships/image" Target="../media/image53.png"/><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62.svg"/><Relationship Id="rId15" Type="http://schemas.microsoft.com/office/2007/relationships/hdphoto" Target="../media/hdphoto3.wdp"/><Relationship Id="rId10" Type="http://schemas.openxmlformats.org/officeDocument/2006/relationships/image" Target="../media/image79.png"/><Relationship Id="rId4" Type="http://schemas.openxmlformats.org/officeDocument/2006/relationships/image" Target="../media/image61.png"/><Relationship Id="rId9" Type="http://schemas.openxmlformats.org/officeDocument/2006/relationships/image" Target="../media/image78.sv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4.svg"/><Relationship Id="rId7"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82.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85.svg"/><Relationship Id="rId4" Type="http://schemas.openxmlformats.org/officeDocument/2006/relationships/image" Target="../media/image83.sv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9.xml"/><Relationship Id="rId5" Type="http://schemas.openxmlformats.org/officeDocument/2006/relationships/image" Target="../media/image5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svg"/><Relationship Id="rId7" Type="http://schemas.openxmlformats.org/officeDocument/2006/relationships/image" Target="../media/image89.svg"/><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38.svg"/><Relationship Id="rId5" Type="http://schemas.openxmlformats.org/officeDocument/2006/relationships/image" Target="../media/image50.svg"/><Relationship Id="rId10" Type="http://schemas.openxmlformats.org/officeDocument/2006/relationships/image" Target="../media/image37.png"/><Relationship Id="rId4" Type="http://schemas.openxmlformats.org/officeDocument/2006/relationships/image" Target="../media/image49.png"/><Relationship Id="rId9" Type="http://schemas.openxmlformats.org/officeDocument/2006/relationships/image" Target="../media/image91.sv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svg"/><Relationship Id="rId7" Type="http://schemas.openxmlformats.org/officeDocument/2006/relationships/image" Target="../media/image38.svg"/><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91.svg"/><Relationship Id="rId5" Type="http://schemas.openxmlformats.org/officeDocument/2006/relationships/image" Target="../media/image50.svg"/><Relationship Id="rId10" Type="http://schemas.openxmlformats.org/officeDocument/2006/relationships/image" Target="../media/image90.png"/><Relationship Id="rId4" Type="http://schemas.openxmlformats.org/officeDocument/2006/relationships/image" Target="../media/image49.png"/><Relationship Id="rId9" Type="http://schemas.openxmlformats.org/officeDocument/2006/relationships/image" Target="../media/image8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hyperlink" Target="https://azure.microsoft.com/en-us/services/app-service/" TargetMode="Externa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7.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image" Target="../media/image102.png"/><Relationship Id="rId1" Type="http://schemas.openxmlformats.org/officeDocument/2006/relationships/slideLayout" Target="../slideLayouts/slideLayout106.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appmigration.microsoft.com/" TargetMode="External"/><Relationship Id="rId1" Type="http://schemas.openxmlformats.org/officeDocument/2006/relationships/slideLayout" Target="../slideLayouts/slideLayout9.xml"/><Relationship Id="rId5" Type="http://schemas.openxmlformats.org/officeDocument/2006/relationships/image" Target="../media/image103.png"/><Relationship Id="rId4" Type="http://schemas.openxmlformats.org/officeDocument/2006/relationships/hyperlink" Target="https://azure.microsoft.com/en-us/migration/"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microsoft.com/net/apps/cloud/migrate-to-azure" TargetMode="External"/><Relationship Id="rId3" Type="http://schemas.openxmlformats.org/officeDocument/2006/relationships/hyperlink" Target="https://docs.microsoft.com/en-us/dotnet/standard/analyzers/portability-analyzer" TargetMode="External"/><Relationship Id="rId7"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docs.microsoft.com/en-us/dotnet/core/porting/"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microsoft.com/office/2007/relationships/hdphoto" Target="../media/hdphoto8.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23.emf"/></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svg"/><Relationship Id="rId2" Type="http://schemas.openxmlformats.org/officeDocument/2006/relationships/image" Target="../media/image124.png"/><Relationship Id="rId1" Type="http://schemas.openxmlformats.org/officeDocument/2006/relationships/slideLayout" Target="../slideLayouts/slideLayout9.xml"/><Relationship Id="rId6" Type="http://schemas.openxmlformats.org/officeDocument/2006/relationships/image" Target="../media/image127.png"/><Relationship Id="rId5" Type="http://schemas.microsoft.com/office/2007/relationships/hdphoto" Target="../media/hdphoto10.wdp"/><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37.svg"/><Relationship Id="rId3" Type="http://schemas.microsoft.com/office/2007/relationships/hdphoto" Target="../media/hdphoto11.wdp"/><Relationship Id="rId7" Type="http://schemas.openxmlformats.org/officeDocument/2006/relationships/image" Target="../media/image132.png"/><Relationship Id="rId12" Type="http://schemas.openxmlformats.org/officeDocument/2006/relationships/image" Target="../media/image136.png"/><Relationship Id="rId2" Type="http://schemas.openxmlformats.org/officeDocument/2006/relationships/image" Target="../media/image129.png"/><Relationship Id="rId1" Type="http://schemas.openxmlformats.org/officeDocument/2006/relationships/slideLayout" Target="../slideLayouts/slideLayout9.xml"/><Relationship Id="rId6" Type="http://schemas.openxmlformats.org/officeDocument/2006/relationships/image" Target="../media/image131.png"/><Relationship Id="rId11" Type="http://schemas.openxmlformats.org/officeDocument/2006/relationships/image" Target="../media/image135.png"/><Relationship Id="rId5" Type="http://schemas.microsoft.com/office/2007/relationships/hdphoto" Target="../media/hdphoto12.wdp"/><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 Id="rId14" Type="http://schemas.openxmlformats.org/officeDocument/2006/relationships/image" Target="../media/image138.jpeg"/></Relationships>
</file>

<file path=ppt/slides/_rels/slide5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123.emf"/><Relationship Id="rId4" Type="http://schemas.openxmlformats.org/officeDocument/2006/relationships/image" Target="../media/image12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emf"/><Relationship Id="rId7" Type="http://schemas.openxmlformats.org/officeDocument/2006/relationships/image" Target="../media/image144.png"/><Relationship Id="rId2" Type="http://schemas.openxmlformats.org/officeDocument/2006/relationships/image" Target="../media/image139.emf"/><Relationship Id="rId1" Type="http://schemas.openxmlformats.org/officeDocument/2006/relationships/slideLayout" Target="../slideLayouts/slideLayout9.xml"/><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s>
</file>

<file path=ppt/slides/_rels/slide62.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slideLayout" Target="../slideLayouts/slideLayout9.xml"/><Relationship Id="rId1" Type="http://schemas.openxmlformats.org/officeDocument/2006/relationships/video" Target="https://www.youtube.com/embed/O4FOFMBSri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9.xml"/><Relationship Id="rId5" Type="http://schemas.openxmlformats.org/officeDocument/2006/relationships/image" Target="../media/image152.sv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54.svg"/></Relationships>
</file>

<file path=ppt/slides/_rels/slide67.xml.rels><?xml version="1.0" encoding="UTF-8" standalone="yes"?>
<Relationships xmlns="http://schemas.openxmlformats.org/package/2006/relationships"><Relationship Id="rId3" Type="http://schemas.openxmlformats.org/officeDocument/2006/relationships/image" Target="../media/image156.svg"/><Relationship Id="rId7" Type="http://schemas.openxmlformats.org/officeDocument/2006/relationships/image" Target="../media/image50.svg"/><Relationship Id="rId2" Type="http://schemas.openxmlformats.org/officeDocument/2006/relationships/image" Target="../media/image155.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8.svg"/><Relationship Id="rId7" Type="http://schemas.openxmlformats.org/officeDocument/2006/relationships/image" Target="../media/image87.svg"/><Relationship Id="rId2" Type="http://schemas.openxmlformats.org/officeDocument/2006/relationships/image" Target="../media/image157.png"/><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50.sv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hyperlink" Target="https://azure.microsoft.com/en-us/free/" TargetMode="External"/><Relationship Id="rId1" Type="http://schemas.openxmlformats.org/officeDocument/2006/relationships/slideLayout" Target="../slideLayouts/slideLayout8.xml"/><Relationship Id="rId5" Type="http://schemas.openxmlformats.org/officeDocument/2006/relationships/hyperlink" Target="https://mva.microsoft.com/product-training/microsoft-azure" TargetMode="External"/><Relationship Id="rId4" Type="http://schemas.openxmlformats.org/officeDocument/2006/relationships/hyperlink" Target="https://azure.microsoft.com/en-us/solutions/architecture/?product=app-service"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18" Type="http://schemas.openxmlformats.org/officeDocument/2006/relationships/image" Target="../media/image176.svg"/><Relationship Id="rId26" Type="http://schemas.openxmlformats.org/officeDocument/2006/relationships/image" Target="../media/image184.svg"/><Relationship Id="rId3" Type="http://schemas.openxmlformats.org/officeDocument/2006/relationships/image" Target="../media/image161.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175.png"/><Relationship Id="rId25" Type="http://schemas.openxmlformats.org/officeDocument/2006/relationships/image" Target="../media/image183.png"/><Relationship Id="rId2" Type="http://schemas.openxmlformats.org/officeDocument/2006/relationships/image" Target="../media/image160.png"/><Relationship Id="rId16" Type="http://schemas.openxmlformats.org/officeDocument/2006/relationships/image" Target="../media/image174.png"/><Relationship Id="rId20" Type="http://schemas.openxmlformats.org/officeDocument/2006/relationships/image" Target="../media/image178.svg"/><Relationship Id="rId1" Type="http://schemas.openxmlformats.org/officeDocument/2006/relationships/slideLayout" Target="../slideLayouts/slideLayout114.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82.sv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svg"/><Relationship Id="rId10" Type="http://schemas.openxmlformats.org/officeDocument/2006/relationships/image" Target="../media/image168.svg"/><Relationship Id="rId19" Type="http://schemas.openxmlformats.org/officeDocument/2006/relationships/image" Target="../media/image177.pn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180.svg"/><Relationship Id="rId27" Type="http://schemas.openxmlformats.org/officeDocument/2006/relationships/image" Target="../media/image185.png"/></Relationships>
</file>

<file path=ppt/slides/_rels/slide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svg"/><Relationship Id="rId2" Type="http://schemas.openxmlformats.org/officeDocument/2006/relationships/notesSlide" Target="../notesSlides/notesSlide35.xml"/><Relationship Id="rId1" Type="http://schemas.openxmlformats.org/officeDocument/2006/relationships/slideLayout" Target="../slideLayouts/slideLayout46.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 Id="rId9" Type="http://schemas.openxmlformats.org/officeDocument/2006/relationships/image" Target="../media/image194.svg"/></Relationships>
</file>

<file path=ppt/slides/_rels/slide7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 Type="http://schemas.openxmlformats.org/officeDocument/2006/relationships/image" Target="../media/image195.png"/><Relationship Id="rId21" Type="http://schemas.openxmlformats.org/officeDocument/2006/relationships/image" Target="../media/image213.sv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svg"/><Relationship Id="rId2" Type="http://schemas.openxmlformats.org/officeDocument/2006/relationships/notesSlide" Target="../notesSlides/notesSlide36.xml"/><Relationship Id="rId16" Type="http://schemas.openxmlformats.org/officeDocument/2006/relationships/image" Target="../media/image208.jpeg"/><Relationship Id="rId20" Type="http://schemas.openxmlformats.org/officeDocument/2006/relationships/image" Target="../media/image212.png"/><Relationship Id="rId1" Type="http://schemas.openxmlformats.org/officeDocument/2006/relationships/slideLayout" Target="../slideLayouts/slideLayout33.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jpeg"/><Relationship Id="rId23" Type="http://schemas.openxmlformats.org/officeDocument/2006/relationships/image" Target="../media/image215.svg"/><Relationship Id="rId28" Type="http://schemas.openxmlformats.org/officeDocument/2006/relationships/image" Target="../media/image220.png"/><Relationship Id="rId10" Type="http://schemas.openxmlformats.org/officeDocument/2006/relationships/image" Target="../media/image202.png"/><Relationship Id="rId19" Type="http://schemas.openxmlformats.org/officeDocument/2006/relationships/image" Target="../media/image211.sv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jpeg"/><Relationship Id="rId22" Type="http://schemas.openxmlformats.org/officeDocument/2006/relationships/image" Target="../media/image214.png"/><Relationship Id="rId27" Type="http://schemas.openxmlformats.org/officeDocument/2006/relationships/image" Target="../media/image219.svg"/></Relationships>
</file>

<file path=ppt/slides/_rels/slide78.xml.rels><?xml version="1.0" encoding="UTF-8" standalone="yes"?>
<Relationships xmlns="http://schemas.openxmlformats.org/package/2006/relationships"><Relationship Id="rId3" Type="http://schemas.openxmlformats.org/officeDocument/2006/relationships/hyperlink" Target="http://www.dot.net/architecture"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4" Type="http://schemas.openxmlformats.org/officeDocument/2006/relationships/image" Target="../media/image221.png"/></Relationships>
</file>

<file path=ppt/slides/_rels/slide79.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24.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notesSlide" Target="../notesSlides/notesSlide38.xml"/><Relationship Id="rId16" Type="http://schemas.openxmlformats.org/officeDocument/2006/relationships/image" Target="../media/image227.png"/><Relationship Id="rId1" Type="http://schemas.openxmlformats.org/officeDocument/2006/relationships/slideLayout" Target="../slideLayouts/slideLayout46.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26.png"/><Relationship Id="rId10" Type="http://schemas.openxmlformats.org/officeDocument/2006/relationships/image" Target="../media/image222.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B938B1-B758-48E7-A95C-883E2B2E3D2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4" name="Rectangle 3">
            <a:extLst>
              <a:ext uri="{FF2B5EF4-FFF2-40B4-BE49-F238E27FC236}">
                <a16:creationId xmlns:a16="http://schemas.microsoft.com/office/drawing/2014/main" id="{C5B689BF-418E-734A-A72E-06C1196B6C41}"/>
              </a:ext>
            </a:extLst>
          </p:cNvPr>
          <p:cNvSpPr/>
          <p:nvPr/>
        </p:nvSpPr>
        <p:spPr bwMode="auto">
          <a:xfrm>
            <a:off x="0" y="-1"/>
            <a:ext cx="9327356" cy="6994526"/>
          </a:xfrm>
          <a:prstGeom prst="rect">
            <a:avLst/>
          </a:prstGeom>
          <a:gradFill>
            <a:gsLst>
              <a:gs pos="0">
                <a:schemeClr val="bg1">
                  <a:alpha val="0"/>
                </a:schemeClr>
              </a:gs>
              <a:gs pos="100000">
                <a:schemeClr val="bg1">
                  <a:alpha val="66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47F32D-06E6-46E5-8EA6-08165478379F}"/>
              </a:ext>
            </a:extLst>
          </p:cNvPr>
          <p:cNvSpPr>
            <a:spLocks noGrp="1"/>
          </p:cNvSpPr>
          <p:nvPr>
            <p:ph type="title"/>
          </p:nvPr>
        </p:nvSpPr>
        <p:spPr>
          <a:xfrm>
            <a:off x="595915" y="3189485"/>
            <a:ext cx="9327356" cy="615553"/>
          </a:xfrm>
        </p:spPr>
        <p:txBody>
          <a:bodyPr/>
          <a:lstStyle/>
          <a:p>
            <a:r>
              <a:rPr lang="en-US" dirty="0"/>
              <a:t>Azure App Service</a:t>
            </a:r>
          </a:p>
        </p:txBody>
      </p:sp>
      <p:sp>
        <p:nvSpPr>
          <p:cNvPr id="3" name="Text Placeholder 2">
            <a:extLst>
              <a:ext uri="{FF2B5EF4-FFF2-40B4-BE49-F238E27FC236}">
                <a16:creationId xmlns:a16="http://schemas.microsoft.com/office/drawing/2014/main" id="{E9CAF48F-A444-4D2F-BA74-D3A72584FFAA}"/>
              </a:ext>
            </a:extLst>
          </p:cNvPr>
          <p:cNvSpPr>
            <a:spLocks noGrp="1"/>
          </p:cNvSpPr>
          <p:nvPr>
            <p:ph type="body" sz="quarter" idx="12"/>
          </p:nvPr>
        </p:nvSpPr>
        <p:spPr>
          <a:xfrm>
            <a:off x="595915" y="4041282"/>
            <a:ext cx="9327356" cy="1046440"/>
          </a:xfrm>
        </p:spPr>
        <p:txBody>
          <a:bodyPr/>
          <a:lstStyle/>
          <a:p>
            <a:pPr>
              <a:spcAft>
                <a:spcPts val="1200"/>
              </a:spcAft>
            </a:pPr>
            <a:r>
              <a:rPr lang="en-US" sz="1800" dirty="0">
                <a:solidFill>
                  <a:schemeClr val="accent2"/>
                </a:solidFill>
                <a:latin typeface="+mj-lt"/>
              </a:rPr>
              <a:t>Customer presentation</a:t>
            </a:r>
          </a:p>
          <a:p>
            <a:r>
              <a:rPr lang="en-US" dirty="0"/>
              <a:t>&lt;Presenter Name&gt;</a:t>
            </a:r>
          </a:p>
          <a:p>
            <a:r>
              <a:rPr lang="en-US" dirty="0"/>
              <a:t>&lt;Title&gt;</a:t>
            </a:r>
          </a:p>
        </p:txBody>
      </p:sp>
      <p:pic>
        <p:nvPicPr>
          <p:cNvPr id="11" name="MS logo white - EMF" descr="Microsoft logo white text version">
            <a:extLst>
              <a:ext uri="{FF2B5EF4-FFF2-40B4-BE49-F238E27FC236}">
                <a16:creationId xmlns:a16="http://schemas.microsoft.com/office/drawing/2014/main" id="{7D9964DD-1909-4504-9FCB-414EFD6B2A57}"/>
              </a:ext>
            </a:extLst>
          </p:cNvPr>
          <p:cNvPicPr>
            <a:picLocks noChangeAspect="1"/>
          </p:cNvPicPr>
          <p:nvPr/>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9657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4F46F8D-C793-4E79-A3D7-0ED9542D35B0}"/>
              </a:ext>
            </a:extLst>
          </p:cNvPr>
          <p:cNvSpPr/>
          <p:nvPr/>
        </p:nvSpPr>
        <p:spPr bwMode="auto">
          <a:xfrm>
            <a:off x="600059" y="1905764"/>
            <a:ext cx="3320978" cy="275332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4990A361-E3AE-4425-A9E2-A24252A8099D}"/>
              </a:ext>
            </a:extLst>
          </p:cNvPr>
          <p:cNvSpPr/>
          <p:nvPr/>
        </p:nvSpPr>
        <p:spPr bwMode="auto">
          <a:xfrm>
            <a:off x="4559302" y="1905764"/>
            <a:ext cx="3320978" cy="275332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CAE76F42-7282-4370-B300-502FC0E68871}"/>
              </a:ext>
            </a:extLst>
          </p:cNvPr>
          <p:cNvSpPr/>
          <p:nvPr/>
        </p:nvSpPr>
        <p:spPr bwMode="auto">
          <a:xfrm>
            <a:off x="8518545" y="1905764"/>
            <a:ext cx="3320978" cy="275332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D00D387-9AFC-4506-9BB9-E270CA39773D}"/>
              </a:ext>
            </a:extLst>
          </p:cNvPr>
          <p:cNvSpPr>
            <a:spLocks noGrp="1"/>
          </p:cNvSpPr>
          <p:nvPr>
            <p:ph type="title"/>
          </p:nvPr>
        </p:nvSpPr>
        <p:spPr>
          <a:xfrm>
            <a:off x="600059" y="466301"/>
            <a:ext cx="11239464" cy="553998"/>
          </a:xfrm>
        </p:spPr>
        <p:txBody>
          <a:bodyPr/>
          <a:lstStyle/>
          <a:p>
            <a:r>
              <a:rPr lang="en-US" dirty="0">
                <a:solidFill>
                  <a:schemeClr val="tx1"/>
                </a:solidFill>
              </a:rPr>
              <a:t>Azure App Service: delivering speed to your business</a:t>
            </a:r>
            <a:endParaRPr lang="en-US" dirty="0"/>
          </a:p>
        </p:txBody>
      </p:sp>
      <p:sp>
        <p:nvSpPr>
          <p:cNvPr id="4" name="Rectangle 3">
            <a:extLst>
              <a:ext uri="{FF2B5EF4-FFF2-40B4-BE49-F238E27FC236}">
                <a16:creationId xmlns:a16="http://schemas.microsoft.com/office/drawing/2014/main" id="{F150A398-3D15-4443-B2C6-178CB1301365}"/>
              </a:ext>
            </a:extLst>
          </p:cNvPr>
          <p:cNvSpPr/>
          <p:nvPr/>
        </p:nvSpPr>
        <p:spPr>
          <a:xfrm>
            <a:off x="934668" y="3497262"/>
            <a:ext cx="2651760" cy="738664"/>
          </a:xfrm>
          <a:prstGeom prst="rect">
            <a:avLst/>
          </a:prstGeom>
        </p:spPr>
        <p:txBody>
          <a:bodyPr wrap="square">
            <a:spAutoFit/>
          </a:bodyPr>
          <a:lstStyle/>
          <a:p>
            <a:pPr algn="ctr"/>
            <a:r>
              <a:rPr lang="en-US" sz="1400" kern="0" dirty="0">
                <a:solidFill>
                  <a:srgbClr val="3C3C41">
                    <a:lumMod val="75000"/>
                  </a:srgbClr>
                </a:solidFill>
                <a:latin typeface="+mj-lt"/>
                <a:cs typeface="Segoe UI" panose="020B0502040204020203" pitchFamily="34" charset="0"/>
              </a:rPr>
              <a:t>Gain agility by having your developers focus on building new functionality</a:t>
            </a:r>
          </a:p>
        </p:txBody>
      </p:sp>
      <p:sp>
        <p:nvSpPr>
          <p:cNvPr id="7" name="Rectangle 6">
            <a:extLst>
              <a:ext uri="{FF2B5EF4-FFF2-40B4-BE49-F238E27FC236}">
                <a16:creationId xmlns:a16="http://schemas.microsoft.com/office/drawing/2014/main" id="{04CC2C7F-F8B1-40F7-9FDC-35B3408B670A}"/>
              </a:ext>
            </a:extLst>
          </p:cNvPr>
          <p:cNvSpPr/>
          <p:nvPr/>
        </p:nvSpPr>
        <p:spPr>
          <a:xfrm>
            <a:off x="4892356" y="3497262"/>
            <a:ext cx="2651760" cy="954107"/>
          </a:xfrm>
          <a:prstGeom prst="rect">
            <a:avLst/>
          </a:prstGeom>
        </p:spPr>
        <p:txBody>
          <a:bodyPr wrap="square">
            <a:spAutoFit/>
          </a:bodyPr>
          <a:lstStyle/>
          <a:p>
            <a:pPr algn="ctr"/>
            <a:r>
              <a:rPr lang="en-US" sz="1400" kern="0" dirty="0">
                <a:solidFill>
                  <a:srgbClr val="3C3C41">
                    <a:lumMod val="75000"/>
                  </a:srgbClr>
                </a:solidFill>
                <a:latin typeface="+mj-lt"/>
                <a:cs typeface="Segoe UI" panose="020B0502040204020203" pitchFamily="34" charset="0"/>
              </a:rPr>
              <a:t>Bring your preferred framework, containers, or OS and standardize how apps are created and edited</a:t>
            </a:r>
          </a:p>
        </p:txBody>
      </p:sp>
      <p:sp>
        <p:nvSpPr>
          <p:cNvPr id="8" name="Rectangle 7">
            <a:extLst>
              <a:ext uri="{FF2B5EF4-FFF2-40B4-BE49-F238E27FC236}">
                <a16:creationId xmlns:a16="http://schemas.microsoft.com/office/drawing/2014/main" id="{9E1AA962-CB1D-47AE-87C7-C72A010F047F}"/>
              </a:ext>
            </a:extLst>
          </p:cNvPr>
          <p:cNvSpPr/>
          <p:nvPr/>
        </p:nvSpPr>
        <p:spPr>
          <a:xfrm>
            <a:off x="8895573" y="3497262"/>
            <a:ext cx="2566922" cy="738664"/>
          </a:xfrm>
          <a:prstGeom prst="rect">
            <a:avLst/>
          </a:prstGeom>
        </p:spPr>
        <p:txBody>
          <a:bodyPr wrap="square">
            <a:spAutoFit/>
          </a:bodyPr>
          <a:lstStyle/>
          <a:p>
            <a:pPr algn="ctr"/>
            <a:r>
              <a:rPr lang="en-US" sz="1400" kern="0" dirty="0">
                <a:solidFill>
                  <a:srgbClr val="3C3C41">
                    <a:lumMod val="75000"/>
                  </a:srgbClr>
                </a:solidFill>
                <a:latin typeface="+mj-lt"/>
                <a:cs typeface="Segoe UI" panose="020B0502040204020203" pitchFamily="34" charset="0"/>
              </a:rPr>
              <a:t>Reap the productivity benefits of a fully-managed platform instantly</a:t>
            </a:r>
          </a:p>
        </p:txBody>
      </p:sp>
      <p:grpSp>
        <p:nvGrpSpPr>
          <p:cNvPr id="13" name="Group 46">
            <a:extLst>
              <a:ext uri="{FF2B5EF4-FFF2-40B4-BE49-F238E27FC236}">
                <a16:creationId xmlns:a16="http://schemas.microsoft.com/office/drawing/2014/main" id="{48F7F629-0CB1-440D-AFB5-8CDE5190D100}"/>
              </a:ext>
            </a:extLst>
          </p:cNvPr>
          <p:cNvGrpSpPr>
            <a:grpSpLocks noChangeAspect="1"/>
          </p:cNvGrpSpPr>
          <p:nvPr/>
        </p:nvGrpSpPr>
        <p:grpSpPr bwMode="auto">
          <a:xfrm>
            <a:off x="5756998" y="2225764"/>
            <a:ext cx="922476" cy="922476"/>
            <a:chOff x="2812" y="999"/>
            <a:chExt cx="312" cy="312"/>
          </a:xfrm>
          <a:solidFill>
            <a:schemeClr val="accent1"/>
          </a:solidFill>
        </p:grpSpPr>
        <p:sp>
          <p:nvSpPr>
            <p:cNvPr id="14" name="Freeform 47">
              <a:extLst>
                <a:ext uri="{FF2B5EF4-FFF2-40B4-BE49-F238E27FC236}">
                  <a16:creationId xmlns:a16="http://schemas.microsoft.com/office/drawing/2014/main" id="{3FC52054-6EC2-4665-A80C-7DE6AA5C44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2C6695FE-A5A7-4DA5-A49F-077C1E7227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23D1F343-C944-48EF-AF96-8BAD66C83EA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20">
            <a:extLst>
              <a:ext uri="{FF2B5EF4-FFF2-40B4-BE49-F238E27FC236}">
                <a16:creationId xmlns:a16="http://schemas.microsoft.com/office/drawing/2014/main" id="{BA71487A-2B84-48B0-8B89-8DAC2FE1A801}"/>
              </a:ext>
            </a:extLst>
          </p:cNvPr>
          <p:cNvGrpSpPr>
            <a:grpSpLocks noChangeAspect="1"/>
          </p:cNvGrpSpPr>
          <p:nvPr/>
        </p:nvGrpSpPr>
        <p:grpSpPr bwMode="auto">
          <a:xfrm>
            <a:off x="9669991" y="2177959"/>
            <a:ext cx="1018086" cy="1018086"/>
            <a:chOff x="1614" y="999"/>
            <a:chExt cx="312" cy="312"/>
          </a:xfrm>
          <a:solidFill>
            <a:schemeClr val="accent1"/>
          </a:solidFill>
        </p:grpSpPr>
        <p:sp>
          <p:nvSpPr>
            <p:cNvPr id="18" name="Freeform 21">
              <a:extLst>
                <a:ext uri="{FF2B5EF4-FFF2-40B4-BE49-F238E27FC236}">
                  <a16:creationId xmlns:a16="http://schemas.microsoft.com/office/drawing/2014/main" id="{CB1D118A-B281-47EB-93CF-818B934B0037}"/>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2">
              <a:extLst>
                <a:ext uri="{FF2B5EF4-FFF2-40B4-BE49-F238E27FC236}">
                  <a16:creationId xmlns:a16="http://schemas.microsoft.com/office/drawing/2014/main" id="{03660D75-6195-44F6-806A-4D874373F7CA}"/>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a:extLst>
                <a:ext uri="{FF2B5EF4-FFF2-40B4-BE49-F238E27FC236}">
                  <a16:creationId xmlns:a16="http://schemas.microsoft.com/office/drawing/2014/main" id="{24DF955F-4DAD-4729-B702-FA961AC6A02F}"/>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a:extLst>
                <a:ext uri="{FF2B5EF4-FFF2-40B4-BE49-F238E27FC236}">
                  <a16:creationId xmlns:a16="http://schemas.microsoft.com/office/drawing/2014/main" id="{B8138D18-2409-4430-9D90-F78A61A37E14}"/>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B600530F-ED70-4A6E-AD70-257C5D96A657}"/>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a:extLst>
                <a:ext uri="{FF2B5EF4-FFF2-40B4-BE49-F238E27FC236}">
                  <a16:creationId xmlns:a16="http://schemas.microsoft.com/office/drawing/2014/main" id="{CA66BE93-5AAB-4345-B33F-346C3CF370FF}"/>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a:extLst>
                <a:ext uri="{FF2B5EF4-FFF2-40B4-BE49-F238E27FC236}">
                  <a16:creationId xmlns:a16="http://schemas.microsoft.com/office/drawing/2014/main" id="{34615729-6CE3-471E-9EA1-D7A5BC6E1410}"/>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a:extLst>
                <a:ext uri="{FF2B5EF4-FFF2-40B4-BE49-F238E27FC236}">
                  <a16:creationId xmlns:a16="http://schemas.microsoft.com/office/drawing/2014/main" id="{DD036234-89CF-406C-B5F8-7387A64D744C}"/>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a:extLst>
                <a:ext uri="{FF2B5EF4-FFF2-40B4-BE49-F238E27FC236}">
                  <a16:creationId xmlns:a16="http://schemas.microsoft.com/office/drawing/2014/main" id="{601FB9FD-FE74-4D49-BAB8-791C7755B151}"/>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
              <a:extLst>
                <a:ext uri="{FF2B5EF4-FFF2-40B4-BE49-F238E27FC236}">
                  <a16:creationId xmlns:a16="http://schemas.microsoft.com/office/drawing/2014/main" id="{1F6A6EF5-AA2F-480E-AE4D-3C524C9059B3}"/>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1">
              <a:extLst>
                <a:ext uri="{FF2B5EF4-FFF2-40B4-BE49-F238E27FC236}">
                  <a16:creationId xmlns:a16="http://schemas.microsoft.com/office/drawing/2014/main" id="{BBED134B-28F4-4BA0-9F0D-C04FDFBC7FEE}"/>
                </a:ext>
              </a:extLst>
            </p:cNvPr>
            <p:cNvSpPr>
              <a:spLocks noEditPoints="1"/>
            </p:cNvSpPr>
            <p:nvPr/>
          </p:nvSpPr>
          <p:spPr bwMode="auto">
            <a:xfrm>
              <a:off x="1783" y="1053"/>
              <a:ext cx="62" cy="116"/>
            </a:xfrm>
            <a:custGeom>
              <a:avLst/>
              <a:gdLst>
                <a:gd name="T0" fmla="*/ 155 w 268"/>
                <a:gd name="T1" fmla="*/ 0 h 512"/>
                <a:gd name="T2" fmla="*/ 113 w 268"/>
                <a:gd name="T3" fmla="*/ 1 h 512"/>
                <a:gd name="T4" fmla="*/ 113 w 268"/>
                <a:gd name="T5" fmla="*/ 53 h 512"/>
                <a:gd name="T6" fmla="*/ 31 w 268"/>
                <a:gd name="T7" fmla="*/ 89 h 512"/>
                <a:gd name="T8" fmla="*/ 0 w 268"/>
                <a:gd name="T9" fmla="*/ 164 h 512"/>
                <a:gd name="T10" fmla="*/ 25 w 268"/>
                <a:gd name="T11" fmla="*/ 235 h 512"/>
                <a:gd name="T12" fmla="*/ 113 w 268"/>
                <a:gd name="T13" fmla="*/ 286 h 512"/>
                <a:gd name="T14" fmla="*/ 113 w 268"/>
                <a:gd name="T15" fmla="*/ 387 h 512"/>
                <a:gd name="T16" fmla="*/ 55 w 268"/>
                <a:gd name="T17" fmla="*/ 374 h 512"/>
                <a:gd name="T18" fmla="*/ 7 w 268"/>
                <a:gd name="T19" fmla="*/ 350 h 512"/>
                <a:gd name="T20" fmla="*/ 7 w 268"/>
                <a:gd name="T21" fmla="*/ 428 h 512"/>
                <a:gd name="T22" fmla="*/ 113 w 268"/>
                <a:gd name="T23" fmla="*/ 453 h 512"/>
                <a:gd name="T24" fmla="*/ 113 w 268"/>
                <a:gd name="T25" fmla="*/ 512 h 512"/>
                <a:gd name="T26" fmla="*/ 155 w 268"/>
                <a:gd name="T27" fmla="*/ 511 h 512"/>
                <a:gd name="T28" fmla="*/ 155 w 268"/>
                <a:gd name="T29" fmla="*/ 451 h 512"/>
                <a:gd name="T30" fmla="*/ 239 w 268"/>
                <a:gd name="T31" fmla="*/ 417 h 512"/>
                <a:gd name="T32" fmla="*/ 268 w 268"/>
                <a:gd name="T33" fmla="*/ 342 h 512"/>
                <a:gd name="T34" fmla="*/ 242 w 268"/>
                <a:gd name="T35" fmla="*/ 274 h 512"/>
                <a:gd name="T36" fmla="*/ 155 w 268"/>
                <a:gd name="T37" fmla="*/ 222 h 512"/>
                <a:gd name="T38" fmla="*/ 155 w 268"/>
                <a:gd name="T39" fmla="*/ 116 h 512"/>
                <a:gd name="T40" fmla="*/ 242 w 268"/>
                <a:gd name="T41" fmla="*/ 146 h 512"/>
                <a:gd name="T42" fmla="*/ 242 w 268"/>
                <a:gd name="T43" fmla="*/ 71 h 512"/>
                <a:gd name="T44" fmla="*/ 155 w 268"/>
                <a:gd name="T45" fmla="*/ 51 h 512"/>
                <a:gd name="T46" fmla="*/ 155 w 268"/>
                <a:gd name="T47" fmla="*/ 0 h 512"/>
                <a:gd name="T48" fmla="*/ 113 w 268"/>
                <a:gd name="T49" fmla="*/ 207 h 512"/>
                <a:gd name="T50" fmla="*/ 74 w 268"/>
                <a:gd name="T51" fmla="*/ 159 h 512"/>
                <a:gd name="T52" fmla="*/ 113 w 268"/>
                <a:gd name="T53" fmla="*/ 118 h 512"/>
                <a:gd name="T54" fmla="*/ 113 w 268"/>
                <a:gd name="T55" fmla="*/ 207 h 512"/>
                <a:gd name="T56" fmla="*/ 155 w 268"/>
                <a:gd name="T57" fmla="*/ 385 h 512"/>
                <a:gd name="T58" fmla="*/ 155 w 268"/>
                <a:gd name="T59" fmla="*/ 301 h 512"/>
                <a:gd name="T60" fmla="*/ 194 w 268"/>
                <a:gd name="T61" fmla="*/ 346 h 512"/>
                <a:gd name="T62" fmla="*/ 155 w 268"/>
                <a:gd name="T63" fmla="*/ 3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2">
                  <a:moveTo>
                    <a:pt x="155" y="0"/>
                  </a:moveTo>
                  <a:cubicBezTo>
                    <a:pt x="113" y="1"/>
                    <a:pt x="113" y="1"/>
                    <a:pt x="113" y="1"/>
                  </a:cubicBezTo>
                  <a:cubicBezTo>
                    <a:pt x="113" y="53"/>
                    <a:pt x="113" y="53"/>
                    <a:pt x="113" y="53"/>
                  </a:cubicBezTo>
                  <a:cubicBezTo>
                    <a:pt x="79" y="56"/>
                    <a:pt x="52" y="68"/>
                    <a:pt x="31" y="89"/>
                  </a:cubicBezTo>
                  <a:cubicBezTo>
                    <a:pt x="10" y="109"/>
                    <a:pt x="0" y="134"/>
                    <a:pt x="0" y="164"/>
                  </a:cubicBezTo>
                  <a:cubicBezTo>
                    <a:pt x="0" y="193"/>
                    <a:pt x="8" y="217"/>
                    <a:pt x="25" y="235"/>
                  </a:cubicBezTo>
                  <a:cubicBezTo>
                    <a:pt x="42" y="254"/>
                    <a:pt x="72" y="270"/>
                    <a:pt x="113" y="286"/>
                  </a:cubicBezTo>
                  <a:cubicBezTo>
                    <a:pt x="113" y="387"/>
                    <a:pt x="113" y="387"/>
                    <a:pt x="113" y="387"/>
                  </a:cubicBezTo>
                  <a:cubicBezTo>
                    <a:pt x="97" y="386"/>
                    <a:pt x="77" y="382"/>
                    <a:pt x="55" y="374"/>
                  </a:cubicBezTo>
                  <a:cubicBezTo>
                    <a:pt x="33" y="366"/>
                    <a:pt x="17" y="358"/>
                    <a:pt x="7" y="350"/>
                  </a:cubicBezTo>
                  <a:cubicBezTo>
                    <a:pt x="7" y="428"/>
                    <a:pt x="7" y="428"/>
                    <a:pt x="7" y="428"/>
                  </a:cubicBezTo>
                  <a:cubicBezTo>
                    <a:pt x="39" y="444"/>
                    <a:pt x="74" y="453"/>
                    <a:pt x="113" y="453"/>
                  </a:cubicBezTo>
                  <a:cubicBezTo>
                    <a:pt x="113" y="512"/>
                    <a:pt x="113" y="512"/>
                    <a:pt x="113" y="512"/>
                  </a:cubicBezTo>
                  <a:cubicBezTo>
                    <a:pt x="155" y="511"/>
                    <a:pt x="155" y="511"/>
                    <a:pt x="155" y="511"/>
                  </a:cubicBezTo>
                  <a:cubicBezTo>
                    <a:pt x="155" y="451"/>
                    <a:pt x="155" y="451"/>
                    <a:pt x="155" y="451"/>
                  </a:cubicBezTo>
                  <a:cubicBezTo>
                    <a:pt x="192" y="446"/>
                    <a:pt x="219" y="436"/>
                    <a:pt x="239" y="417"/>
                  </a:cubicBezTo>
                  <a:cubicBezTo>
                    <a:pt x="258" y="398"/>
                    <a:pt x="268" y="373"/>
                    <a:pt x="268" y="342"/>
                  </a:cubicBezTo>
                  <a:cubicBezTo>
                    <a:pt x="268" y="315"/>
                    <a:pt x="259" y="292"/>
                    <a:pt x="242" y="274"/>
                  </a:cubicBezTo>
                  <a:cubicBezTo>
                    <a:pt x="224" y="255"/>
                    <a:pt x="196" y="237"/>
                    <a:pt x="155" y="222"/>
                  </a:cubicBezTo>
                  <a:cubicBezTo>
                    <a:pt x="155" y="116"/>
                    <a:pt x="155" y="116"/>
                    <a:pt x="155" y="116"/>
                  </a:cubicBezTo>
                  <a:cubicBezTo>
                    <a:pt x="188" y="120"/>
                    <a:pt x="216" y="131"/>
                    <a:pt x="242" y="146"/>
                  </a:cubicBezTo>
                  <a:cubicBezTo>
                    <a:pt x="242" y="71"/>
                    <a:pt x="242" y="71"/>
                    <a:pt x="242" y="71"/>
                  </a:cubicBezTo>
                  <a:cubicBezTo>
                    <a:pt x="222" y="60"/>
                    <a:pt x="195" y="53"/>
                    <a:pt x="155" y="51"/>
                  </a:cubicBezTo>
                  <a:cubicBezTo>
                    <a:pt x="155" y="0"/>
                    <a:pt x="155" y="0"/>
                    <a:pt x="155" y="0"/>
                  </a:cubicBezTo>
                  <a:close/>
                  <a:moveTo>
                    <a:pt x="113" y="207"/>
                  </a:moveTo>
                  <a:cubicBezTo>
                    <a:pt x="87" y="195"/>
                    <a:pt x="74" y="179"/>
                    <a:pt x="74" y="159"/>
                  </a:cubicBezTo>
                  <a:cubicBezTo>
                    <a:pt x="74" y="137"/>
                    <a:pt x="87" y="123"/>
                    <a:pt x="113" y="118"/>
                  </a:cubicBezTo>
                  <a:cubicBezTo>
                    <a:pt x="113" y="207"/>
                    <a:pt x="113" y="207"/>
                    <a:pt x="113" y="207"/>
                  </a:cubicBezTo>
                  <a:close/>
                  <a:moveTo>
                    <a:pt x="155" y="385"/>
                  </a:moveTo>
                  <a:cubicBezTo>
                    <a:pt x="155" y="301"/>
                    <a:pt x="155" y="301"/>
                    <a:pt x="155" y="301"/>
                  </a:cubicBezTo>
                  <a:cubicBezTo>
                    <a:pt x="182" y="312"/>
                    <a:pt x="194" y="328"/>
                    <a:pt x="194" y="346"/>
                  </a:cubicBezTo>
                  <a:cubicBezTo>
                    <a:pt x="194" y="369"/>
                    <a:pt x="182" y="381"/>
                    <a:pt x="155"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D048E7D-9934-4090-B586-55FE39944B83}"/>
              </a:ext>
            </a:extLst>
          </p:cNvPr>
          <p:cNvGrpSpPr/>
          <p:nvPr/>
        </p:nvGrpSpPr>
        <p:grpSpPr>
          <a:xfrm>
            <a:off x="1799310" y="2225764"/>
            <a:ext cx="922476" cy="922476"/>
            <a:chOff x="1608138" y="1585913"/>
            <a:chExt cx="495300" cy="495300"/>
          </a:xfrm>
          <a:solidFill>
            <a:schemeClr val="accent1"/>
          </a:solidFill>
        </p:grpSpPr>
        <p:sp>
          <p:nvSpPr>
            <p:cNvPr id="30" name="Freeform 7">
              <a:extLst>
                <a:ext uri="{FF2B5EF4-FFF2-40B4-BE49-F238E27FC236}">
                  <a16:creationId xmlns:a16="http://schemas.microsoft.com/office/drawing/2014/main" id="{8D52FF6A-D172-4F3C-8FA7-A7D4145B978D}"/>
                </a:ext>
              </a:extLst>
            </p:cNvPr>
            <p:cNvSpPr>
              <a:spLocks noEditPoints="1"/>
            </p:cNvSpPr>
            <p:nvPr/>
          </p:nvSpPr>
          <p:spPr bwMode="auto">
            <a:xfrm>
              <a:off x="1608138" y="1585913"/>
              <a:ext cx="495300" cy="495300"/>
            </a:xfrm>
            <a:custGeom>
              <a:avLst/>
              <a:gdLst>
                <a:gd name="T0" fmla="*/ 683 w 1366"/>
                <a:gd name="T1" fmla="*/ 0 h 1366"/>
                <a:gd name="T2" fmla="*/ 0 w 1366"/>
                <a:gd name="T3" fmla="*/ 683 h 1366"/>
                <a:gd name="T4" fmla="*/ 683 w 1366"/>
                <a:gd name="T5" fmla="*/ 1366 h 1366"/>
                <a:gd name="T6" fmla="*/ 1366 w 1366"/>
                <a:gd name="T7" fmla="*/ 683 h 1366"/>
                <a:gd name="T8" fmla="*/ 683 w 1366"/>
                <a:gd name="T9" fmla="*/ 0 h 1366"/>
                <a:gd name="T10" fmla="*/ 683 w 1366"/>
                <a:gd name="T11" fmla="*/ 1238 h 1366"/>
                <a:gd name="T12" fmla="*/ 128 w 1366"/>
                <a:gd name="T13" fmla="*/ 684 h 1366"/>
                <a:gd name="T14" fmla="*/ 683 w 1366"/>
                <a:gd name="T15" fmla="*/ 131 h 1366"/>
                <a:gd name="T16" fmla="*/ 1238 w 1366"/>
                <a:gd name="T17" fmla="*/ 684 h 1366"/>
                <a:gd name="T18" fmla="*/ 683 w 1366"/>
                <a:gd name="T19" fmla="*/ 123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6" h="1366">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moveTo>
                    <a:pt x="683" y="1238"/>
                  </a:moveTo>
                  <a:cubicBezTo>
                    <a:pt x="376" y="1238"/>
                    <a:pt x="128" y="990"/>
                    <a:pt x="128" y="684"/>
                  </a:cubicBezTo>
                  <a:cubicBezTo>
                    <a:pt x="128" y="379"/>
                    <a:pt x="376" y="131"/>
                    <a:pt x="683" y="131"/>
                  </a:cubicBezTo>
                  <a:cubicBezTo>
                    <a:pt x="989" y="131"/>
                    <a:pt x="1238" y="379"/>
                    <a:pt x="1238" y="684"/>
                  </a:cubicBezTo>
                  <a:cubicBezTo>
                    <a:pt x="1238" y="990"/>
                    <a:pt x="989" y="1238"/>
                    <a:pt x="683" y="1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Shape 30">
              <a:extLst>
                <a:ext uri="{FF2B5EF4-FFF2-40B4-BE49-F238E27FC236}">
                  <a16:creationId xmlns:a16="http://schemas.microsoft.com/office/drawing/2014/main" id="{E6DE4538-2D0E-4715-9286-E34A2F37FD95}"/>
                </a:ext>
              </a:extLst>
            </p:cNvPr>
            <p:cNvSpPr/>
            <p:nvPr/>
          </p:nvSpPr>
          <p:spPr bwMode="auto">
            <a:xfrm>
              <a:off x="1739901" y="1717676"/>
              <a:ext cx="231775" cy="231775"/>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2"/>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12335059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BB3D1ABC-ACF0-4A1B-9DCE-BFE8C7365A07}"/>
              </a:ext>
            </a:extLst>
          </p:cNvPr>
          <p:cNvSpPr/>
          <p:nvPr/>
        </p:nvSpPr>
        <p:spPr bwMode="auto">
          <a:xfrm>
            <a:off x="600058" y="2061192"/>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Agriculture, forestry,</a:t>
            </a:r>
            <a:b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and fishing</a:t>
            </a:r>
          </a:p>
        </p:txBody>
      </p:sp>
      <p:sp>
        <p:nvSpPr>
          <p:cNvPr id="258" name="TextBox 257">
            <a:extLst>
              <a:ext uri="{FF2B5EF4-FFF2-40B4-BE49-F238E27FC236}">
                <a16:creationId xmlns:a16="http://schemas.microsoft.com/office/drawing/2014/main" id="{8439D40A-8239-4EA0-B2AB-63B9FDAF92DA}"/>
              </a:ext>
            </a:extLst>
          </p:cNvPr>
          <p:cNvSpPr txBox="1"/>
          <p:nvPr/>
        </p:nvSpPr>
        <p:spPr>
          <a:xfrm>
            <a:off x="600058" y="3098495"/>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Digital destination to support 20M hits and fuel more innovation</a:t>
            </a:r>
          </a:p>
        </p:txBody>
      </p:sp>
      <p:sp>
        <p:nvSpPr>
          <p:cNvPr id="245" name="Rectangle 244">
            <a:extLst>
              <a:ext uri="{FF2B5EF4-FFF2-40B4-BE49-F238E27FC236}">
                <a16:creationId xmlns:a16="http://schemas.microsoft.com/office/drawing/2014/main" id="{333B0F29-27AA-422B-ABA8-AAD1A9ED81F6}"/>
              </a:ext>
            </a:extLst>
          </p:cNvPr>
          <p:cNvSpPr/>
          <p:nvPr/>
        </p:nvSpPr>
        <p:spPr bwMode="auto">
          <a:xfrm>
            <a:off x="2882102" y="2061192"/>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Banking and</a:t>
            </a:r>
            <a:b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capital markets</a:t>
            </a:r>
          </a:p>
        </p:txBody>
      </p:sp>
      <p:sp>
        <p:nvSpPr>
          <p:cNvPr id="260" name="TextBox 259">
            <a:extLst>
              <a:ext uri="{FF2B5EF4-FFF2-40B4-BE49-F238E27FC236}">
                <a16:creationId xmlns:a16="http://schemas.microsoft.com/office/drawing/2014/main" id="{010750A0-45CA-45E1-BA08-E13D4E30E646}"/>
              </a:ext>
            </a:extLst>
          </p:cNvPr>
          <p:cNvSpPr txBox="1"/>
          <p:nvPr/>
        </p:nvSpPr>
        <p:spPr>
          <a:xfrm>
            <a:off x="2882102" y="3236994"/>
            <a:ext cx="2111289" cy="212366"/>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Highly scalable cloud service</a:t>
            </a:r>
          </a:p>
        </p:txBody>
      </p:sp>
      <p:sp>
        <p:nvSpPr>
          <p:cNvPr id="246" name="Rectangle 245">
            <a:extLst>
              <a:ext uri="{FF2B5EF4-FFF2-40B4-BE49-F238E27FC236}">
                <a16:creationId xmlns:a16="http://schemas.microsoft.com/office/drawing/2014/main" id="{17583AB1-875A-45B9-B8B3-08E39D16C3D2}"/>
              </a:ext>
            </a:extLst>
          </p:cNvPr>
          <p:cNvSpPr/>
          <p:nvPr/>
        </p:nvSpPr>
        <p:spPr bwMode="auto">
          <a:xfrm>
            <a:off x="5164145" y="2054482"/>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E-commerce</a:t>
            </a:r>
          </a:p>
        </p:txBody>
      </p:sp>
      <p:sp>
        <p:nvSpPr>
          <p:cNvPr id="262" name="TextBox 261">
            <a:extLst>
              <a:ext uri="{FF2B5EF4-FFF2-40B4-BE49-F238E27FC236}">
                <a16:creationId xmlns:a16="http://schemas.microsoft.com/office/drawing/2014/main" id="{209803B4-4CEC-403A-B58A-855F41BD808B}"/>
              </a:ext>
            </a:extLst>
          </p:cNvPr>
          <p:cNvSpPr txBox="1"/>
          <p:nvPr/>
        </p:nvSpPr>
        <p:spPr>
          <a:xfrm>
            <a:off x="5164145" y="3091785"/>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Get a new auction site up and running faster than ever </a:t>
            </a:r>
          </a:p>
        </p:txBody>
      </p:sp>
      <p:sp>
        <p:nvSpPr>
          <p:cNvPr id="247" name="Rectangle 246">
            <a:extLst>
              <a:ext uri="{FF2B5EF4-FFF2-40B4-BE49-F238E27FC236}">
                <a16:creationId xmlns:a16="http://schemas.microsoft.com/office/drawing/2014/main" id="{A0494B90-6EFD-4EC5-B40D-C8228477D86F}"/>
              </a:ext>
            </a:extLst>
          </p:cNvPr>
          <p:cNvSpPr/>
          <p:nvPr/>
        </p:nvSpPr>
        <p:spPr bwMode="auto">
          <a:xfrm>
            <a:off x="7446189" y="2054482"/>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Education</a:t>
            </a:r>
          </a:p>
        </p:txBody>
      </p:sp>
      <p:sp>
        <p:nvSpPr>
          <p:cNvPr id="266" name="TextBox 265">
            <a:extLst>
              <a:ext uri="{FF2B5EF4-FFF2-40B4-BE49-F238E27FC236}">
                <a16:creationId xmlns:a16="http://schemas.microsoft.com/office/drawing/2014/main" id="{FEC61090-8D84-42A2-9586-C2F247C53FDC}"/>
              </a:ext>
            </a:extLst>
          </p:cNvPr>
          <p:cNvSpPr txBox="1"/>
          <p:nvPr/>
        </p:nvSpPr>
        <p:spPr>
          <a:xfrm>
            <a:off x="7446189" y="3091785"/>
            <a:ext cx="2111289" cy="350865"/>
          </a:xfrm>
          <a:prstGeom prst="rect">
            <a:avLst/>
          </a:prstGeom>
          <a:noFill/>
        </p:spPr>
        <p:txBody>
          <a:bodyPr wrap="square" lIns="73152" tIns="36576" rIns="73152" bIns="36576" rtlCol="0" anchor="b" anchorCtr="0">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Azure App </a:t>
            </a:r>
            <a:r>
              <a:rPr lang="en-US" sz="1000">
                <a:gradFill>
                  <a:gsLst>
                    <a:gs pos="2917">
                      <a:srgbClr val="353535"/>
                    </a:gs>
                    <a:gs pos="30000">
                      <a:srgbClr val="353535"/>
                    </a:gs>
                  </a:gsLst>
                  <a:lin ang="5400000" scaled="0"/>
                </a:gradFill>
                <a:cs typeface="Segoe UI" panose="020B0502040204020203" pitchFamily="34" charset="0"/>
              </a:rPr>
              <a:t>Service</a:t>
            </a:r>
            <a:r>
              <a:rPr lang="en-US" sz="1000" dirty="0">
                <a:gradFill>
                  <a:gsLst>
                    <a:gs pos="2917">
                      <a:srgbClr val="353535"/>
                    </a:gs>
                    <a:gs pos="30000">
                      <a:srgbClr val="353535"/>
                    </a:gs>
                  </a:gsLst>
                  <a:lin ang="5400000" scaled="0"/>
                </a:gradFill>
                <a:cs typeface="Segoe UI" panose="020B0502040204020203" pitchFamily="34" charset="0"/>
              </a:rPr>
              <a:t> as a platform for modern apps</a:t>
            </a:r>
          </a:p>
        </p:txBody>
      </p:sp>
      <p:sp>
        <p:nvSpPr>
          <p:cNvPr id="248" name="Rectangle 247">
            <a:extLst>
              <a:ext uri="{FF2B5EF4-FFF2-40B4-BE49-F238E27FC236}">
                <a16:creationId xmlns:a16="http://schemas.microsoft.com/office/drawing/2014/main" id="{C0464879-D196-40AE-912F-4A2011D0F4CC}"/>
              </a:ext>
            </a:extLst>
          </p:cNvPr>
          <p:cNvSpPr/>
          <p:nvPr/>
        </p:nvSpPr>
        <p:spPr bwMode="auto">
          <a:xfrm>
            <a:off x="9728233" y="2053770"/>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Government</a:t>
            </a:r>
          </a:p>
        </p:txBody>
      </p:sp>
      <p:sp>
        <p:nvSpPr>
          <p:cNvPr id="270" name="TextBox 269">
            <a:extLst>
              <a:ext uri="{FF2B5EF4-FFF2-40B4-BE49-F238E27FC236}">
                <a16:creationId xmlns:a16="http://schemas.microsoft.com/office/drawing/2014/main" id="{0A9CF7AD-51BC-4E7F-A16D-779B3646B72E}"/>
              </a:ext>
            </a:extLst>
          </p:cNvPr>
          <p:cNvSpPr txBox="1"/>
          <p:nvPr/>
        </p:nvSpPr>
        <p:spPr>
          <a:xfrm>
            <a:off x="9728233" y="2952573"/>
            <a:ext cx="2111289" cy="489365"/>
          </a:xfrm>
          <a:prstGeom prst="rect">
            <a:avLst/>
          </a:prstGeom>
          <a:noFill/>
        </p:spPr>
        <p:txBody>
          <a:bodyPr wrap="square" lIns="73152" tIns="36576" rIns="73152" bIns="36576" rtlCol="0" anchor="b" anchorCtr="0">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Self-help administration apps are hosted by Azure App Service on Azure Government</a:t>
            </a:r>
          </a:p>
        </p:txBody>
      </p:sp>
      <p:sp>
        <p:nvSpPr>
          <p:cNvPr id="249" name="Rectangle 248">
            <a:extLst>
              <a:ext uri="{FF2B5EF4-FFF2-40B4-BE49-F238E27FC236}">
                <a16:creationId xmlns:a16="http://schemas.microsoft.com/office/drawing/2014/main" id="{3E6E30A3-F669-48E9-8359-62D4AF040B7E}"/>
              </a:ext>
            </a:extLst>
          </p:cNvPr>
          <p:cNvSpPr/>
          <p:nvPr/>
        </p:nvSpPr>
        <p:spPr bwMode="auto">
          <a:xfrm>
            <a:off x="600058" y="3600752"/>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Healthcare</a:t>
            </a:r>
          </a:p>
        </p:txBody>
      </p:sp>
      <p:sp>
        <p:nvSpPr>
          <p:cNvPr id="275" name="TextBox 274">
            <a:extLst>
              <a:ext uri="{FF2B5EF4-FFF2-40B4-BE49-F238E27FC236}">
                <a16:creationId xmlns:a16="http://schemas.microsoft.com/office/drawing/2014/main" id="{484567D7-0F8D-4AB7-AED6-5CD9DDACE73F}"/>
              </a:ext>
            </a:extLst>
          </p:cNvPr>
          <p:cNvSpPr txBox="1"/>
          <p:nvPr/>
        </p:nvSpPr>
        <p:spPr>
          <a:xfrm>
            <a:off x="600058" y="4499555"/>
            <a:ext cx="2111289" cy="489365"/>
          </a:xfrm>
          <a:prstGeom prst="rect">
            <a:avLst/>
          </a:prstGeom>
          <a:noFill/>
        </p:spPr>
        <p:txBody>
          <a:bodyPr wrap="square" lIns="73152" tIns="36576" rIns="73152" bIns="36576" rtlCol="0" anchor="b" anchorCtr="0">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Move solutions to Azure App </a:t>
            </a:r>
            <a:r>
              <a:rPr lang="en-US" sz="1000">
                <a:gradFill>
                  <a:gsLst>
                    <a:gs pos="2917">
                      <a:srgbClr val="353535"/>
                    </a:gs>
                    <a:gs pos="30000">
                      <a:srgbClr val="353535"/>
                    </a:gs>
                  </a:gsLst>
                  <a:lin ang="5400000" scaled="0"/>
                </a:gradFill>
                <a:cs typeface="Segoe UI" panose="020B0502040204020203" pitchFamily="34" charset="0"/>
              </a:rPr>
              <a:t>Service</a:t>
            </a:r>
            <a:r>
              <a:rPr lang="en-US" sz="1000" dirty="0">
                <a:gradFill>
                  <a:gsLst>
                    <a:gs pos="2917">
                      <a:srgbClr val="353535"/>
                    </a:gs>
                    <a:gs pos="30000">
                      <a:srgbClr val="353535"/>
                    </a:gs>
                  </a:gsLst>
                  <a:lin ang="5400000" scaled="0"/>
                </a:gradFill>
                <a:cs typeface="Segoe UI" panose="020B0502040204020203" pitchFamily="34" charset="0"/>
              </a:rPr>
              <a:t> and to explore product development in the cloud</a:t>
            </a:r>
          </a:p>
        </p:txBody>
      </p:sp>
      <p:sp>
        <p:nvSpPr>
          <p:cNvPr id="250" name="Rectangle 249">
            <a:extLst>
              <a:ext uri="{FF2B5EF4-FFF2-40B4-BE49-F238E27FC236}">
                <a16:creationId xmlns:a16="http://schemas.microsoft.com/office/drawing/2014/main" id="{093B8CAC-B36D-4C00-B608-708CAAF385C3}"/>
              </a:ext>
            </a:extLst>
          </p:cNvPr>
          <p:cNvSpPr/>
          <p:nvPr/>
        </p:nvSpPr>
        <p:spPr bwMode="auto">
          <a:xfrm>
            <a:off x="2882102" y="3599336"/>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Hospitality / Food Services</a:t>
            </a:r>
          </a:p>
        </p:txBody>
      </p:sp>
      <p:sp>
        <p:nvSpPr>
          <p:cNvPr id="279" name="TextBox 278">
            <a:extLst>
              <a:ext uri="{FF2B5EF4-FFF2-40B4-BE49-F238E27FC236}">
                <a16:creationId xmlns:a16="http://schemas.microsoft.com/office/drawing/2014/main" id="{4ECDFFC3-5F42-4256-B1FC-9B5642F6D412}"/>
              </a:ext>
            </a:extLst>
          </p:cNvPr>
          <p:cNvSpPr txBox="1"/>
          <p:nvPr/>
        </p:nvSpPr>
        <p:spPr>
          <a:xfrm>
            <a:off x="2882102" y="4498139"/>
            <a:ext cx="2111289" cy="489365"/>
          </a:xfrm>
          <a:prstGeom prst="rect">
            <a:avLst/>
          </a:prstGeom>
          <a:noFill/>
        </p:spPr>
        <p:txBody>
          <a:bodyPr wrap="square" lIns="73152" tIns="36576" rIns="73152" bIns="36576" rtlCol="0" anchor="b" anchorCtr="0">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Hong Kong’s largest pizza chain goes cloud and grabs a bigger slice of the market</a:t>
            </a:r>
          </a:p>
        </p:txBody>
      </p:sp>
      <p:sp>
        <p:nvSpPr>
          <p:cNvPr id="251" name="Rectangle 250">
            <a:extLst>
              <a:ext uri="{FF2B5EF4-FFF2-40B4-BE49-F238E27FC236}">
                <a16:creationId xmlns:a16="http://schemas.microsoft.com/office/drawing/2014/main" id="{81E5AE2C-68D4-4E3F-BC98-E642E9548076}"/>
              </a:ext>
            </a:extLst>
          </p:cNvPr>
          <p:cNvSpPr/>
          <p:nvPr/>
        </p:nvSpPr>
        <p:spPr bwMode="auto">
          <a:xfrm>
            <a:off x="5164145" y="3604024"/>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Insurance</a:t>
            </a:r>
          </a:p>
        </p:txBody>
      </p:sp>
      <p:sp>
        <p:nvSpPr>
          <p:cNvPr id="283" name="TextBox 282">
            <a:extLst>
              <a:ext uri="{FF2B5EF4-FFF2-40B4-BE49-F238E27FC236}">
                <a16:creationId xmlns:a16="http://schemas.microsoft.com/office/drawing/2014/main" id="{145D03E2-2D04-49E4-87D6-6D59A3756145}"/>
              </a:ext>
            </a:extLst>
          </p:cNvPr>
          <p:cNvSpPr txBox="1"/>
          <p:nvPr/>
        </p:nvSpPr>
        <p:spPr>
          <a:xfrm>
            <a:off x="5164145" y="4623326"/>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Pioneer insurance model with speedy implementation</a:t>
            </a:r>
          </a:p>
        </p:txBody>
      </p:sp>
      <p:sp>
        <p:nvSpPr>
          <p:cNvPr id="252" name="Rectangle 251">
            <a:extLst>
              <a:ext uri="{FF2B5EF4-FFF2-40B4-BE49-F238E27FC236}">
                <a16:creationId xmlns:a16="http://schemas.microsoft.com/office/drawing/2014/main" id="{E26809A1-77A6-49A9-AC9B-33C8E8A45294}"/>
              </a:ext>
            </a:extLst>
          </p:cNvPr>
          <p:cNvSpPr/>
          <p:nvPr/>
        </p:nvSpPr>
        <p:spPr bwMode="auto">
          <a:xfrm>
            <a:off x="7446189" y="3599336"/>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Media and cable</a:t>
            </a:r>
          </a:p>
        </p:txBody>
      </p:sp>
      <p:sp>
        <p:nvSpPr>
          <p:cNvPr id="286" name="TextBox 285">
            <a:extLst>
              <a:ext uri="{FF2B5EF4-FFF2-40B4-BE49-F238E27FC236}">
                <a16:creationId xmlns:a16="http://schemas.microsoft.com/office/drawing/2014/main" id="{B4E167F1-8E98-43B6-8E2D-BF03701656B5}"/>
              </a:ext>
            </a:extLst>
          </p:cNvPr>
          <p:cNvSpPr txBox="1"/>
          <p:nvPr/>
        </p:nvSpPr>
        <p:spPr>
          <a:xfrm>
            <a:off x="7446189" y="4498139"/>
            <a:ext cx="2111289" cy="4893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Canadian broadcaster delivers record-breaking online election coverage</a:t>
            </a:r>
          </a:p>
        </p:txBody>
      </p:sp>
      <p:sp>
        <p:nvSpPr>
          <p:cNvPr id="257" name="Rectangle 256">
            <a:extLst>
              <a:ext uri="{FF2B5EF4-FFF2-40B4-BE49-F238E27FC236}">
                <a16:creationId xmlns:a16="http://schemas.microsoft.com/office/drawing/2014/main" id="{7D066A27-6B85-49E6-BB8D-9329AE6982EB}"/>
              </a:ext>
            </a:extLst>
          </p:cNvPr>
          <p:cNvSpPr/>
          <p:nvPr/>
        </p:nvSpPr>
        <p:spPr bwMode="auto">
          <a:xfrm>
            <a:off x="9728233" y="3599336"/>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Nonprofit</a:t>
            </a:r>
          </a:p>
        </p:txBody>
      </p:sp>
      <p:sp>
        <p:nvSpPr>
          <p:cNvPr id="290" name="TextBox 289">
            <a:extLst>
              <a:ext uri="{FF2B5EF4-FFF2-40B4-BE49-F238E27FC236}">
                <a16:creationId xmlns:a16="http://schemas.microsoft.com/office/drawing/2014/main" id="{62176653-53CB-4933-B80B-B4AECA37CDD8}"/>
              </a:ext>
            </a:extLst>
          </p:cNvPr>
          <p:cNvSpPr txBox="1"/>
          <p:nvPr/>
        </p:nvSpPr>
        <p:spPr>
          <a:xfrm>
            <a:off x="9728233" y="4498139"/>
            <a:ext cx="2111289" cy="4893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Back-end infrastructure includes Azure App Service integrated with Node.js</a:t>
            </a:r>
          </a:p>
        </p:txBody>
      </p:sp>
      <p:sp>
        <p:nvSpPr>
          <p:cNvPr id="253" name="Rectangle 252">
            <a:extLst>
              <a:ext uri="{FF2B5EF4-FFF2-40B4-BE49-F238E27FC236}">
                <a16:creationId xmlns:a16="http://schemas.microsoft.com/office/drawing/2014/main" id="{0A9BFE56-3CA6-480D-9B93-8501DE0D6284}"/>
              </a:ext>
            </a:extLst>
          </p:cNvPr>
          <p:cNvSpPr/>
          <p:nvPr/>
        </p:nvSpPr>
        <p:spPr bwMode="auto">
          <a:xfrm>
            <a:off x="600058" y="5140055"/>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Power and utilities</a:t>
            </a:r>
          </a:p>
        </p:txBody>
      </p:sp>
      <p:sp>
        <p:nvSpPr>
          <p:cNvPr id="292" name="TextBox 291">
            <a:extLst>
              <a:ext uri="{FF2B5EF4-FFF2-40B4-BE49-F238E27FC236}">
                <a16:creationId xmlns:a16="http://schemas.microsoft.com/office/drawing/2014/main" id="{3CC37534-8F86-4B87-AFB7-0DD6CDB41A40}"/>
              </a:ext>
            </a:extLst>
          </p:cNvPr>
          <p:cNvSpPr txBox="1"/>
          <p:nvPr/>
        </p:nvSpPr>
        <p:spPr>
          <a:xfrm>
            <a:off x="600058" y="6177358"/>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Azure App </a:t>
            </a:r>
            <a:r>
              <a:rPr lang="en-US" sz="1000">
                <a:gradFill>
                  <a:gsLst>
                    <a:gs pos="2917">
                      <a:srgbClr val="353535"/>
                    </a:gs>
                    <a:gs pos="30000">
                      <a:srgbClr val="353535"/>
                    </a:gs>
                  </a:gsLst>
                  <a:lin ang="5400000" scaled="0"/>
                </a:gradFill>
                <a:cs typeface="Segoe UI" panose="020B0502040204020203" pitchFamily="34" charset="0"/>
              </a:rPr>
              <a:t>Service</a:t>
            </a:r>
            <a:r>
              <a:rPr lang="en-US" sz="1000" dirty="0">
                <a:gradFill>
                  <a:gsLst>
                    <a:gs pos="2917">
                      <a:srgbClr val="353535"/>
                    </a:gs>
                    <a:gs pos="30000">
                      <a:srgbClr val="353535"/>
                    </a:gs>
                  </a:gsLst>
                  <a:lin ang="5400000" scaled="0"/>
                </a:gradFill>
                <a:cs typeface="Segoe UI" panose="020B0502040204020203" pitchFamily="34" charset="0"/>
              </a:rPr>
              <a:t> tools to include worksheet data within Reactive</a:t>
            </a:r>
          </a:p>
        </p:txBody>
      </p:sp>
      <p:sp>
        <p:nvSpPr>
          <p:cNvPr id="293" name="Rectangle 292">
            <a:extLst>
              <a:ext uri="{FF2B5EF4-FFF2-40B4-BE49-F238E27FC236}">
                <a16:creationId xmlns:a16="http://schemas.microsoft.com/office/drawing/2014/main" id="{1597AB79-F32C-4F5A-822D-B2F9B9D08CBB}"/>
              </a:ext>
            </a:extLst>
          </p:cNvPr>
          <p:cNvSpPr/>
          <p:nvPr/>
        </p:nvSpPr>
        <p:spPr bwMode="auto">
          <a:xfrm>
            <a:off x="2882102" y="5140055"/>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Process manufacturing</a:t>
            </a:r>
            <a:b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and resource</a:t>
            </a:r>
          </a:p>
        </p:txBody>
      </p:sp>
      <p:sp>
        <p:nvSpPr>
          <p:cNvPr id="294" name="TextBox 293">
            <a:extLst>
              <a:ext uri="{FF2B5EF4-FFF2-40B4-BE49-F238E27FC236}">
                <a16:creationId xmlns:a16="http://schemas.microsoft.com/office/drawing/2014/main" id="{86A3F6F5-820A-4596-A61A-A13F6D1793CE}"/>
              </a:ext>
            </a:extLst>
          </p:cNvPr>
          <p:cNvSpPr txBox="1"/>
          <p:nvPr/>
        </p:nvSpPr>
        <p:spPr>
          <a:xfrm>
            <a:off x="2882102" y="6177358"/>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Transforms onboarding with Azure App </a:t>
            </a:r>
            <a:r>
              <a:rPr lang="en-US" sz="1000">
                <a:gradFill>
                  <a:gsLst>
                    <a:gs pos="2917">
                      <a:srgbClr val="353535"/>
                    </a:gs>
                    <a:gs pos="30000">
                      <a:srgbClr val="353535"/>
                    </a:gs>
                  </a:gsLst>
                  <a:lin ang="5400000" scaled="0"/>
                </a:gradFill>
                <a:cs typeface="Segoe UI" panose="020B0502040204020203" pitchFamily="34" charset="0"/>
              </a:rPr>
              <a:t>Service</a:t>
            </a:r>
            <a:endParaRPr lang="en-US" sz="1000" dirty="0">
              <a:gradFill>
                <a:gsLst>
                  <a:gs pos="2917">
                    <a:srgbClr val="353535"/>
                  </a:gs>
                  <a:gs pos="30000">
                    <a:srgbClr val="353535"/>
                  </a:gs>
                </a:gsLst>
                <a:lin ang="5400000" scaled="0"/>
              </a:gradFill>
              <a:cs typeface="Segoe UI" panose="020B0502040204020203" pitchFamily="34" charset="0"/>
            </a:endParaRPr>
          </a:p>
        </p:txBody>
      </p:sp>
      <p:sp>
        <p:nvSpPr>
          <p:cNvPr id="255" name="Rectangle 254">
            <a:extLst>
              <a:ext uri="{FF2B5EF4-FFF2-40B4-BE49-F238E27FC236}">
                <a16:creationId xmlns:a16="http://schemas.microsoft.com/office/drawing/2014/main" id="{6415D61B-AF29-4086-89F8-FE2EFF469A83}"/>
              </a:ext>
            </a:extLst>
          </p:cNvPr>
          <p:cNvSpPr/>
          <p:nvPr/>
        </p:nvSpPr>
        <p:spPr bwMode="auto">
          <a:xfrm>
            <a:off x="7446189" y="5140055"/>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Retail and consumer goods</a:t>
            </a:r>
          </a:p>
        </p:txBody>
      </p:sp>
      <p:sp>
        <p:nvSpPr>
          <p:cNvPr id="298" name="TextBox 297">
            <a:extLst>
              <a:ext uri="{FF2B5EF4-FFF2-40B4-BE49-F238E27FC236}">
                <a16:creationId xmlns:a16="http://schemas.microsoft.com/office/drawing/2014/main" id="{4A585709-1FDA-4683-A08E-8D534F9566D3}"/>
              </a:ext>
            </a:extLst>
          </p:cNvPr>
          <p:cNvSpPr txBox="1"/>
          <p:nvPr/>
        </p:nvSpPr>
        <p:spPr>
          <a:xfrm>
            <a:off x="7446189" y="6177358"/>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Azure App Service handles the dynamic resizing of images</a:t>
            </a:r>
          </a:p>
        </p:txBody>
      </p:sp>
      <p:sp>
        <p:nvSpPr>
          <p:cNvPr id="254" name="Rectangle 253">
            <a:extLst>
              <a:ext uri="{FF2B5EF4-FFF2-40B4-BE49-F238E27FC236}">
                <a16:creationId xmlns:a16="http://schemas.microsoft.com/office/drawing/2014/main" id="{F1C6772A-838E-4045-B53F-B915EAA0100B}"/>
              </a:ext>
            </a:extLst>
          </p:cNvPr>
          <p:cNvSpPr/>
          <p:nvPr/>
        </p:nvSpPr>
        <p:spPr bwMode="auto">
          <a:xfrm>
            <a:off x="5164145" y="5140055"/>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Professional services</a:t>
            </a:r>
          </a:p>
        </p:txBody>
      </p:sp>
      <p:sp>
        <p:nvSpPr>
          <p:cNvPr id="302" name="TextBox 301">
            <a:extLst>
              <a:ext uri="{FF2B5EF4-FFF2-40B4-BE49-F238E27FC236}">
                <a16:creationId xmlns:a16="http://schemas.microsoft.com/office/drawing/2014/main" id="{63E94D71-CAEE-41E8-8CB7-CA463A3AF694}"/>
              </a:ext>
            </a:extLst>
          </p:cNvPr>
          <p:cNvSpPr txBox="1"/>
          <p:nvPr/>
        </p:nvSpPr>
        <p:spPr>
          <a:xfrm>
            <a:off x="5164145" y="6177358"/>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a:gradFill>
                  <a:gsLst>
                    <a:gs pos="2917">
                      <a:srgbClr val="353535"/>
                    </a:gs>
                    <a:gs pos="30000">
                      <a:srgbClr val="353535"/>
                    </a:gs>
                  </a:gsLst>
                  <a:lin ang="5400000" scaled="0"/>
                </a:gradFill>
                <a:cs typeface="Segoe UI" panose="020B0502040204020203" pitchFamily="34" charset="0"/>
              </a:rPr>
              <a:t>Keeps tails wagging with help from Azure App Service</a:t>
            </a:r>
          </a:p>
        </p:txBody>
      </p:sp>
      <p:sp>
        <p:nvSpPr>
          <p:cNvPr id="305" name="Rectangle 304">
            <a:extLst>
              <a:ext uri="{FF2B5EF4-FFF2-40B4-BE49-F238E27FC236}">
                <a16:creationId xmlns:a16="http://schemas.microsoft.com/office/drawing/2014/main" id="{318626FA-7EA8-45D7-B835-A41339F58D15}"/>
              </a:ext>
            </a:extLst>
          </p:cNvPr>
          <p:cNvSpPr/>
          <p:nvPr/>
        </p:nvSpPr>
        <p:spPr bwMode="auto">
          <a:xfrm>
            <a:off x="9728233" y="5140055"/>
            <a:ext cx="2111289" cy="1388168"/>
          </a:xfrm>
          <a:prstGeom prst="rect">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330">
              <a:lnSpc>
                <a:spcPct val="90000"/>
              </a:lnSpc>
              <a:spcAft>
                <a:spcPts val="600"/>
              </a:spcAft>
              <a:defRPr/>
            </a:pPr>
            <a:r>
              <a:rPr lang="en-US" sz="1198" kern="0"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Telecommunications</a:t>
            </a:r>
          </a:p>
        </p:txBody>
      </p:sp>
      <p:sp>
        <p:nvSpPr>
          <p:cNvPr id="306" name="TextBox 305">
            <a:extLst>
              <a:ext uri="{FF2B5EF4-FFF2-40B4-BE49-F238E27FC236}">
                <a16:creationId xmlns:a16="http://schemas.microsoft.com/office/drawing/2014/main" id="{9FE0B969-0F41-452C-9FF8-EF3CD5C9DCA5}"/>
              </a:ext>
            </a:extLst>
          </p:cNvPr>
          <p:cNvSpPr txBox="1"/>
          <p:nvPr/>
        </p:nvSpPr>
        <p:spPr>
          <a:xfrm>
            <a:off x="9728233" y="6177358"/>
            <a:ext cx="2111289" cy="350865"/>
          </a:xfrm>
          <a:prstGeom prst="rect">
            <a:avLst/>
          </a:prstGeom>
          <a:noFill/>
        </p:spPr>
        <p:txBody>
          <a:bodyPr wrap="square" lIns="73152" tIns="36576" rIns="73152" bIns="36576" rtlCol="0" anchor="b">
            <a:spAutoFit/>
          </a:bodyPr>
          <a:lstStyle/>
          <a:p>
            <a:pPr defTabSz="932330">
              <a:lnSpc>
                <a:spcPct val="90000"/>
              </a:lnSpc>
              <a:spcAft>
                <a:spcPts val="600"/>
              </a:spcAft>
              <a:defRPr/>
            </a:pPr>
            <a:r>
              <a:rPr lang="en-US" sz="1000" dirty="0">
                <a:gradFill>
                  <a:gsLst>
                    <a:gs pos="2917">
                      <a:srgbClr val="353535"/>
                    </a:gs>
                    <a:gs pos="30000">
                      <a:srgbClr val="353535"/>
                    </a:gs>
                  </a:gsLst>
                  <a:lin ang="5400000" scaled="0"/>
                </a:gradFill>
                <a:cs typeface="Segoe UI" panose="020B0502040204020203" pitchFamily="34" charset="0"/>
              </a:rPr>
              <a:t>Azure App </a:t>
            </a:r>
            <a:r>
              <a:rPr lang="en-US" sz="1000">
                <a:gradFill>
                  <a:gsLst>
                    <a:gs pos="2917">
                      <a:srgbClr val="353535"/>
                    </a:gs>
                    <a:gs pos="30000">
                      <a:srgbClr val="353535"/>
                    </a:gs>
                  </a:gsLst>
                  <a:lin ang="5400000" scaled="0"/>
                </a:gradFill>
                <a:cs typeface="Segoe UI" panose="020B0502040204020203" pitchFamily="34" charset="0"/>
              </a:rPr>
              <a:t>Service</a:t>
            </a:r>
            <a:r>
              <a:rPr lang="en-US" sz="1000" dirty="0">
                <a:gradFill>
                  <a:gsLst>
                    <a:gs pos="2917">
                      <a:srgbClr val="353535"/>
                    </a:gs>
                    <a:gs pos="30000">
                      <a:srgbClr val="353535"/>
                    </a:gs>
                  </a:gsLst>
                  <a:lin ang="5400000" scaled="0"/>
                </a:gradFill>
                <a:cs typeface="Segoe UI" panose="020B0502040204020203" pitchFamily="34" charset="0"/>
              </a:rPr>
              <a:t> cuts time-to-market by 40%</a:t>
            </a:r>
          </a:p>
        </p:txBody>
      </p:sp>
      <p:sp>
        <p:nvSpPr>
          <p:cNvPr id="3" name="Title 2">
            <a:extLst>
              <a:ext uri="{FF2B5EF4-FFF2-40B4-BE49-F238E27FC236}">
                <a16:creationId xmlns:a16="http://schemas.microsoft.com/office/drawing/2014/main" id="{95A82AD7-C433-4F46-A611-AF83ADE4A8C7}"/>
              </a:ext>
            </a:extLst>
          </p:cNvPr>
          <p:cNvSpPr>
            <a:spLocks noGrp="1"/>
          </p:cNvSpPr>
          <p:nvPr>
            <p:ph type="title"/>
          </p:nvPr>
        </p:nvSpPr>
        <p:spPr>
          <a:xfrm>
            <a:off x="600059" y="466301"/>
            <a:ext cx="11239464" cy="553998"/>
          </a:xfrm>
        </p:spPr>
        <p:txBody>
          <a:bodyPr/>
          <a:lstStyle/>
          <a:p>
            <a:r>
              <a:rPr lang="en-US" dirty="0"/>
              <a:t>Azure App Service</a:t>
            </a:r>
          </a:p>
        </p:txBody>
      </p:sp>
      <p:sp>
        <p:nvSpPr>
          <p:cNvPr id="2" name="Text Placeholder 1">
            <a:extLst>
              <a:ext uri="{FF2B5EF4-FFF2-40B4-BE49-F238E27FC236}">
                <a16:creationId xmlns:a16="http://schemas.microsoft.com/office/drawing/2014/main" id="{D1E3D314-F612-4984-A0F0-1EC859A610E5}"/>
              </a:ext>
            </a:extLst>
          </p:cNvPr>
          <p:cNvSpPr>
            <a:spLocks noGrp="1"/>
          </p:cNvSpPr>
          <p:nvPr>
            <p:ph type="body" sz="quarter" idx="10"/>
          </p:nvPr>
        </p:nvSpPr>
        <p:spPr/>
        <p:txBody>
          <a:bodyPr/>
          <a:lstStyle/>
          <a:p>
            <a:r>
              <a:rPr lang="en-US" dirty="0"/>
              <a:t> One of the largest services on Azure by both customers and revenue</a:t>
            </a:r>
          </a:p>
        </p:txBody>
      </p:sp>
      <p:pic>
        <p:nvPicPr>
          <p:cNvPr id="259" name="Picture 16" descr="Image result for Royal Agricultural Society of NSW logo">
            <a:hlinkClick r:id="rId3"/>
            <a:extLst>
              <a:ext uri="{FF2B5EF4-FFF2-40B4-BE49-F238E27FC236}">
                <a16:creationId xmlns:a16="http://schemas.microsoft.com/office/drawing/2014/main" id="{FB97F074-93F8-4016-8EAD-43A1A4A80A5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6133" y="2576496"/>
            <a:ext cx="879138" cy="400305"/>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18" descr="Story logo">
            <a:hlinkClick r:id="rId5"/>
            <a:extLst>
              <a:ext uri="{FF2B5EF4-FFF2-40B4-BE49-F238E27FC236}">
                <a16:creationId xmlns:a16="http://schemas.microsoft.com/office/drawing/2014/main" id="{6CDD61B7-BD62-4323-9BFD-EEE6C1A3295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23099" y="2685583"/>
            <a:ext cx="629294" cy="337876"/>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4" descr="Image result for auto trader canada logo">
            <a:hlinkClick r:id="rId7"/>
            <a:extLst>
              <a:ext uri="{FF2B5EF4-FFF2-40B4-BE49-F238E27FC236}">
                <a16:creationId xmlns:a16="http://schemas.microsoft.com/office/drawing/2014/main" id="{DDC60DF6-7F83-4042-8B84-AD82EDE953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6932" y="2595126"/>
            <a:ext cx="1065714" cy="36304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Story logo">
            <a:hlinkClick r:id="rId9"/>
            <a:extLst>
              <a:ext uri="{FF2B5EF4-FFF2-40B4-BE49-F238E27FC236}">
                <a16:creationId xmlns:a16="http://schemas.microsoft.com/office/drawing/2014/main" id="{8BB42C9B-0484-4BB1-80D6-144F36CB40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5022" y="2529837"/>
            <a:ext cx="493622" cy="493622"/>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71">
            <a:hlinkClick r:id="rId11"/>
            <a:extLst>
              <a:ext uri="{FF2B5EF4-FFF2-40B4-BE49-F238E27FC236}">
                <a16:creationId xmlns:a16="http://schemas.microsoft.com/office/drawing/2014/main" id="{8161BEEB-2AB6-412F-8128-E5C328BCA3D9}"/>
              </a:ext>
            </a:extLst>
          </p:cNvPr>
          <p:cNvPicPr>
            <a:picLocks noChangeAspect="1"/>
          </p:cNvPicPr>
          <p:nvPr/>
        </p:nvPicPr>
        <p:blipFill>
          <a:blip r:embed="rId12"/>
          <a:stretch>
            <a:fillRect/>
          </a:stretch>
        </p:blipFill>
        <p:spPr>
          <a:xfrm>
            <a:off x="10531801" y="2363471"/>
            <a:ext cx="504153" cy="510403"/>
          </a:xfrm>
          <a:prstGeom prst="ellipse">
            <a:avLst/>
          </a:prstGeom>
        </p:spPr>
      </p:pic>
      <p:pic>
        <p:nvPicPr>
          <p:cNvPr id="277" name="Picture 16" descr="Story logo">
            <a:hlinkClick r:id="rId13"/>
            <a:extLst>
              <a:ext uri="{FF2B5EF4-FFF2-40B4-BE49-F238E27FC236}">
                <a16:creationId xmlns:a16="http://schemas.microsoft.com/office/drawing/2014/main" id="{7914BA62-8508-4AAC-8249-75DC8CA5EDAF}"/>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486" y="4124315"/>
            <a:ext cx="1116432" cy="228957"/>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Story logo">
            <a:hlinkClick r:id="rId15"/>
            <a:extLst>
              <a:ext uri="{FF2B5EF4-FFF2-40B4-BE49-F238E27FC236}">
                <a16:creationId xmlns:a16="http://schemas.microsoft.com/office/drawing/2014/main" id="{65A967D4-0D87-44A4-B257-4C83C5E2F82C}"/>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3668" y="4087389"/>
            <a:ext cx="1348157" cy="302809"/>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12" descr="Story logo">
            <a:hlinkClick r:id="rId17"/>
            <a:extLst>
              <a:ext uri="{FF2B5EF4-FFF2-40B4-BE49-F238E27FC236}">
                <a16:creationId xmlns:a16="http://schemas.microsoft.com/office/drawing/2014/main" id="{A367B87D-FCD0-4B27-A8CA-8208CFF0255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7674" y="4073390"/>
            <a:ext cx="1344230" cy="330806"/>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6" descr="Image result for cbc radio canada logo">
            <a:hlinkClick r:id="rId19"/>
            <a:extLst>
              <a:ext uri="{FF2B5EF4-FFF2-40B4-BE49-F238E27FC236}">
                <a16:creationId xmlns:a16="http://schemas.microsoft.com/office/drawing/2014/main" id="{3386AB64-5533-48DA-B0AA-1F5DB61991B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65571" y="4104057"/>
            <a:ext cx="1472524" cy="26947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Image result for medical teams international logo">
            <a:hlinkClick r:id="rId21"/>
            <a:extLst>
              <a:ext uri="{FF2B5EF4-FFF2-40B4-BE49-F238E27FC236}">
                <a16:creationId xmlns:a16="http://schemas.microsoft.com/office/drawing/2014/main" id="{9B130DFD-0E05-4BD5-8F30-B0CE98EA7A2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04130" y="4043498"/>
            <a:ext cx="559494" cy="39059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6" descr="Story logo">
            <a:hlinkClick r:id="rId23"/>
            <a:extLst>
              <a:ext uri="{FF2B5EF4-FFF2-40B4-BE49-F238E27FC236}">
                <a16:creationId xmlns:a16="http://schemas.microsoft.com/office/drawing/2014/main" id="{2B6C44E9-E311-4E81-AC13-E1155865F3F4}"/>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6452" y="5623499"/>
            <a:ext cx="542588" cy="445093"/>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northpower logo">
            <a:hlinkClick r:id="rId25"/>
            <a:extLst>
              <a:ext uri="{FF2B5EF4-FFF2-40B4-BE49-F238E27FC236}">
                <a16:creationId xmlns:a16="http://schemas.microsoft.com/office/drawing/2014/main" id="{DF274BE6-F1DA-4ECE-AEDC-9A3017094C6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47910" y="5667368"/>
            <a:ext cx="1015585" cy="247273"/>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96">
            <a:hlinkClick r:id="rId27"/>
            <a:extLst>
              <a:ext uri="{FF2B5EF4-FFF2-40B4-BE49-F238E27FC236}">
                <a16:creationId xmlns:a16="http://schemas.microsoft.com/office/drawing/2014/main" id="{FC985758-52AC-4CA7-9F46-EED1624B5D2C}"/>
              </a:ext>
            </a:extLst>
          </p:cNvPr>
          <p:cNvPicPr>
            <a:picLocks noChangeAspect="1"/>
          </p:cNvPicPr>
          <p:nvPr/>
        </p:nvPicPr>
        <p:blipFill>
          <a:blip r:embed="rId28"/>
          <a:stretch>
            <a:fillRect/>
          </a:stretch>
        </p:blipFill>
        <p:spPr>
          <a:xfrm>
            <a:off x="7815607" y="5657756"/>
            <a:ext cx="1372452" cy="266496"/>
          </a:xfrm>
          <a:prstGeom prst="rect">
            <a:avLst/>
          </a:prstGeom>
        </p:spPr>
      </p:pic>
      <p:pic>
        <p:nvPicPr>
          <p:cNvPr id="303" name="Picture 14" descr="Story logo">
            <a:hlinkClick r:id="rId29"/>
            <a:extLst>
              <a:ext uri="{FF2B5EF4-FFF2-40B4-BE49-F238E27FC236}">
                <a16:creationId xmlns:a16="http://schemas.microsoft.com/office/drawing/2014/main" id="{0E9F7AC4-B612-40F2-A2AC-813149EDAD08}"/>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2320" y="5623499"/>
            <a:ext cx="1014938" cy="33501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a:hlinkClick r:id="rId31"/>
            <a:extLst>
              <a:ext uri="{FF2B5EF4-FFF2-40B4-BE49-F238E27FC236}">
                <a16:creationId xmlns:a16="http://schemas.microsoft.com/office/drawing/2014/main" id="{09CA03A7-1D1E-4D46-AC12-AA22929664E4}"/>
              </a:ext>
            </a:extLst>
          </p:cNvPr>
          <p:cNvPicPr>
            <a:picLocks noChangeAspect="1"/>
          </p:cNvPicPr>
          <p:nvPr/>
        </p:nvPicPr>
        <p:blipFill>
          <a:blip r:embed="rId32"/>
          <a:stretch>
            <a:fillRect/>
          </a:stretch>
        </p:blipFill>
        <p:spPr>
          <a:xfrm>
            <a:off x="10326660" y="5588828"/>
            <a:ext cx="914435" cy="404352"/>
          </a:xfrm>
          <a:prstGeom prst="rect">
            <a:avLst/>
          </a:prstGeom>
        </p:spPr>
      </p:pic>
      <p:sp>
        <p:nvSpPr>
          <p:cNvPr id="4" name="Rectangle 3">
            <a:extLst>
              <a:ext uri="{FF2B5EF4-FFF2-40B4-BE49-F238E27FC236}">
                <a16:creationId xmlns:a16="http://schemas.microsoft.com/office/drawing/2014/main" id="{2E38BCA5-9B58-4FB7-9590-D636F3E9EA65}"/>
              </a:ext>
            </a:extLst>
          </p:cNvPr>
          <p:cNvSpPr/>
          <p:nvPr/>
        </p:nvSpPr>
        <p:spPr>
          <a:xfrm>
            <a:off x="2221223" y="1614171"/>
            <a:ext cx="7994029" cy="338554"/>
          </a:xfrm>
          <a:prstGeom prst="rect">
            <a:avLst/>
          </a:prstGeom>
        </p:spPr>
        <p:txBody>
          <a:bodyPr wrap="square">
            <a:spAutoFit/>
          </a:bodyPr>
          <a:lstStyle/>
          <a:p>
            <a:pPr algn="ctr"/>
            <a:r>
              <a:rPr lang="en-US" sz="1600" b="1" dirty="0">
                <a:solidFill>
                  <a:schemeClr val="accent3"/>
                </a:solidFill>
                <a:cs typeface="Segoe UI Semilight" panose="020B0402040204020203" pitchFamily="34" charset="0"/>
              </a:rPr>
              <a:t>&gt;550K </a:t>
            </a:r>
            <a:r>
              <a:rPr lang="en-US" sz="1600" dirty="0">
                <a:solidFill>
                  <a:schemeClr val="accent3"/>
                </a:solidFill>
                <a:cs typeface="Segoe UI Semilight" panose="020B0402040204020203" pitchFamily="34" charset="0"/>
              </a:rPr>
              <a:t>active customers </a:t>
            </a:r>
            <a:r>
              <a:rPr lang="en-US" sz="1600" dirty="0">
                <a:solidFill>
                  <a:schemeClr val="accent3"/>
                </a:solidFill>
              </a:rPr>
              <a:t>| </a:t>
            </a:r>
            <a:r>
              <a:rPr lang="en-US" sz="1600" b="1" dirty="0">
                <a:solidFill>
                  <a:schemeClr val="accent3"/>
                </a:solidFill>
                <a:cs typeface="Segoe UI Semilight" panose="020B0402040204020203" pitchFamily="34" charset="0"/>
              </a:rPr>
              <a:t>2M</a:t>
            </a:r>
            <a:r>
              <a:rPr lang="en-US" sz="1600" dirty="0">
                <a:solidFill>
                  <a:schemeClr val="accent3"/>
                </a:solidFill>
                <a:cs typeface="Segoe UI Semilight" panose="020B0402040204020203" pitchFamily="34" charset="0"/>
              </a:rPr>
              <a:t> apps &amp; sites hosted </a:t>
            </a:r>
            <a:r>
              <a:rPr lang="en-US" sz="1600" dirty="0">
                <a:solidFill>
                  <a:schemeClr val="accent3"/>
                </a:solidFill>
              </a:rPr>
              <a:t>| </a:t>
            </a:r>
            <a:r>
              <a:rPr lang="en-US" sz="1600" b="1" dirty="0">
                <a:solidFill>
                  <a:schemeClr val="accent3"/>
                </a:solidFill>
                <a:cs typeface="Segoe UI Semilight" panose="020B0402040204020203" pitchFamily="34" charset="0"/>
              </a:rPr>
              <a:t>&gt;25B </a:t>
            </a:r>
            <a:r>
              <a:rPr lang="en-US" sz="1600" dirty="0">
                <a:solidFill>
                  <a:schemeClr val="accent3"/>
                </a:solidFill>
                <a:cs typeface="Segoe UI Semilight" panose="020B0402040204020203" pitchFamily="34" charset="0"/>
              </a:rPr>
              <a:t>requests per day</a:t>
            </a:r>
            <a:endParaRPr lang="en-US" sz="1600" dirty="0">
              <a:solidFill>
                <a:schemeClr val="accent3"/>
              </a:solidFill>
            </a:endParaRPr>
          </a:p>
        </p:txBody>
      </p:sp>
    </p:spTree>
    <p:extLst>
      <p:ext uri="{BB962C8B-B14F-4D97-AF65-F5344CB8AC3E}">
        <p14:creationId xmlns:p14="http://schemas.microsoft.com/office/powerpoint/2010/main" val="6165496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1929-EACD-426B-B741-CE3C5E40CE2F}"/>
              </a:ext>
            </a:extLst>
          </p:cNvPr>
          <p:cNvSpPr>
            <a:spLocks noGrp="1"/>
          </p:cNvSpPr>
          <p:nvPr>
            <p:ph type="title"/>
          </p:nvPr>
        </p:nvSpPr>
        <p:spPr>
          <a:xfrm>
            <a:off x="600059" y="1849824"/>
            <a:ext cx="4862151" cy="1231106"/>
          </a:xfrm>
        </p:spPr>
        <p:txBody>
          <a:bodyPr/>
          <a:lstStyle/>
          <a:p>
            <a:r>
              <a:rPr lang="en-US" dirty="0"/>
              <a:t>Azure App Service</a:t>
            </a:r>
          </a:p>
        </p:txBody>
      </p:sp>
      <p:sp>
        <p:nvSpPr>
          <p:cNvPr id="3" name="Text Placeholder 2">
            <a:extLst>
              <a:ext uri="{FF2B5EF4-FFF2-40B4-BE49-F238E27FC236}">
                <a16:creationId xmlns:a16="http://schemas.microsoft.com/office/drawing/2014/main" id="{9F5B8D33-A7ED-4D11-818F-E410765995D0}"/>
              </a:ext>
            </a:extLst>
          </p:cNvPr>
          <p:cNvSpPr>
            <a:spLocks noGrp="1"/>
          </p:cNvSpPr>
          <p:nvPr>
            <p:ph type="body" sz="quarter" idx="10"/>
          </p:nvPr>
        </p:nvSpPr>
        <p:spPr>
          <a:xfrm>
            <a:off x="600059" y="3195450"/>
            <a:ext cx="4408704" cy="718145"/>
          </a:xfrm>
        </p:spPr>
        <p:txBody>
          <a:bodyPr/>
          <a:lstStyle/>
          <a:p>
            <a:r>
              <a:rPr lang="en-US" dirty="0">
                <a:latin typeface="Segoe UI Light" panose="020B0502040204020203" pitchFamily="34" charset="0"/>
                <a:cs typeface="Segoe UI Light" panose="020B0502040204020203" pitchFamily="34" charset="0"/>
              </a:rPr>
              <a:t>Create powerful web apps </a:t>
            </a:r>
          </a:p>
          <a:p>
            <a:r>
              <a:rPr lang="en-US" dirty="0">
                <a:latin typeface="Segoe UI Light" panose="020B0502040204020203" pitchFamily="34" charset="0"/>
                <a:cs typeface="Segoe UI Light" panose="020B0502040204020203" pitchFamily="34" charset="0"/>
              </a:rPr>
              <a:t>using a fully-managed cloud platform</a:t>
            </a:r>
          </a:p>
        </p:txBody>
      </p:sp>
      <p:pic>
        <p:nvPicPr>
          <p:cNvPr id="5" name="Picture Placeholder 4">
            <a:extLst>
              <a:ext uri="{FF2B5EF4-FFF2-40B4-BE49-F238E27FC236}">
                <a16:creationId xmlns:a16="http://schemas.microsoft.com/office/drawing/2014/main" id="{8F650B72-C5C2-4866-940D-81E3820D340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6218238" y="0"/>
            <a:ext cx="6218238" cy="6994525"/>
          </a:xfrm>
        </p:spPr>
      </p:pic>
    </p:spTree>
    <p:extLst>
      <p:ext uri="{BB962C8B-B14F-4D97-AF65-F5344CB8AC3E}">
        <p14:creationId xmlns:p14="http://schemas.microsoft.com/office/powerpoint/2010/main" val="23077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CEF2-35F3-44B2-9C3A-3591E454E8E7}"/>
              </a:ext>
            </a:extLst>
          </p:cNvPr>
          <p:cNvSpPr>
            <a:spLocks noGrp="1"/>
          </p:cNvSpPr>
          <p:nvPr>
            <p:ph type="title"/>
          </p:nvPr>
        </p:nvSpPr>
        <p:spPr/>
        <p:txBody>
          <a:bodyPr/>
          <a:lstStyle/>
          <a:p>
            <a:r>
              <a:rPr lang="en-US" dirty="0"/>
              <a:t>Azure App Service capabilities</a:t>
            </a:r>
          </a:p>
        </p:txBody>
      </p:sp>
      <p:sp>
        <p:nvSpPr>
          <p:cNvPr id="62" name="Rectangle 61">
            <a:extLst>
              <a:ext uri="{FF2B5EF4-FFF2-40B4-BE49-F238E27FC236}">
                <a16:creationId xmlns:a16="http://schemas.microsoft.com/office/drawing/2014/main" id="{270E9F55-C95A-47E8-A436-C563584320D2}"/>
              </a:ext>
            </a:extLst>
          </p:cNvPr>
          <p:cNvSpPr/>
          <p:nvPr/>
        </p:nvSpPr>
        <p:spPr>
          <a:xfrm>
            <a:off x="1573325" y="3779350"/>
            <a:ext cx="2033906" cy="584775"/>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High-productivity for both </a:t>
            </a:r>
            <a:r>
              <a:rPr lang="en-US" sz="1600" dirty="0" err="1">
                <a:solidFill>
                  <a:srgbClr val="0078D7"/>
                </a:solidFill>
                <a:latin typeface="+mj-lt"/>
                <a:cs typeface="Segoe UI Semilight" panose="020B0402040204020203" pitchFamily="34" charset="0"/>
              </a:rPr>
              <a:t>devs</a:t>
            </a:r>
            <a:r>
              <a:rPr lang="en-US" sz="1600" dirty="0">
                <a:solidFill>
                  <a:srgbClr val="0078D7"/>
                </a:solidFill>
                <a:latin typeface="+mj-lt"/>
                <a:cs typeface="Segoe UI Semilight" panose="020B0402040204020203" pitchFamily="34" charset="0"/>
              </a:rPr>
              <a:t> &amp; ops</a:t>
            </a:r>
          </a:p>
        </p:txBody>
      </p:sp>
      <p:sp>
        <p:nvSpPr>
          <p:cNvPr id="63" name="Rectangle 62">
            <a:extLst>
              <a:ext uri="{FF2B5EF4-FFF2-40B4-BE49-F238E27FC236}">
                <a16:creationId xmlns:a16="http://schemas.microsoft.com/office/drawing/2014/main" id="{8AC3C8DF-25A5-4A57-95FA-BDB409E34323}"/>
              </a:ext>
            </a:extLst>
          </p:cNvPr>
          <p:cNvSpPr/>
          <p:nvPr/>
        </p:nvSpPr>
        <p:spPr>
          <a:xfrm>
            <a:off x="5133281" y="3779350"/>
            <a:ext cx="2168710" cy="338554"/>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Fully-managed</a:t>
            </a:r>
          </a:p>
        </p:txBody>
      </p:sp>
      <p:sp>
        <p:nvSpPr>
          <p:cNvPr id="64" name="Rectangle 63">
            <a:extLst>
              <a:ext uri="{FF2B5EF4-FFF2-40B4-BE49-F238E27FC236}">
                <a16:creationId xmlns:a16="http://schemas.microsoft.com/office/drawing/2014/main" id="{799295DE-EEA6-4774-838F-2267B014D8E3}"/>
              </a:ext>
            </a:extLst>
          </p:cNvPr>
          <p:cNvSpPr/>
          <p:nvPr/>
        </p:nvSpPr>
        <p:spPr>
          <a:xfrm>
            <a:off x="8659694" y="3779350"/>
            <a:ext cx="2397130" cy="338554"/>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Enterprise-grade</a:t>
            </a:r>
          </a:p>
        </p:txBody>
      </p:sp>
      <p:grpSp>
        <p:nvGrpSpPr>
          <p:cNvPr id="40" name="Group 15">
            <a:extLst>
              <a:ext uri="{FF2B5EF4-FFF2-40B4-BE49-F238E27FC236}">
                <a16:creationId xmlns:a16="http://schemas.microsoft.com/office/drawing/2014/main" id="{40E10E83-3698-4423-9A3B-9F8E3BD43CAB}"/>
              </a:ext>
            </a:extLst>
          </p:cNvPr>
          <p:cNvGrpSpPr>
            <a:grpSpLocks noChangeAspect="1"/>
          </p:cNvGrpSpPr>
          <p:nvPr/>
        </p:nvGrpSpPr>
        <p:grpSpPr bwMode="auto">
          <a:xfrm>
            <a:off x="9450338" y="2868236"/>
            <a:ext cx="815842" cy="815842"/>
            <a:chOff x="410" y="1520"/>
            <a:chExt cx="359" cy="359"/>
          </a:xfrm>
        </p:grpSpPr>
        <p:sp>
          <p:nvSpPr>
            <p:cNvPr id="41" name="Freeform 16">
              <a:extLst>
                <a:ext uri="{FF2B5EF4-FFF2-40B4-BE49-F238E27FC236}">
                  <a16:creationId xmlns:a16="http://schemas.microsoft.com/office/drawing/2014/main" id="{E1FD3DFC-3AA5-4230-A861-38D846C9B0F5}"/>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a:extLst>
                <a:ext uri="{FF2B5EF4-FFF2-40B4-BE49-F238E27FC236}">
                  <a16:creationId xmlns:a16="http://schemas.microsoft.com/office/drawing/2014/main" id="{BF774A34-40DF-4AEC-819C-A2796BC27B9A}"/>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a:extLst>
                <a:ext uri="{FF2B5EF4-FFF2-40B4-BE49-F238E27FC236}">
                  <a16:creationId xmlns:a16="http://schemas.microsoft.com/office/drawing/2014/main" id="{D74CA952-64FB-456D-8CE0-68AE45280B08}"/>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a:extLst>
                <a:ext uri="{FF2B5EF4-FFF2-40B4-BE49-F238E27FC236}">
                  <a16:creationId xmlns:a16="http://schemas.microsoft.com/office/drawing/2014/main" id="{F6EE0AC5-0CA6-470B-AFA8-5267673F8454}"/>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a:extLst>
                <a:ext uri="{FF2B5EF4-FFF2-40B4-BE49-F238E27FC236}">
                  <a16:creationId xmlns:a16="http://schemas.microsoft.com/office/drawing/2014/main" id="{5F376016-D774-4343-81AA-33A2746D50DC}"/>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a:extLst>
                <a:ext uri="{FF2B5EF4-FFF2-40B4-BE49-F238E27FC236}">
                  <a16:creationId xmlns:a16="http://schemas.microsoft.com/office/drawing/2014/main" id="{8BA8F903-832B-4B4A-98E0-47F1EF70AC3A}"/>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11">
            <a:extLst>
              <a:ext uri="{FF2B5EF4-FFF2-40B4-BE49-F238E27FC236}">
                <a16:creationId xmlns:a16="http://schemas.microsoft.com/office/drawing/2014/main" id="{59459422-D845-43DF-998B-8705B5533D6E}"/>
              </a:ext>
            </a:extLst>
          </p:cNvPr>
          <p:cNvGrpSpPr>
            <a:grpSpLocks noChangeAspect="1"/>
          </p:cNvGrpSpPr>
          <p:nvPr/>
        </p:nvGrpSpPr>
        <p:grpSpPr bwMode="auto">
          <a:xfrm>
            <a:off x="5809716" y="2868237"/>
            <a:ext cx="815841" cy="815841"/>
            <a:chOff x="410" y="999"/>
            <a:chExt cx="312" cy="312"/>
          </a:xfrm>
        </p:grpSpPr>
        <p:sp>
          <p:nvSpPr>
            <p:cNvPr id="48" name="Freeform 12">
              <a:extLst>
                <a:ext uri="{FF2B5EF4-FFF2-40B4-BE49-F238E27FC236}">
                  <a16:creationId xmlns:a16="http://schemas.microsoft.com/office/drawing/2014/main" id="{693812DC-8753-4569-81FE-29D123AFC31D}"/>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13">
              <a:extLst>
                <a:ext uri="{FF2B5EF4-FFF2-40B4-BE49-F238E27FC236}">
                  <a16:creationId xmlns:a16="http://schemas.microsoft.com/office/drawing/2014/main" id="{2A88A636-B5A9-4B07-BB26-4CD7269148AF}"/>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4">
              <a:extLst>
                <a:ext uri="{FF2B5EF4-FFF2-40B4-BE49-F238E27FC236}">
                  <a16:creationId xmlns:a16="http://schemas.microsoft.com/office/drawing/2014/main" id="{32C008A7-BDE8-4E09-9B37-72E912B4BB66}"/>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5">
              <a:extLst>
                <a:ext uri="{FF2B5EF4-FFF2-40B4-BE49-F238E27FC236}">
                  <a16:creationId xmlns:a16="http://schemas.microsoft.com/office/drawing/2014/main" id="{F30E5A76-AA2C-4723-A113-1BD7F08AEBD8}"/>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
              <a:extLst>
                <a:ext uri="{FF2B5EF4-FFF2-40B4-BE49-F238E27FC236}">
                  <a16:creationId xmlns:a16="http://schemas.microsoft.com/office/drawing/2014/main" id="{B061E06F-23D2-4412-91DB-F504E95FEBBA}"/>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7">
              <a:extLst>
                <a:ext uri="{FF2B5EF4-FFF2-40B4-BE49-F238E27FC236}">
                  <a16:creationId xmlns:a16="http://schemas.microsoft.com/office/drawing/2014/main" id="{E3DF92E7-C25D-4013-9A28-972D0935F8F2}"/>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135">
            <a:extLst>
              <a:ext uri="{FF2B5EF4-FFF2-40B4-BE49-F238E27FC236}">
                <a16:creationId xmlns:a16="http://schemas.microsoft.com/office/drawing/2014/main" id="{2B9A7252-0D27-4DCB-9C9B-79C07B21A18F}"/>
              </a:ext>
            </a:extLst>
          </p:cNvPr>
          <p:cNvGrpSpPr>
            <a:grpSpLocks noChangeAspect="1"/>
          </p:cNvGrpSpPr>
          <p:nvPr/>
        </p:nvGrpSpPr>
        <p:grpSpPr bwMode="auto">
          <a:xfrm>
            <a:off x="2183740" y="2940967"/>
            <a:ext cx="814995" cy="676551"/>
            <a:chOff x="2204" y="1026"/>
            <a:chExt cx="312" cy="259"/>
          </a:xfrm>
          <a:solidFill>
            <a:schemeClr val="accent1"/>
          </a:solidFill>
        </p:grpSpPr>
        <p:sp>
          <p:nvSpPr>
            <p:cNvPr id="55" name="Freeform 136">
              <a:extLst>
                <a:ext uri="{FF2B5EF4-FFF2-40B4-BE49-F238E27FC236}">
                  <a16:creationId xmlns:a16="http://schemas.microsoft.com/office/drawing/2014/main" id="{D8F2BC37-3787-48BE-9203-2D90334090D7}"/>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7">
              <a:extLst>
                <a:ext uri="{FF2B5EF4-FFF2-40B4-BE49-F238E27FC236}">
                  <a16:creationId xmlns:a16="http://schemas.microsoft.com/office/drawing/2014/main" id="{66C724C9-37D0-4C01-969D-D2FA9BC3206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8">
              <a:extLst>
                <a:ext uri="{FF2B5EF4-FFF2-40B4-BE49-F238E27FC236}">
                  <a16:creationId xmlns:a16="http://schemas.microsoft.com/office/drawing/2014/main" id="{06FD940E-00F0-4289-9BAC-89291E26FBEF}"/>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9">
              <a:extLst>
                <a:ext uri="{FF2B5EF4-FFF2-40B4-BE49-F238E27FC236}">
                  <a16:creationId xmlns:a16="http://schemas.microsoft.com/office/drawing/2014/main" id="{87C8FFCE-5C35-4F6C-93A8-BE41C953E2E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40">
              <a:extLst>
                <a:ext uri="{FF2B5EF4-FFF2-40B4-BE49-F238E27FC236}">
                  <a16:creationId xmlns:a16="http://schemas.microsoft.com/office/drawing/2014/main" id="{EA73BE2D-E54C-407E-87CD-541AF22DD5E0}"/>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41">
              <a:extLst>
                <a:ext uri="{FF2B5EF4-FFF2-40B4-BE49-F238E27FC236}">
                  <a16:creationId xmlns:a16="http://schemas.microsoft.com/office/drawing/2014/main" id="{C4D584EB-6384-4CDD-BF20-CF58118BBF6E}"/>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Oval 142">
              <a:extLst>
                <a:ext uri="{FF2B5EF4-FFF2-40B4-BE49-F238E27FC236}">
                  <a16:creationId xmlns:a16="http://schemas.microsoft.com/office/drawing/2014/main" id="{89C74461-58D4-433B-BE2D-4742926DDEB5}"/>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43">
              <a:extLst>
                <a:ext uri="{FF2B5EF4-FFF2-40B4-BE49-F238E27FC236}">
                  <a16:creationId xmlns:a16="http://schemas.microsoft.com/office/drawing/2014/main" id="{F68A8763-5787-4558-A607-E0B1ED518BF8}"/>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9223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EF231C2-40E2-4ED4-AF64-DFE5FC40EAA6}"/>
              </a:ext>
            </a:extLst>
          </p:cNvPr>
          <p:cNvSpPr/>
          <p:nvPr/>
        </p:nvSpPr>
        <p:spPr>
          <a:xfrm>
            <a:off x="1243406" y="2581691"/>
            <a:ext cx="2898069"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.NET, Node, Java, Docker, 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1243406" y="3923767"/>
            <a:ext cx="1548716"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Staging &amp; 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1243406" y="4594805"/>
            <a:ext cx="1477696"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Testing in 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1243406" y="5265843"/>
            <a:ext cx="1628972"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App gallery marketplace</a:t>
            </a:r>
          </a:p>
        </p:txBody>
      </p:sp>
      <p:sp>
        <p:nvSpPr>
          <p:cNvPr id="74" name="Rectangle 73">
            <a:extLst>
              <a:ext uri="{FF2B5EF4-FFF2-40B4-BE49-F238E27FC236}">
                <a16:creationId xmlns:a16="http://schemas.microsoft.com/office/drawing/2014/main" id="{EA1D1C01-D714-4282-800B-8DFAC35ACF20}"/>
              </a:ext>
            </a:extLst>
          </p:cNvPr>
          <p:cNvSpPr/>
          <p:nvPr/>
        </p:nvSpPr>
        <p:spPr>
          <a:xfrm>
            <a:off x="5118551" y="2581691"/>
            <a:ext cx="1868245"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Auto scale &amp; 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5118552" y="3252729"/>
            <a:ext cx="2168710"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High availability w/auto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5118552" y="3923767"/>
            <a:ext cx="1756325"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Reduced 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5118552" y="4594805"/>
            <a:ext cx="1431648"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Backup &amp; recovery</a:t>
            </a:r>
          </a:p>
        </p:txBody>
      </p:sp>
      <p:sp>
        <p:nvSpPr>
          <p:cNvPr id="135" name="Rectangle 134">
            <a:extLst>
              <a:ext uri="{FF2B5EF4-FFF2-40B4-BE49-F238E27FC236}">
                <a16:creationId xmlns:a16="http://schemas.microsoft.com/office/drawing/2014/main" id="{094F503E-8C52-4AAD-8EAF-9F1E93203AD2}"/>
              </a:ext>
            </a:extLst>
          </p:cNvPr>
          <p:cNvSpPr/>
          <p:nvPr/>
        </p:nvSpPr>
        <p:spPr>
          <a:xfrm>
            <a:off x="9118971" y="2581691"/>
            <a:ext cx="1959340"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Global data 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9118971" y="3252729"/>
            <a:ext cx="1169124"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Hybrid 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9118970" y="3923767"/>
            <a:ext cx="2227447" cy="253916"/>
          </a:xfrm>
          <a:prstGeom prst="rect">
            <a:avLst/>
          </a:prstGeom>
        </p:spPr>
        <p:txBody>
          <a:bodyPr wrap="square">
            <a:spAutoFit/>
          </a:bodyPr>
          <a:lstStyle/>
          <a:p>
            <a:pPr defTabSz="932574"/>
            <a:r>
              <a:rPr lang="en-US" sz="1050" kern="0">
                <a:latin typeface="Segoe UI" panose="020B0502040204020203" pitchFamily="34" charset="0"/>
                <a:cs typeface="Segoe UI" panose="020B0502040204020203" pitchFamily="34" charset="0"/>
              </a:rPr>
              <a:t>Azure Active Directory</a:t>
            </a:r>
            <a:r>
              <a:rPr lang="en-US" sz="1050" kern="0" dirty="0">
                <a:latin typeface="Segoe UI" panose="020B0502040204020203" pitchFamily="34" charset="0"/>
                <a:cs typeface="Segoe UI" panose="020B0502040204020203" pitchFamily="34" charset="0"/>
              </a:rPr>
              <a:t> 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9118971" y="4594805"/>
            <a:ext cx="1453572"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Secure &amp; compliance</a:t>
            </a:r>
          </a:p>
        </p:txBody>
      </p:sp>
      <p:sp>
        <p:nvSpPr>
          <p:cNvPr id="128" name="Rectangle 127">
            <a:extLst>
              <a:ext uri="{FF2B5EF4-FFF2-40B4-BE49-F238E27FC236}">
                <a16:creationId xmlns:a16="http://schemas.microsoft.com/office/drawing/2014/main" id="{0C80A8C9-4B35-4A9F-874B-2A94DAC5522F}"/>
              </a:ext>
            </a:extLst>
          </p:cNvPr>
          <p:cNvSpPr/>
          <p:nvPr/>
        </p:nvSpPr>
        <p:spPr>
          <a:xfrm>
            <a:off x="1243406" y="3252729"/>
            <a:ext cx="2835768"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Deploy containers on Windows &amp; Linux</a:t>
            </a: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a:xfrm>
            <a:off x="600059" y="466301"/>
            <a:ext cx="11239464" cy="565027"/>
          </a:xfrm>
        </p:spPr>
        <p:txBody>
          <a:bodyPr/>
          <a:lstStyle/>
          <a:p>
            <a:r>
              <a:rPr lang="en-US" dirty="0"/>
              <a:t>Azure App Service benefits</a:t>
            </a:r>
          </a:p>
        </p:txBody>
      </p:sp>
      <p:sp>
        <p:nvSpPr>
          <p:cNvPr id="188" name="Rectangle 187">
            <a:extLst>
              <a:ext uri="{FF2B5EF4-FFF2-40B4-BE49-F238E27FC236}">
                <a16:creationId xmlns:a16="http://schemas.microsoft.com/office/drawing/2014/main" id="{C76AE6FD-09EB-4024-AFC1-9EB4FEF02E40}"/>
              </a:ext>
            </a:extLst>
          </p:cNvPr>
          <p:cNvSpPr/>
          <p:nvPr/>
        </p:nvSpPr>
        <p:spPr>
          <a:xfrm>
            <a:off x="1337098" y="1557641"/>
            <a:ext cx="2027162" cy="584775"/>
          </a:xfrm>
          <a:prstGeom prst="rect">
            <a:avLst/>
          </a:prstGeom>
        </p:spPr>
        <p:txBody>
          <a:bodyPr wrap="square">
            <a:spAutoFit/>
          </a:bodyPr>
          <a:lstStyle/>
          <a:p>
            <a:r>
              <a:rPr lang="en-US" sz="1600" dirty="0">
                <a:solidFill>
                  <a:srgbClr val="0078D7"/>
                </a:solidFill>
                <a:latin typeface="+mj-lt"/>
                <a:cs typeface="Segoe UI Semilight" panose="020B0402040204020203" pitchFamily="34" charset="0"/>
              </a:rPr>
              <a:t>High-productivity for </a:t>
            </a:r>
            <a:r>
              <a:rPr lang="en-US" sz="1600" dirty="0" err="1">
                <a:solidFill>
                  <a:srgbClr val="0078D7"/>
                </a:solidFill>
                <a:latin typeface="+mj-lt"/>
                <a:cs typeface="Segoe UI Semilight" panose="020B0402040204020203" pitchFamily="34" charset="0"/>
              </a:rPr>
              <a:t>devs</a:t>
            </a:r>
            <a:r>
              <a:rPr lang="en-US" sz="1600" dirty="0">
                <a:solidFill>
                  <a:srgbClr val="0078D7"/>
                </a:solidFill>
                <a:latin typeface="+mj-lt"/>
                <a:cs typeface="Segoe UI Semilight" panose="020B0402040204020203" pitchFamily="34" charset="0"/>
              </a:rPr>
              <a:t> &amp; ops</a:t>
            </a:r>
          </a:p>
        </p:txBody>
      </p:sp>
      <p:sp>
        <p:nvSpPr>
          <p:cNvPr id="189" name="Rectangle 188">
            <a:extLst>
              <a:ext uri="{FF2B5EF4-FFF2-40B4-BE49-F238E27FC236}">
                <a16:creationId xmlns:a16="http://schemas.microsoft.com/office/drawing/2014/main" id="{76F88132-1CBE-4FE4-887C-86B1F8BF9FB8}"/>
              </a:ext>
            </a:extLst>
          </p:cNvPr>
          <p:cNvSpPr/>
          <p:nvPr/>
        </p:nvSpPr>
        <p:spPr>
          <a:xfrm>
            <a:off x="5220317" y="1683221"/>
            <a:ext cx="2168710" cy="338554"/>
          </a:xfrm>
          <a:prstGeom prst="rect">
            <a:avLst/>
          </a:prstGeom>
        </p:spPr>
        <p:txBody>
          <a:bodyPr wrap="square">
            <a:spAutoFit/>
          </a:bodyPr>
          <a:lstStyle/>
          <a:p>
            <a:r>
              <a:rPr lang="en-US" sz="1600" dirty="0">
                <a:solidFill>
                  <a:srgbClr val="0078D7"/>
                </a:solidFill>
                <a:latin typeface="+mj-lt"/>
                <a:cs typeface="Segoe UI Semilight" panose="020B0402040204020203" pitchFamily="34" charset="0"/>
              </a:rPr>
              <a:t>Fully-managed</a:t>
            </a:r>
          </a:p>
        </p:txBody>
      </p:sp>
      <p:sp>
        <p:nvSpPr>
          <p:cNvPr id="190" name="Rectangle 189">
            <a:extLst>
              <a:ext uri="{FF2B5EF4-FFF2-40B4-BE49-F238E27FC236}">
                <a16:creationId xmlns:a16="http://schemas.microsoft.com/office/drawing/2014/main" id="{63A59E7E-F19F-440B-B6BA-66E2FAF12510}"/>
              </a:ext>
            </a:extLst>
          </p:cNvPr>
          <p:cNvSpPr/>
          <p:nvPr/>
        </p:nvSpPr>
        <p:spPr>
          <a:xfrm>
            <a:off x="9110768" y="1683221"/>
            <a:ext cx="2397130" cy="338554"/>
          </a:xfrm>
          <a:prstGeom prst="rect">
            <a:avLst/>
          </a:prstGeom>
        </p:spPr>
        <p:txBody>
          <a:bodyPr wrap="square">
            <a:spAutoFit/>
          </a:bodyPr>
          <a:lstStyle/>
          <a:p>
            <a:r>
              <a:rPr lang="en-US" sz="1600" dirty="0">
                <a:solidFill>
                  <a:srgbClr val="0078D7"/>
                </a:solidFill>
                <a:latin typeface="+mj-lt"/>
                <a:cs typeface="Segoe UI Semilight" panose="020B0402040204020203" pitchFamily="34" charset="0"/>
              </a:rPr>
              <a:t>Enterprise-grade</a:t>
            </a:r>
          </a:p>
        </p:txBody>
      </p:sp>
      <p:grpSp>
        <p:nvGrpSpPr>
          <p:cNvPr id="214" name="Group 189">
            <a:extLst>
              <a:ext uri="{FF2B5EF4-FFF2-40B4-BE49-F238E27FC236}">
                <a16:creationId xmlns:a16="http://schemas.microsoft.com/office/drawing/2014/main" id="{E8A7289E-965F-44B8-AECF-21100F6B6E1C}"/>
              </a:ext>
            </a:extLst>
          </p:cNvPr>
          <p:cNvGrpSpPr>
            <a:grpSpLocks noChangeAspect="1"/>
          </p:cNvGrpSpPr>
          <p:nvPr/>
        </p:nvGrpSpPr>
        <p:grpSpPr bwMode="auto">
          <a:xfrm>
            <a:off x="740582" y="2551856"/>
            <a:ext cx="342199" cy="256649"/>
            <a:chOff x="1614" y="1826"/>
            <a:chExt cx="312" cy="234"/>
          </a:xfrm>
        </p:grpSpPr>
        <p:sp>
          <p:nvSpPr>
            <p:cNvPr id="215" name="AutoShape 188">
              <a:extLst>
                <a:ext uri="{FF2B5EF4-FFF2-40B4-BE49-F238E27FC236}">
                  <a16:creationId xmlns:a16="http://schemas.microsoft.com/office/drawing/2014/main" id="{FEC66DFB-B2F8-471E-B011-31DF13608715}"/>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190">
              <a:extLst>
                <a:ext uri="{FF2B5EF4-FFF2-40B4-BE49-F238E27FC236}">
                  <a16:creationId xmlns:a16="http://schemas.microsoft.com/office/drawing/2014/main" id="{171259E9-A010-42E4-8EF8-4EFF6B6D5985}"/>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Rectangle 191">
              <a:extLst>
                <a:ext uri="{FF2B5EF4-FFF2-40B4-BE49-F238E27FC236}">
                  <a16:creationId xmlns:a16="http://schemas.microsoft.com/office/drawing/2014/main" id="{A5950B3A-0D68-4AFB-9516-F3D49380BAB3}"/>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Oval 192">
              <a:extLst>
                <a:ext uri="{FF2B5EF4-FFF2-40B4-BE49-F238E27FC236}">
                  <a16:creationId xmlns:a16="http://schemas.microsoft.com/office/drawing/2014/main" id="{BDF8BAEE-10BF-4660-97A2-62DCE5517E2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Oval 193">
              <a:extLst>
                <a:ext uri="{FF2B5EF4-FFF2-40B4-BE49-F238E27FC236}">
                  <a16:creationId xmlns:a16="http://schemas.microsoft.com/office/drawing/2014/main" id="{8FB2A77D-3888-4849-83F4-7A87C8CCF592}"/>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94">
              <a:extLst>
                <a:ext uri="{FF2B5EF4-FFF2-40B4-BE49-F238E27FC236}">
                  <a16:creationId xmlns:a16="http://schemas.microsoft.com/office/drawing/2014/main" id="{645DB3D7-51FF-4BBF-800C-6DCF093676C3}"/>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95">
              <a:extLst>
                <a:ext uri="{FF2B5EF4-FFF2-40B4-BE49-F238E27FC236}">
                  <a16:creationId xmlns:a16="http://schemas.microsoft.com/office/drawing/2014/main" id="{4CDAB8C0-15DF-43B4-85E1-5D49DD8CE657}"/>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96">
              <a:extLst>
                <a:ext uri="{FF2B5EF4-FFF2-40B4-BE49-F238E27FC236}">
                  <a16:creationId xmlns:a16="http://schemas.microsoft.com/office/drawing/2014/main" id="{21EC59D2-9A63-4655-8603-CEBA49C874FA}"/>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197">
              <a:extLst>
                <a:ext uri="{FF2B5EF4-FFF2-40B4-BE49-F238E27FC236}">
                  <a16:creationId xmlns:a16="http://schemas.microsoft.com/office/drawing/2014/main" id="{07CB1FC5-D0C2-4AEC-843D-A2044341B852}"/>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98">
              <a:extLst>
                <a:ext uri="{FF2B5EF4-FFF2-40B4-BE49-F238E27FC236}">
                  <a16:creationId xmlns:a16="http://schemas.microsoft.com/office/drawing/2014/main" id="{610D23EE-6716-4C5C-A19D-A9DFDBB9A92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199">
              <a:extLst>
                <a:ext uri="{FF2B5EF4-FFF2-40B4-BE49-F238E27FC236}">
                  <a16:creationId xmlns:a16="http://schemas.microsoft.com/office/drawing/2014/main" id="{6D30AE36-199F-4846-929A-00303CE68C56}"/>
                </a:ext>
              </a:extLst>
            </p:cNvPr>
            <p:cNvSpPr>
              <a:spLocks noChangeArrowheads="1"/>
            </p:cNvSpPr>
            <p:nvPr/>
          </p:nvSpPr>
          <p:spPr bwMode="auto">
            <a:xfrm>
              <a:off x="1755" y="1943"/>
              <a:ext cx="30"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6" name="Group 20">
            <a:extLst>
              <a:ext uri="{FF2B5EF4-FFF2-40B4-BE49-F238E27FC236}">
                <a16:creationId xmlns:a16="http://schemas.microsoft.com/office/drawing/2014/main" id="{654E6955-1C29-4B50-8401-36CACE155EDA}"/>
              </a:ext>
            </a:extLst>
          </p:cNvPr>
          <p:cNvGrpSpPr>
            <a:grpSpLocks noChangeAspect="1"/>
          </p:cNvGrpSpPr>
          <p:nvPr/>
        </p:nvGrpSpPr>
        <p:grpSpPr bwMode="auto">
          <a:xfrm>
            <a:off x="4673338" y="2551856"/>
            <a:ext cx="256650" cy="256650"/>
            <a:chOff x="1614" y="999"/>
            <a:chExt cx="312" cy="312"/>
          </a:xfrm>
          <a:solidFill>
            <a:schemeClr val="accent2"/>
          </a:solidFill>
        </p:grpSpPr>
        <p:sp>
          <p:nvSpPr>
            <p:cNvPr id="227" name="Rectangle 21">
              <a:extLst>
                <a:ext uri="{FF2B5EF4-FFF2-40B4-BE49-F238E27FC236}">
                  <a16:creationId xmlns:a16="http://schemas.microsoft.com/office/drawing/2014/main" id="{2DF6B2A0-3A35-46B3-BE24-BD311028631F}"/>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22">
              <a:extLst>
                <a:ext uri="{FF2B5EF4-FFF2-40B4-BE49-F238E27FC236}">
                  <a16:creationId xmlns:a16="http://schemas.microsoft.com/office/drawing/2014/main" id="{F108246E-D4D9-4076-8D9B-6319400F5FDE}"/>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Rectangle 23">
              <a:extLst>
                <a:ext uri="{FF2B5EF4-FFF2-40B4-BE49-F238E27FC236}">
                  <a16:creationId xmlns:a16="http://schemas.microsoft.com/office/drawing/2014/main" id="{DFAB571C-C92E-43AF-98EC-51BE97F7715B}"/>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F2D09CC3-2C20-4054-BAAB-A1F39F7FF442}"/>
              </a:ext>
            </a:extLst>
          </p:cNvPr>
          <p:cNvGrpSpPr/>
          <p:nvPr/>
        </p:nvGrpSpPr>
        <p:grpSpPr>
          <a:xfrm>
            <a:off x="8649414" y="2551856"/>
            <a:ext cx="264489" cy="265609"/>
            <a:chOff x="3841750" y="3327404"/>
            <a:chExt cx="374651" cy="376237"/>
          </a:xfrm>
          <a:solidFill>
            <a:schemeClr val="accent1"/>
          </a:solidFill>
        </p:grpSpPr>
        <p:sp>
          <p:nvSpPr>
            <p:cNvPr id="231" name="Freeform 155">
              <a:extLst>
                <a:ext uri="{FF2B5EF4-FFF2-40B4-BE49-F238E27FC236}">
                  <a16:creationId xmlns:a16="http://schemas.microsoft.com/office/drawing/2014/main" id="{27B8D00C-4A25-467A-9B52-4010332985A7}"/>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56">
              <a:extLst>
                <a:ext uri="{FF2B5EF4-FFF2-40B4-BE49-F238E27FC236}">
                  <a16:creationId xmlns:a16="http://schemas.microsoft.com/office/drawing/2014/main" id="{F1A374ED-466F-4704-9B66-EA00316A83C6}"/>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57">
              <a:extLst>
                <a:ext uri="{FF2B5EF4-FFF2-40B4-BE49-F238E27FC236}">
                  <a16:creationId xmlns:a16="http://schemas.microsoft.com/office/drawing/2014/main" id="{EDC61D0D-7BE5-43C4-9C3F-2B12A4D84CE3}"/>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58">
              <a:extLst>
                <a:ext uri="{FF2B5EF4-FFF2-40B4-BE49-F238E27FC236}">
                  <a16:creationId xmlns:a16="http://schemas.microsoft.com/office/drawing/2014/main" id="{DE685828-5059-4605-A467-45A5C633B357}"/>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59">
              <a:extLst>
                <a:ext uri="{FF2B5EF4-FFF2-40B4-BE49-F238E27FC236}">
                  <a16:creationId xmlns:a16="http://schemas.microsoft.com/office/drawing/2014/main" id="{1C0BB25F-8A2B-4593-8F40-878AA28DAA9B}"/>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60">
              <a:extLst>
                <a:ext uri="{FF2B5EF4-FFF2-40B4-BE49-F238E27FC236}">
                  <a16:creationId xmlns:a16="http://schemas.microsoft.com/office/drawing/2014/main" id="{F7E418B8-6144-4459-8F8B-09377E733C8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61">
              <a:extLst>
                <a:ext uri="{FF2B5EF4-FFF2-40B4-BE49-F238E27FC236}">
                  <a16:creationId xmlns:a16="http://schemas.microsoft.com/office/drawing/2014/main" id="{4DEAEBBE-5B23-4DB2-9E52-590DB21770B5}"/>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62">
              <a:extLst>
                <a:ext uri="{FF2B5EF4-FFF2-40B4-BE49-F238E27FC236}">
                  <a16:creationId xmlns:a16="http://schemas.microsoft.com/office/drawing/2014/main" id="{97D43ABE-E154-48AC-BA21-95576133F866}"/>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63">
              <a:extLst>
                <a:ext uri="{FF2B5EF4-FFF2-40B4-BE49-F238E27FC236}">
                  <a16:creationId xmlns:a16="http://schemas.microsoft.com/office/drawing/2014/main" id="{5D22EE10-CD1E-4F47-ACA5-AE978FE2F22D}"/>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58" name="Group 141">
            <a:extLst>
              <a:ext uri="{FF2B5EF4-FFF2-40B4-BE49-F238E27FC236}">
                <a16:creationId xmlns:a16="http://schemas.microsoft.com/office/drawing/2014/main" id="{85729EC0-0C0F-415A-A817-444DDB275F40}"/>
              </a:ext>
            </a:extLst>
          </p:cNvPr>
          <p:cNvGrpSpPr>
            <a:grpSpLocks noChangeAspect="1"/>
          </p:cNvGrpSpPr>
          <p:nvPr/>
        </p:nvGrpSpPr>
        <p:grpSpPr bwMode="auto">
          <a:xfrm>
            <a:off x="4593129" y="3209973"/>
            <a:ext cx="336859" cy="336858"/>
            <a:chOff x="388" y="2529"/>
            <a:chExt cx="359" cy="359"/>
          </a:xfrm>
        </p:grpSpPr>
        <p:sp>
          <p:nvSpPr>
            <p:cNvPr id="259" name="Freeform 142">
              <a:extLst>
                <a:ext uri="{FF2B5EF4-FFF2-40B4-BE49-F238E27FC236}">
                  <a16:creationId xmlns:a16="http://schemas.microsoft.com/office/drawing/2014/main" id="{B0CBBBFF-DA13-4F12-9BC8-A600BD98F3DC}"/>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143">
              <a:extLst>
                <a:ext uri="{FF2B5EF4-FFF2-40B4-BE49-F238E27FC236}">
                  <a16:creationId xmlns:a16="http://schemas.microsoft.com/office/drawing/2014/main" id="{6EF78A6F-7042-45D1-AD95-2D6662C53C68}"/>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1" name="Group 49">
            <a:extLst>
              <a:ext uri="{FF2B5EF4-FFF2-40B4-BE49-F238E27FC236}">
                <a16:creationId xmlns:a16="http://schemas.microsoft.com/office/drawing/2014/main" id="{EB0F7E46-FCFE-40BA-95E5-4034BB837AFE}"/>
              </a:ext>
            </a:extLst>
          </p:cNvPr>
          <p:cNvGrpSpPr>
            <a:grpSpLocks noChangeAspect="1"/>
          </p:cNvGrpSpPr>
          <p:nvPr/>
        </p:nvGrpSpPr>
        <p:grpSpPr bwMode="auto">
          <a:xfrm>
            <a:off x="8573492" y="3209973"/>
            <a:ext cx="340411" cy="339466"/>
            <a:chOff x="3989" y="1530"/>
            <a:chExt cx="360" cy="359"/>
          </a:xfrm>
        </p:grpSpPr>
        <p:sp>
          <p:nvSpPr>
            <p:cNvPr id="262" name="Freeform 50">
              <a:extLst>
                <a:ext uri="{FF2B5EF4-FFF2-40B4-BE49-F238E27FC236}">
                  <a16:creationId xmlns:a16="http://schemas.microsoft.com/office/drawing/2014/main" id="{0691D1E3-4568-44D8-ADF6-C9EB1045B788}"/>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51">
              <a:extLst>
                <a:ext uri="{FF2B5EF4-FFF2-40B4-BE49-F238E27FC236}">
                  <a16:creationId xmlns:a16="http://schemas.microsoft.com/office/drawing/2014/main" id="{DAAB6142-5C58-402E-816F-26003CFD9671}"/>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52">
              <a:extLst>
                <a:ext uri="{FF2B5EF4-FFF2-40B4-BE49-F238E27FC236}">
                  <a16:creationId xmlns:a16="http://schemas.microsoft.com/office/drawing/2014/main" id="{10612F0E-01D3-446D-9520-97EE8F6B2921}"/>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53">
              <a:extLst>
                <a:ext uri="{FF2B5EF4-FFF2-40B4-BE49-F238E27FC236}">
                  <a16:creationId xmlns:a16="http://schemas.microsoft.com/office/drawing/2014/main" id="{457C26F5-21DA-4740-A3B7-5C7AD98F4B5D}"/>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54">
              <a:extLst>
                <a:ext uri="{FF2B5EF4-FFF2-40B4-BE49-F238E27FC236}">
                  <a16:creationId xmlns:a16="http://schemas.microsoft.com/office/drawing/2014/main" id="{9B8623A5-CFE8-4BCA-A35B-1F44F92F1EA4}"/>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55">
              <a:extLst>
                <a:ext uri="{FF2B5EF4-FFF2-40B4-BE49-F238E27FC236}">
                  <a16:creationId xmlns:a16="http://schemas.microsoft.com/office/drawing/2014/main" id="{FB5C1C81-0CEE-4E14-9CFD-83EF6911E41E}"/>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56">
              <a:extLst>
                <a:ext uri="{FF2B5EF4-FFF2-40B4-BE49-F238E27FC236}">
                  <a16:creationId xmlns:a16="http://schemas.microsoft.com/office/drawing/2014/main" id="{DC154C2E-1519-4AAC-85E6-565313C25396}"/>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57">
              <a:extLst>
                <a:ext uri="{FF2B5EF4-FFF2-40B4-BE49-F238E27FC236}">
                  <a16:creationId xmlns:a16="http://schemas.microsoft.com/office/drawing/2014/main" id="{8B327AF7-8D0C-4D0E-B896-CECD01C55123}"/>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0" name="Freeform 12">
            <a:extLst>
              <a:ext uri="{FF2B5EF4-FFF2-40B4-BE49-F238E27FC236}">
                <a16:creationId xmlns:a16="http://schemas.microsoft.com/office/drawing/2014/main" id="{D8FD0C88-D525-45B2-AE8E-5EC452DDAA1D}"/>
              </a:ext>
            </a:extLst>
          </p:cNvPr>
          <p:cNvSpPr>
            <a:spLocks/>
          </p:cNvSpPr>
          <p:nvPr/>
        </p:nvSpPr>
        <p:spPr bwMode="auto">
          <a:xfrm>
            <a:off x="804913" y="3899815"/>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71" name="Group 10">
            <a:extLst>
              <a:ext uri="{FF2B5EF4-FFF2-40B4-BE49-F238E27FC236}">
                <a16:creationId xmlns:a16="http://schemas.microsoft.com/office/drawing/2014/main" id="{AE4CADBD-8283-4465-9BEE-5D1CFF3DC7FA}"/>
              </a:ext>
            </a:extLst>
          </p:cNvPr>
          <p:cNvGrpSpPr>
            <a:grpSpLocks noChangeAspect="1"/>
          </p:cNvGrpSpPr>
          <p:nvPr/>
        </p:nvGrpSpPr>
        <p:grpSpPr bwMode="auto">
          <a:xfrm>
            <a:off x="4669165" y="3899815"/>
            <a:ext cx="260823" cy="298084"/>
            <a:chOff x="1033" y="999"/>
            <a:chExt cx="273" cy="312"/>
          </a:xfrm>
          <a:solidFill>
            <a:schemeClr val="accent1"/>
          </a:solidFill>
        </p:grpSpPr>
        <p:sp>
          <p:nvSpPr>
            <p:cNvPr id="272" name="Rectangle 11">
              <a:extLst>
                <a:ext uri="{FF2B5EF4-FFF2-40B4-BE49-F238E27FC236}">
                  <a16:creationId xmlns:a16="http://schemas.microsoft.com/office/drawing/2014/main" id="{F079C891-23C9-48D0-AED6-A80F44E0C043}"/>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2">
              <a:extLst>
                <a:ext uri="{FF2B5EF4-FFF2-40B4-BE49-F238E27FC236}">
                  <a16:creationId xmlns:a16="http://schemas.microsoft.com/office/drawing/2014/main" id="{6EA0B807-BF10-4969-851A-CCBB84853A74}"/>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3">
              <a:extLst>
                <a:ext uri="{FF2B5EF4-FFF2-40B4-BE49-F238E27FC236}">
                  <a16:creationId xmlns:a16="http://schemas.microsoft.com/office/drawing/2014/main" id="{11AB7244-223D-4283-8140-5CFD8D8F907F}"/>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4">
              <a:extLst>
                <a:ext uri="{FF2B5EF4-FFF2-40B4-BE49-F238E27FC236}">
                  <a16:creationId xmlns:a16="http://schemas.microsoft.com/office/drawing/2014/main" id="{3104D064-133C-4824-8CF3-126B610C994A}"/>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5">
              <a:extLst>
                <a:ext uri="{FF2B5EF4-FFF2-40B4-BE49-F238E27FC236}">
                  <a16:creationId xmlns:a16="http://schemas.microsoft.com/office/drawing/2014/main" id="{CABC5617-467A-4257-A2F6-0B0902340D29}"/>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6">
              <a:extLst>
                <a:ext uri="{FF2B5EF4-FFF2-40B4-BE49-F238E27FC236}">
                  <a16:creationId xmlns:a16="http://schemas.microsoft.com/office/drawing/2014/main" id="{A608CEB7-EF9C-4C9C-87F9-CF4772AEB97C}"/>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7">
              <a:extLst>
                <a:ext uri="{FF2B5EF4-FFF2-40B4-BE49-F238E27FC236}">
                  <a16:creationId xmlns:a16="http://schemas.microsoft.com/office/drawing/2014/main" id="{36439938-BA87-4D9E-9631-89551FDDCFC5}"/>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CFDAC659-2A1B-4AC1-A6ED-BF9D8419A9F4}"/>
              </a:ext>
            </a:extLst>
          </p:cNvPr>
          <p:cNvGrpSpPr/>
          <p:nvPr/>
        </p:nvGrpSpPr>
        <p:grpSpPr>
          <a:xfrm>
            <a:off x="8619439" y="3899815"/>
            <a:ext cx="294464" cy="294464"/>
            <a:chOff x="8619439" y="3899815"/>
            <a:chExt cx="294464" cy="294464"/>
          </a:xfrm>
        </p:grpSpPr>
        <p:grpSp>
          <p:nvGrpSpPr>
            <p:cNvPr id="2" name="Group 1">
              <a:extLst>
                <a:ext uri="{FF2B5EF4-FFF2-40B4-BE49-F238E27FC236}">
                  <a16:creationId xmlns:a16="http://schemas.microsoft.com/office/drawing/2014/main" id="{2E2B9CD8-D2B2-461B-8F15-17832AE1647A}"/>
                </a:ext>
              </a:extLst>
            </p:cNvPr>
            <p:cNvGrpSpPr/>
            <p:nvPr/>
          </p:nvGrpSpPr>
          <p:grpSpPr>
            <a:xfrm>
              <a:off x="8619439" y="4064979"/>
              <a:ext cx="129300" cy="129300"/>
              <a:chOff x="8619439" y="4064979"/>
              <a:chExt cx="129300" cy="129300"/>
            </a:xfrm>
            <a:solidFill>
              <a:schemeClr val="accent2"/>
            </a:solidFill>
          </p:grpSpPr>
          <p:sp>
            <p:nvSpPr>
              <p:cNvPr id="280" name="Freeform 21">
                <a:extLst>
                  <a:ext uri="{FF2B5EF4-FFF2-40B4-BE49-F238E27FC236}">
                    <a16:creationId xmlns:a16="http://schemas.microsoft.com/office/drawing/2014/main" id="{47483ECD-F508-4E58-9BE1-45A9A092EAF3}"/>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2">
                <a:extLst>
                  <a:ext uri="{FF2B5EF4-FFF2-40B4-BE49-F238E27FC236}">
                    <a16:creationId xmlns:a16="http://schemas.microsoft.com/office/drawing/2014/main" id="{44AF9113-099F-4BB3-98EB-E85FF87ADE60}"/>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
                <a:extLst>
                  <a:ext uri="{FF2B5EF4-FFF2-40B4-BE49-F238E27FC236}">
                    <a16:creationId xmlns:a16="http://schemas.microsoft.com/office/drawing/2014/main" id="{9192E4DA-0294-49F7-A4B9-8B9E966D96CF}"/>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
                <a:extLst>
                  <a:ext uri="{FF2B5EF4-FFF2-40B4-BE49-F238E27FC236}">
                    <a16:creationId xmlns:a16="http://schemas.microsoft.com/office/drawing/2014/main" id="{D41F665A-983E-49DA-9347-A438C9A5C56F}"/>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5">
                <a:extLst>
                  <a:ext uri="{FF2B5EF4-FFF2-40B4-BE49-F238E27FC236}">
                    <a16:creationId xmlns:a16="http://schemas.microsoft.com/office/drawing/2014/main" id="{8813CA51-FB68-4B11-8134-831F684D956C}"/>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6">
                <a:extLst>
                  <a:ext uri="{FF2B5EF4-FFF2-40B4-BE49-F238E27FC236}">
                    <a16:creationId xmlns:a16="http://schemas.microsoft.com/office/drawing/2014/main" id="{F72927B0-E4C6-4332-B828-B475CAF1E1A6}"/>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
                <a:extLst>
                  <a:ext uri="{FF2B5EF4-FFF2-40B4-BE49-F238E27FC236}">
                    <a16:creationId xmlns:a16="http://schemas.microsoft.com/office/drawing/2014/main" id="{CE57C717-B888-4B76-8FB7-A9C23AA50EAF}"/>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8">
                <a:extLst>
                  <a:ext uri="{FF2B5EF4-FFF2-40B4-BE49-F238E27FC236}">
                    <a16:creationId xmlns:a16="http://schemas.microsoft.com/office/drawing/2014/main" id="{F2E1459F-8A58-44DC-A621-78EE85D8B3FE}"/>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9">
                <a:extLst>
                  <a:ext uri="{FF2B5EF4-FFF2-40B4-BE49-F238E27FC236}">
                    <a16:creationId xmlns:a16="http://schemas.microsoft.com/office/drawing/2014/main" id="{EB57804D-D673-440C-BD65-4006849843A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9" name="Freeform 30">
              <a:extLst>
                <a:ext uri="{FF2B5EF4-FFF2-40B4-BE49-F238E27FC236}">
                  <a16:creationId xmlns:a16="http://schemas.microsoft.com/office/drawing/2014/main" id="{1FDD4953-CA74-42B3-BB52-6C2775BE1759}"/>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91" name="Group 290">
            <a:extLst>
              <a:ext uri="{FF2B5EF4-FFF2-40B4-BE49-F238E27FC236}">
                <a16:creationId xmlns:a16="http://schemas.microsoft.com/office/drawing/2014/main" id="{CFE0FFAD-D6E9-42E6-8869-587A9815009A}"/>
              </a:ext>
            </a:extLst>
          </p:cNvPr>
          <p:cNvGrpSpPr/>
          <p:nvPr/>
        </p:nvGrpSpPr>
        <p:grpSpPr>
          <a:xfrm>
            <a:off x="8596856" y="4552757"/>
            <a:ext cx="317047" cy="391277"/>
            <a:chOff x="1980078" y="253998"/>
            <a:chExt cx="3830386" cy="4727197"/>
          </a:xfrm>
          <a:solidFill>
            <a:schemeClr val="accent1"/>
          </a:solidFill>
        </p:grpSpPr>
        <p:sp>
          <p:nvSpPr>
            <p:cNvPr id="292" name="Rectangle 27">
              <a:extLst>
                <a:ext uri="{FF2B5EF4-FFF2-40B4-BE49-F238E27FC236}">
                  <a16:creationId xmlns:a16="http://schemas.microsoft.com/office/drawing/2014/main" id="{AF1D1062-D629-47F7-9DE4-40DE972C22B0}"/>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29">
              <a:extLst>
                <a:ext uri="{FF2B5EF4-FFF2-40B4-BE49-F238E27FC236}">
                  <a16:creationId xmlns:a16="http://schemas.microsoft.com/office/drawing/2014/main" id="{6C2DEDB8-F74B-4E53-BF40-BDD36682A7F8}"/>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30">
              <a:extLst>
                <a:ext uri="{FF2B5EF4-FFF2-40B4-BE49-F238E27FC236}">
                  <a16:creationId xmlns:a16="http://schemas.microsoft.com/office/drawing/2014/main" id="{198AC0D8-0B91-4E93-9E30-BA70E05C2BB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Shape 294">
              <a:extLst>
                <a:ext uri="{FF2B5EF4-FFF2-40B4-BE49-F238E27FC236}">
                  <a16:creationId xmlns:a16="http://schemas.microsoft.com/office/drawing/2014/main" id="{57686915-3C59-4C4B-941A-728BCFE6C7F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6" name="Group 295">
            <a:extLst>
              <a:ext uri="{FF2B5EF4-FFF2-40B4-BE49-F238E27FC236}">
                <a16:creationId xmlns:a16="http://schemas.microsoft.com/office/drawing/2014/main" id="{FB496AD0-C04C-4E82-84AC-AC684C573967}"/>
              </a:ext>
            </a:extLst>
          </p:cNvPr>
          <p:cNvGrpSpPr/>
          <p:nvPr/>
        </p:nvGrpSpPr>
        <p:grpSpPr>
          <a:xfrm>
            <a:off x="745922" y="3209973"/>
            <a:ext cx="336859" cy="335780"/>
            <a:chOff x="2562225" y="1587500"/>
            <a:chExt cx="495300" cy="493713"/>
          </a:xfrm>
        </p:grpSpPr>
        <p:sp>
          <p:nvSpPr>
            <p:cNvPr id="297" name="Rectangle 33">
              <a:extLst>
                <a:ext uri="{FF2B5EF4-FFF2-40B4-BE49-F238E27FC236}">
                  <a16:creationId xmlns:a16="http://schemas.microsoft.com/office/drawing/2014/main" id="{BBA8CEBF-C80E-4546-8960-C1CB9AE9C8E1}"/>
                </a:ext>
              </a:extLst>
            </p:cNvPr>
            <p:cNvSpPr>
              <a:spLocks noChangeArrowheads="1"/>
            </p:cNvSpPr>
            <p:nvPr/>
          </p:nvSpPr>
          <p:spPr bwMode="auto">
            <a:xfrm>
              <a:off x="2562225" y="1587500"/>
              <a:ext cx="495300" cy="493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Rectangle 34">
              <a:extLst>
                <a:ext uri="{FF2B5EF4-FFF2-40B4-BE49-F238E27FC236}">
                  <a16:creationId xmlns:a16="http://schemas.microsoft.com/office/drawing/2014/main" id="{938554E2-ABB5-4740-8A9C-BCCDB85A05A3}"/>
                </a:ext>
              </a:extLst>
            </p:cNvPr>
            <p:cNvSpPr>
              <a:spLocks noChangeArrowheads="1"/>
            </p:cNvSpPr>
            <p:nvPr/>
          </p:nvSpPr>
          <p:spPr bwMode="auto">
            <a:xfrm>
              <a:off x="2640013" y="1695450"/>
              <a:ext cx="339725" cy="339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Rectangle 35">
              <a:extLst>
                <a:ext uri="{FF2B5EF4-FFF2-40B4-BE49-F238E27FC236}">
                  <a16:creationId xmlns:a16="http://schemas.microsoft.com/office/drawing/2014/main" id="{5CDAB825-9919-494E-A4C0-8B3D189934E6}"/>
                </a:ext>
              </a:extLst>
            </p:cNvPr>
            <p:cNvSpPr>
              <a:spLocks noChangeArrowheads="1"/>
            </p:cNvSpPr>
            <p:nvPr/>
          </p:nvSpPr>
          <p:spPr bwMode="auto">
            <a:xfrm>
              <a:off x="2763838" y="1895475"/>
              <a:ext cx="92075"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0" name="Group 299">
            <a:extLst>
              <a:ext uri="{FF2B5EF4-FFF2-40B4-BE49-F238E27FC236}">
                <a16:creationId xmlns:a16="http://schemas.microsoft.com/office/drawing/2014/main" id="{D8BF7D86-B767-4A38-AEC3-38A39BA3C959}"/>
              </a:ext>
            </a:extLst>
          </p:cNvPr>
          <p:cNvGrpSpPr/>
          <p:nvPr/>
        </p:nvGrpSpPr>
        <p:grpSpPr>
          <a:xfrm>
            <a:off x="4569893" y="4552757"/>
            <a:ext cx="360095" cy="360095"/>
            <a:chOff x="5418138" y="1585913"/>
            <a:chExt cx="495300" cy="495300"/>
          </a:xfrm>
          <a:solidFill>
            <a:schemeClr val="accent1"/>
          </a:solidFill>
        </p:grpSpPr>
        <p:grpSp>
          <p:nvGrpSpPr>
            <p:cNvPr id="301" name="Group 300">
              <a:extLst>
                <a:ext uri="{FF2B5EF4-FFF2-40B4-BE49-F238E27FC236}">
                  <a16:creationId xmlns:a16="http://schemas.microsoft.com/office/drawing/2014/main" id="{BA05CA5C-BAB1-4B04-8E8D-888E8DD2EDF2}"/>
                </a:ext>
              </a:extLst>
            </p:cNvPr>
            <p:cNvGrpSpPr/>
            <p:nvPr/>
          </p:nvGrpSpPr>
          <p:grpSpPr>
            <a:xfrm>
              <a:off x="5565776" y="1755776"/>
              <a:ext cx="200025" cy="123825"/>
              <a:chOff x="5565776" y="1755776"/>
              <a:chExt cx="200025" cy="123825"/>
            </a:xfrm>
            <a:grpFill/>
          </p:grpSpPr>
          <p:sp>
            <p:nvSpPr>
              <p:cNvPr id="305" name="Oval 79">
                <a:extLst>
                  <a:ext uri="{FF2B5EF4-FFF2-40B4-BE49-F238E27FC236}">
                    <a16:creationId xmlns:a16="http://schemas.microsoft.com/office/drawing/2014/main" id="{FD043A8B-1654-4CE3-897F-16C131D9E867}"/>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80">
                <a:extLst>
                  <a:ext uri="{FF2B5EF4-FFF2-40B4-BE49-F238E27FC236}">
                    <a16:creationId xmlns:a16="http://schemas.microsoft.com/office/drawing/2014/main" id="{4B6AB8F0-1956-4E8C-A99D-70C3421F6B7D}"/>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Oval 81">
                <a:extLst>
                  <a:ext uri="{FF2B5EF4-FFF2-40B4-BE49-F238E27FC236}">
                    <a16:creationId xmlns:a16="http://schemas.microsoft.com/office/drawing/2014/main" id="{35B8BF2F-8AAB-4B43-B7FD-F7A54FA587AA}"/>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2" name="Group 301">
              <a:extLst>
                <a:ext uri="{FF2B5EF4-FFF2-40B4-BE49-F238E27FC236}">
                  <a16:creationId xmlns:a16="http://schemas.microsoft.com/office/drawing/2014/main" id="{CB7DDDC3-DF3E-484E-904B-26B404EA862F}"/>
                </a:ext>
              </a:extLst>
            </p:cNvPr>
            <p:cNvGrpSpPr/>
            <p:nvPr/>
          </p:nvGrpSpPr>
          <p:grpSpPr>
            <a:xfrm>
              <a:off x="5418138" y="1585913"/>
              <a:ext cx="495300" cy="495300"/>
              <a:chOff x="5418138" y="1585913"/>
              <a:chExt cx="495300" cy="495300"/>
            </a:xfrm>
            <a:grpFill/>
          </p:grpSpPr>
          <p:sp>
            <p:nvSpPr>
              <p:cNvPr id="303" name="Freeform 82">
                <a:extLst>
                  <a:ext uri="{FF2B5EF4-FFF2-40B4-BE49-F238E27FC236}">
                    <a16:creationId xmlns:a16="http://schemas.microsoft.com/office/drawing/2014/main" id="{29A13295-B32A-42BE-8B6F-6E5C845C2193}"/>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83">
                <a:extLst>
                  <a:ext uri="{FF2B5EF4-FFF2-40B4-BE49-F238E27FC236}">
                    <a16:creationId xmlns:a16="http://schemas.microsoft.com/office/drawing/2014/main" id="{9D0E788D-3BCC-450A-BC2A-9CA3959E4883}"/>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25" name="Group 94">
            <a:extLst>
              <a:ext uri="{FF2B5EF4-FFF2-40B4-BE49-F238E27FC236}">
                <a16:creationId xmlns:a16="http://schemas.microsoft.com/office/drawing/2014/main" id="{70FC1160-60BA-4255-83E7-3FF0B27FD34F}"/>
              </a:ext>
            </a:extLst>
          </p:cNvPr>
          <p:cNvGrpSpPr>
            <a:grpSpLocks noChangeAspect="1"/>
          </p:cNvGrpSpPr>
          <p:nvPr/>
        </p:nvGrpSpPr>
        <p:grpSpPr bwMode="auto">
          <a:xfrm>
            <a:off x="756706" y="5225921"/>
            <a:ext cx="326075" cy="326075"/>
            <a:chOff x="4013" y="999"/>
            <a:chExt cx="312" cy="312"/>
          </a:xfrm>
          <a:solidFill>
            <a:schemeClr val="accent1"/>
          </a:solidFill>
        </p:grpSpPr>
        <p:sp>
          <p:nvSpPr>
            <p:cNvPr id="326" name="Rectangle 95">
              <a:extLst>
                <a:ext uri="{FF2B5EF4-FFF2-40B4-BE49-F238E27FC236}">
                  <a16:creationId xmlns:a16="http://schemas.microsoft.com/office/drawing/2014/main" id="{28D27E47-A398-4765-9C8D-11BFD12EA53A}"/>
                </a:ext>
              </a:extLst>
            </p:cNvPr>
            <p:cNvSpPr>
              <a:spLocks noChangeArrowheads="1"/>
            </p:cNvSpPr>
            <p:nvPr/>
          </p:nvSpPr>
          <p:spPr bwMode="auto">
            <a:xfrm>
              <a:off x="4013" y="999"/>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Rectangle 96">
              <a:extLst>
                <a:ext uri="{FF2B5EF4-FFF2-40B4-BE49-F238E27FC236}">
                  <a16:creationId xmlns:a16="http://schemas.microsoft.com/office/drawing/2014/main" id="{F1C2B3D3-B4CA-40D3-94DD-90332AE668A2}"/>
                </a:ext>
              </a:extLst>
            </p:cNvPr>
            <p:cNvSpPr>
              <a:spLocks noChangeArrowheads="1"/>
            </p:cNvSpPr>
            <p:nvPr/>
          </p:nvSpPr>
          <p:spPr bwMode="auto">
            <a:xfrm>
              <a:off x="4179" y="999"/>
              <a:ext cx="146" cy="14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Rectangle 97">
              <a:extLst>
                <a:ext uri="{FF2B5EF4-FFF2-40B4-BE49-F238E27FC236}">
                  <a16:creationId xmlns:a16="http://schemas.microsoft.com/office/drawing/2014/main" id="{EE7283FC-DA17-48F3-A475-4E57492FB4EA}"/>
                </a:ext>
              </a:extLst>
            </p:cNvPr>
            <p:cNvSpPr>
              <a:spLocks noChangeArrowheads="1"/>
            </p:cNvSpPr>
            <p:nvPr/>
          </p:nvSpPr>
          <p:spPr bwMode="auto">
            <a:xfrm>
              <a:off x="4013"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Rectangle 98">
              <a:extLst>
                <a:ext uri="{FF2B5EF4-FFF2-40B4-BE49-F238E27FC236}">
                  <a16:creationId xmlns:a16="http://schemas.microsoft.com/office/drawing/2014/main" id="{87EAAC8D-4CC6-4915-AAFE-01BAB8CFE8E2}"/>
                </a:ext>
              </a:extLst>
            </p:cNvPr>
            <p:cNvSpPr>
              <a:spLocks noChangeArrowheads="1"/>
            </p:cNvSpPr>
            <p:nvPr/>
          </p:nvSpPr>
          <p:spPr bwMode="auto">
            <a:xfrm>
              <a:off x="4179"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39" name="Straight Connector 138">
            <a:extLst>
              <a:ext uri="{FF2B5EF4-FFF2-40B4-BE49-F238E27FC236}">
                <a16:creationId xmlns:a16="http://schemas.microsoft.com/office/drawing/2014/main" id="{3ECBE341-E5B6-414C-806E-A7CD718FECC4}"/>
              </a:ext>
            </a:extLst>
          </p:cNvPr>
          <p:cNvCxnSpPr>
            <a:cxnSpLocks/>
          </p:cNvCxnSpPr>
          <p:nvPr/>
        </p:nvCxnSpPr>
        <p:spPr>
          <a:xfrm>
            <a:off x="590478"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01FB059-A6B0-5443-96F9-97A990C271F8}"/>
              </a:ext>
            </a:extLst>
          </p:cNvPr>
          <p:cNvCxnSpPr>
            <a:cxnSpLocks/>
          </p:cNvCxnSpPr>
          <p:nvPr/>
        </p:nvCxnSpPr>
        <p:spPr>
          <a:xfrm>
            <a:off x="452659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FCD32A4-9447-3A49-AC79-38C2233EF963}"/>
              </a:ext>
            </a:extLst>
          </p:cNvPr>
          <p:cNvCxnSpPr>
            <a:cxnSpLocks/>
          </p:cNvCxnSpPr>
          <p:nvPr/>
        </p:nvCxnSpPr>
        <p:spPr>
          <a:xfrm>
            <a:off x="846271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3" name="Group 15">
            <a:extLst>
              <a:ext uri="{FF2B5EF4-FFF2-40B4-BE49-F238E27FC236}">
                <a16:creationId xmlns:a16="http://schemas.microsoft.com/office/drawing/2014/main" id="{EEC0231D-BD22-49AC-B9BE-A2EB141A9B64}"/>
              </a:ext>
            </a:extLst>
          </p:cNvPr>
          <p:cNvGrpSpPr>
            <a:grpSpLocks noChangeAspect="1"/>
          </p:cNvGrpSpPr>
          <p:nvPr/>
        </p:nvGrpSpPr>
        <p:grpSpPr bwMode="auto">
          <a:xfrm>
            <a:off x="8533931" y="1540895"/>
            <a:ext cx="483216" cy="483216"/>
            <a:chOff x="410" y="1520"/>
            <a:chExt cx="359" cy="359"/>
          </a:xfrm>
        </p:grpSpPr>
        <p:sp>
          <p:nvSpPr>
            <p:cNvPr id="144" name="Freeform 16">
              <a:extLst>
                <a:ext uri="{FF2B5EF4-FFF2-40B4-BE49-F238E27FC236}">
                  <a16:creationId xmlns:a16="http://schemas.microsoft.com/office/drawing/2014/main" id="{EEBEAFD5-7F44-481A-A348-564A01ED818A}"/>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7">
              <a:extLst>
                <a:ext uri="{FF2B5EF4-FFF2-40B4-BE49-F238E27FC236}">
                  <a16:creationId xmlns:a16="http://schemas.microsoft.com/office/drawing/2014/main" id="{C27E9CFE-C19F-4238-A34A-C5268F3B5C7E}"/>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
              <a:extLst>
                <a:ext uri="{FF2B5EF4-FFF2-40B4-BE49-F238E27FC236}">
                  <a16:creationId xmlns:a16="http://schemas.microsoft.com/office/drawing/2014/main" id="{2C21E005-DBD4-4FA5-97D1-86B1B6F2DF5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9">
              <a:extLst>
                <a:ext uri="{FF2B5EF4-FFF2-40B4-BE49-F238E27FC236}">
                  <a16:creationId xmlns:a16="http://schemas.microsoft.com/office/drawing/2014/main" id="{4B05FF97-A67A-419B-A6B2-FB5530164F05}"/>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0">
              <a:extLst>
                <a:ext uri="{FF2B5EF4-FFF2-40B4-BE49-F238E27FC236}">
                  <a16:creationId xmlns:a16="http://schemas.microsoft.com/office/drawing/2014/main" id="{8EEDC08D-5A26-414B-8EA4-1B7B52B029F8}"/>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1">
              <a:extLst>
                <a:ext uri="{FF2B5EF4-FFF2-40B4-BE49-F238E27FC236}">
                  <a16:creationId xmlns:a16="http://schemas.microsoft.com/office/drawing/2014/main" id="{19C0CC78-5EF3-48CD-8921-40BF80B87ADA}"/>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1">
            <a:extLst>
              <a:ext uri="{FF2B5EF4-FFF2-40B4-BE49-F238E27FC236}">
                <a16:creationId xmlns:a16="http://schemas.microsoft.com/office/drawing/2014/main" id="{576616D4-748D-483D-B577-A73F50CC2507}"/>
              </a:ext>
            </a:extLst>
          </p:cNvPr>
          <p:cNvGrpSpPr>
            <a:grpSpLocks noChangeAspect="1"/>
          </p:cNvGrpSpPr>
          <p:nvPr/>
        </p:nvGrpSpPr>
        <p:grpSpPr bwMode="auto">
          <a:xfrm>
            <a:off x="4648074" y="1541654"/>
            <a:ext cx="485208" cy="485208"/>
            <a:chOff x="410" y="999"/>
            <a:chExt cx="312" cy="312"/>
          </a:xfrm>
        </p:grpSpPr>
        <p:sp>
          <p:nvSpPr>
            <p:cNvPr id="151" name="Freeform 12">
              <a:extLst>
                <a:ext uri="{FF2B5EF4-FFF2-40B4-BE49-F238E27FC236}">
                  <a16:creationId xmlns:a16="http://schemas.microsoft.com/office/drawing/2014/main" id="{E7404048-F555-4E3F-86F5-82052503FDE8}"/>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Line 13">
              <a:extLst>
                <a:ext uri="{FF2B5EF4-FFF2-40B4-BE49-F238E27FC236}">
                  <a16:creationId xmlns:a16="http://schemas.microsoft.com/office/drawing/2014/main" id="{45E0B184-1038-441B-82F0-ACD043071F09}"/>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3" name="Oval 14">
              <a:extLst>
                <a:ext uri="{FF2B5EF4-FFF2-40B4-BE49-F238E27FC236}">
                  <a16:creationId xmlns:a16="http://schemas.microsoft.com/office/drawing/2014/main" id="{8C3C2962-AF79-4C56-8471-59118EAB31C7}"/>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Oval 15">
              <a:extLst>
                <a:ext uri="{FF2B5EF4-FFF2-40B4-BE49-F238E27FC236}">
                  <a16:creationId xmlns:a16="http://schemas.microsoft.com/office/drawing/2014/main" id="{AD4EC2A5-241B-4A08-B5DD-D7F41DDB37D5}"/>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Oval 16">
              <a:extLst>
                <a:ext uri="{FF2B5EF4-FFF2-40B4-BE49-F238E27FC236}">
                  <a16:creationId xmlns:a16="http://schemas.microsoft.com/office/drawing/2014/main" id="{8D8443DB-E242-4B65-BA2B-4740281362A9}"/>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Oval 17">
              <a:extLst>
                <a:ext uri="{FF2B5EF4-FFF2-40B4-BE49-F238E27FC236}">
                  <a16:creationId xmlns:a16="http://schemas.microsoft.com/office/drawing/2014/main" id="{B88F8E6B-5A34-4C1E-892F-948F7EF132AA}"/>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35">
            <a:extLst>
              <a:ext uri="{FF2B5EF4-FFF2-40B4-BE49-F238E27FC236}">
                <a16:creationId xmlns:a16="http://schemas.microsoft.com/office/drawing/2014/main" id="{DF341350-ED3A-48AC-961D-569B83448ACB}"/>
              </a:ext>
            </a:extLst>
          </p:cNvPr>
          <p:cNvGrpSpPr>
            <a:grpSpLocks noChangeAspect="1"/>
          </p:cNvGrpSpPr>
          <p:nvPr/>
        </p:nvGrpSpPr>
        <p:grpSpPr bwMode="auto">
          <a:xfrm>
            <a:off x="740720" y="1630197"/>
            <a:ext cx="489754" cy="406559"/>
            <a:chOff x="2204" y="1026"/>
            <a:chExt cx="312" cy="259"/>
          </a:xfrm>
          <a:solidFill>
            <a:schemeClr val="accent1"/>
          </a:solidFill>
        </p:grpSpPr>
        <p:sp>
          <p:nvSpPr>
            <p:cNvPr id="158" name="Freeform 136">
              <a:extLst>
                <a:ext uri="{FF2B5EF4-FFF2-40B4-BE49-F238E27FC236}">
                  <a16:creationId xmlns:a16="http://schemas.microsoft.com/office/drawing/2014/main" id="{98E8B9CE-A162-4256-8BBC-E63453139BD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37">
              <a:extLst>
                <a:ext uri="{FF2B5EF4-FFF2-40B4-BE49-F238E27FC236}">
                  <a16:creationId xmlns:a16="http://schemas.microsoft.com/office/drawing/2014/main" id="{47C1C34F-9F87-4340-8A6B-45E47B0D278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38">
              <a:extLst>
                <a:ext uri="{FF2B5EF4-FFF2-40B4-BE49-F238E27FC236}">
                  <a16:creationId xmlns:a16="http://schemas.microsoft.com/office/drawing/2014/main" id="{D21F3636-6C7C-4FEF-BAF1-2CE101965ACF}"/>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39">
              <a:extLst>
                <a:ext uri="{FF2B5EF4-FFF2-40B4-BE49-F238E27FC236}">
                  <a16:creationId xmlns:a16="http://schemas.microsoft.com/office/drawing/2014/main" id="{2030E03E-0C1C-4664-9652-BB58FCC110A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140">
              <a:extLst>
                <a:ext uri="{FF2B5EF4-FFF2-40B4-BE49-F238E27FC236}">
                  <a16:creationId xmlns:a16="http://schemas.microsoft.com/office/drawing/2014/main" id="{2617A0D2-ED66-4085-A200-6D171D3B80B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41">
              <a:extLst>
                <a:ext uri="{FF2B5EF4-FFF2-40B4-BE49-F238E27FC236}">
                  <a16:creationId xmlns:a16="http://schemas.microsoft.com/office/drawing/2014/main" id="{AA86158F-F4E9-41DD-AF00-4522113DAE85}"/>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Oval 142">
              <a:extLst>
                <a:ext uri="{FF2B5EF4-FFF2-40B4-BE49-F238E27FC236}">
                  <a16:creationId xmlns:a16="http://schemas.microsoft.com/office/drawing/2014/main" id="{FCAAD040-97FB-4EBD-97B1-15EEA20C95DB}"/>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43">
              <a:extLst>
                <a:ext uri="{FF2B5EF4-FFF2-40B4-BE49-F238E27FC236}">
                  <a16:creationId xmlns:a16="http://schemas.microsoft.com/office/drawing/2014/main" id="{454AEA79-C748-4530-86FD-40E78B592947}"/>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48">
            <a:extLst>
              <a:ext uri="{FF2B5EF4-FFF2-40B4-BE49-F238E27FC236}">
                <a16:creationId xmlns:a16="http://schemas.microsoft.com/office/drawing/2014/main" id="{CC13FF84-2ED5-4662-8B4E-9F8C9F7DDF6D}"/>
              </a:ext>
            </a:extLst>
          </p:cNvPr>
          <p:cNvGrpSpPr>
            <a:grpSpLocks noChangeAspect="1"/>
          </p:cNvGrpSpPr>
          <p:nvPr/>
        </p:nvGrpSpPr>
        <p:grpSpPr bwMode="auto">
          <a:xfrm>
            <a:off x="751100" y="4552757"/>
            <a:ext cx="331681" cy="311482"/>
            <a:chOff x="2208" y="1009"/>
            <a:chExt cx="312" cy="293"/>
          </a:xfrm>
          <a:solidFill>
            <a:schemeClr val="accent2"/>
          </a:solidFill>
        </p:grpSpPr>
        <p:sp>
          <p:nvSpPr>
            <p:cNvPr id="168" name="Rectangle 49">
              <a:extLst>
                <a:ext uri="{FF2B5EF4-FFF2-40B4-BE49-F238E27FC236}">
                  <a16:creationId xmlns:a16="http://schemas.microsoft.com/office/drawing/2014/main" id="{E2AFF9FB-94D4-4C43-919F-A29412972E05}"/>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Rectangle 50">
              <a:extLst>
                <a:ext uri="{FF2B5EF4-FFF2-40B4-BE49-F238E27FC236}">
                  <a16:creationId xmlns:a16="http://schemas.microsoft.com/office/drawing/2014/main" id="{57542816-3D55-45C4-93EE-B74D30079EA5}"/>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Rectangle 51">
              <a:extLst>
                <a:ext uri="{FF2B5EF4-FFF2-40B4-BE49-F238E27FC236}">
                  <a16:creationId xmlns:a16="http://schemas.microsoft.com/office/drawing/2014/main" id="{B8C00D46-2CDB-4FE3-9425-4A35C4D1C5A8}"/>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Rectangle 52">
              <a:extLst>
                <a:ext uri="{FF2B5EF4-FFF2-40B4-BE49-F238E27FC236}">
                  <a16:creationId xmlns:a16="http://schemas.microsoft.com/office/drawing/2014/main" id="{387A83FB-57C2-4F87-8FE8-F5BEC32CA59A}"/>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Oval 53">
              <a:extLst>
                <a:ext uri="{FF2B5EF4-FFF2-40B4-BE49-F238E27FC236}">
                  <a16:creationId xmlns:a16="http://schemas.microsoft.com/office/drawing/2014/main" id="{B806B9ED-8683-4CB3-A05B-99A889467789}"/>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54">
              <a:extLst>
                <a:ext uri="{FF2B5EF4-FFF2-40B4-BE49-F238E27FC236}">
                  <a16:creationId xmlns:a16="http://schemas.microsoft.com/office/drawing/2014/main" id="{A4E6C9D7-CC5A-470B-87B1-17D7FF0FA96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55">
              <a:extLst>
                <a:ext uri="{FF2B5EF4-FFF2-40B4-BE49-F238E27FC236}">
                  <a16:creationId xmlns:a16="http://schemas.microsoft.com/office/drawing/2014/main" id="{9B27D3C9-FB92-4AD6-9227-C8C7E576B194}"/>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Oval 56">
              <a:extLst>
                <a:ext uri="{FF2B5EF4-FFF2-40B4-BE49-F238E27FC236}">
                  <a16:creationId xmlns:a16="http://schemas.microsoft.com/office/drawing/2014/main" id="{D82B5B37-98A2-4FDB-B164-0F465FF045C9}"/>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Oval 57">
              <a:extLst>
                <a:ext uri="{FF2B5EF4-FFF2-40B4-BE49-F238E27FC236}">
                  <a16:creationId xmlns:a16="http://schemas.microsoft.com/office/drawing/2014/main" id="{47E45F26-0B3A-439B-B92D-603D6490367D}"/>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Oval 58">
              <a:extLst>
                <a:ext uri="{FF2B5EF4-FFF2-40B4-BE49-F238E27FC236}">
                  <a16:creationId xmlns:a16="http://schemas.microsoft.com/office/drawing/2014/main" id="{54AE3202-6000-44F8-A33D-89FDD28CDC74}"/>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Oval 59">
              <a:extLst>
                <a:ext uri="{FF2B5EF4-FFF2-40B4-BE49-F238E27FC236}">
                  <a16:creationId xmlns:a16="http://schemas.microsoft.com/office/drawing/2014/main" id="{8D21F0A3-7DB4-4570-B53C-540E4E95B93E}"/>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Oval 60">
              <a:extLst>
                <a:ext uri="{FF2B5EF4-FFF2-40B4-BE49-F238E27FC236}">
                  <a16:creationId xmlns:a16="http://schemas.microsoft.com/office/drawing/2014/main" id="{ECC69181-0F66-4039-9089-90695A44BD04}"/>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Oval 61">
              <a:extLst>
                <a:ext uri="{FF2B5EF4-FFF2-40B4-BE49-F238E27FC236}">
                  <a16:creationId xmlns:a16="http://schemas.microsoft.com/office/drawing/2014/main" id="{88C65683-D91B-4FA2-BBFD-0C9558A31E68}"/>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Oval 62">
              <a:extLst>
                <a:ext uri="{FF2B5EF4-FFF2-40B4-BE49-F238E27FC236}">
                  <a16:creationId xmlns:a16="http://schemas.microsoft.com/office/drawing/2014/main" id="{CDCC2344-0B40-481B-A86C-B2401FF81185}"/>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Oval 63">
              <a:extLst>
                <a:ext uri="{FF2B5EF4-FFF2-40B4-BE49-F238E27FC236}">
                  <a16:creationId xmlns:a16="http://schemas.microsoft.com/office/drawing/2014/main" id="{89AB340D-C616-4BD1-88E6-50B2E2D60DED}"/>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Oval 64">
              <a:extLst>
                <a:ext uri="{FF2B5EF4-FFF2-40B4-BE49-F238E27FC236}">
                  <a16:creationId xmlns:a16="http://schemas.microsoft.com/office/drawing/2014/main" id="{6A1D9D28-0A36-4993-AE3D-77516AA9C2A3}"/>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75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70"/>
                                        </p:tgtEl>
                                        <p:attrNameLst>
                                          <p:attrName>style.visibility</p:attrName>
                                        </p:attrNameLst>
                                      </p:cBhvr>
                                      <p:to>
                                        <p:strVal val="visible"/>
                                      </p:to>
                                    </p:set>
                                    <p:animEffect transition="in" filter="fade">
                                      <p:cBhvr>
                                        <p:cTn id="28" dur="500"/>
                                        <p:tgtEl>
                                          <p:spTgt spid="270"/>
                                        </p:tgtEl>
                                      </p:cBhvr>
                                    </p:animEffect>
                                  </p:childTnLst>
                                </p:cTn>
                              </p:par>
                              <p:par>
                                <p:cTn id="29" presetID="10" presetClass="entr" presetSubtype="0" fill="hold" nodeType="withEffect">
                                  <p:stCondLst>
                                    <p:cond delay="250"/>
                                  </p:stCondLst>
                                  <p:childTnLst>
                                    <p:set>
                                      <p:cBhvr>
                                        <p:cTn id="30" dur="1" fill="hold">
                                          <p:stCondLst>
                                            <p:cond delay="0"/>
                                          </p:stCondLst>
                                        </p:cTn>
                                        <p:tgtEl>
                                          <p:spTgt spid="296"/>
                                        </p:tgtEl>
                                        <p:attrNameLst>
                                          <p:attrName>style.visibility</p:attrName>
                                        </p:attrNameLst>
                                      </p:cBhvr>
                                      <p:to>
                                        <p:strVal val="visible"/>
                                      </p:to>
                                    </p:set>
                                    <p:animEffect transition="in" filter="fade">
                                      <p:cBhvr>
                                        <p:cTn id="31" dur="500"/>
                                        <p:tgtEl>
                                          <p:spTgt spid="296"/>
                                        </p:tgtEl>
                                      </p:cBhvr>
                                    </p:animEffect>
                                  </p:childTnLst>
                                </p:cTn>
                              </p:par>
                              <p:par>
                                <p:cTn id="32" presetID="10" presetClass="entr" presetSubtype="0" fill="hold" nodeType="withEffect">
                                  <p:stCondLst>
                                    <p:cond delay="1000"/>
                                  </p:stCondLst>
                                  <p:childTnLst>
                                    <p:set>
                                      <p:cBhvr>
                                        <p:cTn id="33" dur="1" fill="hold">
                                          <p:stCondLst>
                                            <p:cond delay="0"/>
                                          </p:stCondLst>
                                        </p:cTn>
                                        <p:tgtEl>
                                          <p:spTgt spid="325"/>
                                        </p:tgtEl>
                                        <p:attrNameLst>
                                          <p:attrName>style.visibility</p:attrName>
                                        </p:attrNameLst>
                                      </p:cBhvr>
                                      <p:to>
                                        <p:strVal val="visible"/>
                                      </p:to>
                                    </p:set>
                                    <p:animEffect transition="in" filter="fade">
                                      <p:cBhvr>
                                        <p:cTn id="34" dur="500"/>
                                        <p:tgtEl>
                                          <p:spTgt spid="325"/>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226"/>
                                        </p:tgtEl>
                                        <p:attrNameLst>
                                          <p:attrName>style.visibility</p:attrName>
                                        </p:attrNameLst>
                                      </p:cBhvr>
                                      <p:to>
                                        <p:strVal val="visible"/>
                                      </p:to>
                                    </p:set>
                                    <p:animEffect transition="in" filter="fade">
                                      <p:cBhvr>
                                        <p:cTn id="50" dur="500"/>
                                        <p:tgtEl>
                                          <p:spTgt spid="226"/>
                                        </p:tgtEl>
                                      </p:cBhvr>
                                    </p:animEffect>
                                  </p:childTnLst>
                                </p:cTn>
                              </p:par>
                              <p:par>
                                <p:cTn id="51" presetID="10" presetClass="entr" presetSubtype="0" fill="hold" nodeType="withEffect">
                                  <p:stCondLst>
                                    <p:cond delay="250"/>
                                  </p:stCondLst>
                                  <p:childTnLst>
                                    <p:set>
                                      <p:cBhvr>
                                        <p:cTn id="52" dur="1" fill="hold">
                                          <p:stCondLst>
                                            <p:cond delay="0"/>
                                          </p:stCondLst>
                                        </p:cTn>
                                        <p:tgtEl>
                                          <p:spTgt spid="258"/>
                                        </p:tgtEl>
                                        <p:attrNameLst>
                                          <p:attrName>style.visibility</p:attrName>
                                        </p:attrNameLst>
                                      </p:cBhvr>
                                      <p:to>
                                        <p:strVal val="visible"/>
                                      </p:to>
                                    </p:set>
                                    <p:animEffect transition="in" filter="fade">
                                      <p:cBhvr>
                                        <p:cTn id="53" dur="500"/>
                                        <p:tgtEl>
                                          <p:spTgt spid="258"/>
                                        </p:tgtEl>
                                      </p:cBhvr>
                                    </p:animEffect>
                                  </p:childTnLst>
                                </p:cTn>
                              </p:par>
                              <p:par>
                                <p:cTn id="54" presetID="10" presetClass="entr" presetSubtype="0" fill="hold" nodeType="withEffect">
                                  <p:stCondLst>
                                    <p:cond delay="500"/>
                                  </p:stCondLst>
                                  <p:childTnLst>
                                    <p:set>
                                      <p:cBhvr>
                                        <p:cTn id="55" dur="1" fill="hold">
                                          <p:stCondLst>
                                            <p:cond delay="0"/>
                                          </p:stCondLst>
                                        </p:cTn>
                                        <p:tgtEl>
                                          <p:spTgt spid="271"/>
                                        </p:tgtEl>
                                        <p:attrNameLst>
                                          <p:attrName>style.visibility</p:attrName>
                                        </p:attrNameLst>
                                      </p:cBhvr>
                                      <p:to>
                                        <p:strVal val="visible"/>
                                      </p:to>
                                    </p:set>
                                    <p:animEffect transition="in" filter="fade">
                                      <p:cBhvr>
                                        <p:cTn id="56" dur="500"/>
                                        <p:tgtEl>
                                          <p:spTgt spid="271"/>
                                        </p:tgtEl>
                                      </p:cBhvr>
                                    </p:animEffect>
                                  </p:childTnLst>
                                </p:cTn>
                              </p:par>
                              <p:par>
                                <p:cTn id="57" presetID="10" presetClass="entr" presetSubtype="0" fill="hold" nodeType="withEffect">
                                  <p:stCondLst>
                                    <p:cond delay="750"/>
                                  </p:stCondLst>
                                  <p:childTnLst>
                                    <p:set>
                                      <p:cBhvr>
                                        <p:cTn id="58" dur="1" fill="hold">
                                          <p:stCondLst>
                                            <p:cond delay="0"/>
                                          </p:stCondLst>
                                        </p:cTn>
                                        <p:tgtEl>
                                          <p:spTgt spid="300"/>
                                        </p:tgtEl>
                                        <p:attrNameLst>
                                          <p:attrName>style.visibility</p:attrName>
                                        </p:attrNameLst>
                                      </p:cBhvr>
                                      <p:to>
                                        <p:strVal val="visible"/>
                                      </p:to>
                                    </p:set>
                                    <p:animEffect transition="in" filter="fade">
                                      <p:cBhvr>
                                        <p:cTn id="59" dur="500"/>
                                        <p:tgtEl>
                                          <p:spTgt spid="300"/>
                                        </p:tgtEl>
                                      </p:cBhvr>
                                    </p:animEffect>
                                  </p:childTnLst>
                                </p:cTn>
                              </p:par>
                            </p:childTnLst>
                          </p:cTn>
                        </p:par>
                        <p:par>
                          <p:cTn id="60" fill="hold">
                            <p:stCondLst>
                              <p:cond delay="2750"/>
                            </p:stCondLst>
                            <p:childTnLst>
                              <p:par>
                                <p:cTn id="61" presetID="10" presetClass="entr" presetSubtype="0" fill="hold" grpId="0" nodeType="after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fade">
                                      <p:cBhvr>
                                        <p:cTn id="63" dur="500"/>
                                        <p:tgtEl>
                                          <p:spTgt spid="135"/>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137"/>
                                        </p:tgtEl>
                                        <p:attrNameLst>
                                          <p:attrName>style.visibility</p:attrName>
                                        </p:attrNameLst>
                                      </p:cBhvr>
                                      <p:to>
                                        <p:strVal val="visible"/>
                                      </p:to>
                                    </p:set>
                                    <p:animEffect transition="in" filter="fade">
                                      <p:cBhvr>
                                        <p:cTn id="72" dur="500"/>
                                        <p:tgtEl>
                                          <p:spTgt spid="137"/>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138"/>
                                        </p:tgtEl>
                                        <p:attrNameLst>
                                          <p:attrName>style.visibility</p:attrName>
                                        </p:attrNameLst>
                                      </p:cBhvr>
                                      <p:to>
                                        <p:strVal val="visible"/>
                                      </p:to>
                                    </p:set>
                                    <p:animEffect transition="in" filter="fade">
                                      <p:cBhvr>
                                        <p:cTn id="75" dur="500"/>
                                        <p:tgtEl>
                                          <p:spTgt spid="138"/>
                                        </p:tgtEl>
                                      </p:cBhvr>
                                    </p:animEffect>
                                  </p:childTnLst>
                                </p:cTn>
                              </p:par>
                              <p:par>
                                <p:cTn id="76" presetID="10" presetClass="entr" presetSubtype="0" fill="hold" nodeType="withEffect">
                                  <p:stCondLst>
                                    <p:cond delay="250"/>
                                  </p:stCondLst>
                                  <p:childTnLst>
                                    <p:set>
                                      <p:cBhvr>
                                        <p:cTn id="77" dur="1" fill="hold">
                                          <p:stCondLst>
                                            <p:cond delay="0"/>
                                          </p:stCondLst>
                                        </p:cTn>
                                        <p:tgtEl>
                                          <p:spTgt spid="261"/>
                                        </p:tgtEl>
                                        <p:attrNameLst>
                                          <p:attrName>style.visibility</p:attrName>
                                        </p:attrNameLst>
                                      </p:cBhvr>
                                      <p:to>
                                        <p:strVal val="visible"/>
                                      </p:to>
                                    </p:set>
                                    <p:animEffect transition="in" filter="fade">
                                      <p:cBhvr>
                                        <p:cTn id="78" dur="500"/>
                                        <p:tgtEl>
                                          <p:spTgt spid="261"/>
                                        </p:tgtEl>
                                      </p:cBhvr>
                                    </p:animEffect>
                                  </p:childTnLst>
                                </p:cTn>
                              </p:par>
                              <p:par>
                                <p:cTn id="79" presetID="10" presetClass="entr" presetSubtype="0" fill="hold" nodeType="withEffect">
                                  <p:stCondLst>
                                    <p:cond delay="750"/>
                                  </p:stCondLst>
                                  <p:childTnLst>
                                    <p:set>
                                      <p:cBhvr>
                                        <p:cTn id="80" dur="1" fill="hold">
                                          <p:stCondLst>
                                            <p:cond delay="0"/>
                                          </p:stCondLst>
                                        </p:cTn>
                                        <p:tgtEl>
                                          <p:spTgt spid="291"/>
                                        </p:tgtEl>
                                        <p:attrNameLst>
                                          <p:attrName>style.visibility</p:attrName>
                                        </p:attrNameLst>
                                      </p:cBhvr>
                                      <p:to>
                                        <p:strVal val="visible"/>
                                      </p:to>
                                    </p:set>
                                    <p:animEffect transition="in" filter="fade">
                                      <p:cBhvr>
                                        <p:cTn id="81" dur="500"/>
                                        <p:tgtEl>
                                          <p:spTgt spid="291"/>
                                        </p:tgtEl>
                                      </p:cBhvr>
                                    </p:animEffect>
                                  </p:childTnLst>
                                </p:cTn>
                              </p:par>
                              <p:par>
                                <p:cTn id="82" presetID="10" presetClass="entr" presetSubtype="0" fill="hold" nodeType="withEffect">
                                  <p:stCondLst>
                                    <p:cond delay="50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P spid="128" grpId="0"/>
      <p:bldP spid="2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AA31A6F3-1D01-4A97-9548-959D69E1183C}"/>
              </a:ext>
            </a:extLst>
          </p:cNvPr>
          <p:cNvGrpSpPr/>
          <p:nvPr/>
        </p:nvGrpSpPr>
        <p:grpSpPr>
          <a:xfrm>
            <a:off x="8324925" y="3964950"/>
            <a:ext cx="682221" cy="484339"/>
            <a:chOff x="8187346" y="4467570"/>
            <a:chExt cx="392253" cy="278478"/>
          </a:xfrm>
          <a:solidFill>
            <a:schemeClr val="accent4"/>
          </a:solidFill>
        </p:grpSpPr>
        <p:sp>
          <p:nvSpPr>
            <p:cNvPr id="64" name="Freeform: Shape 63">
              <a:extLst>
                <a:ext uri="{FF2B5EF4-FFF2-40B4-BE49-F238E27FC236}">
                  <a16:creationId xmlns:a16="http://schemas.microsoft.com/office/drawing/2014/main" id="{536F6CF9-75D2-4786-9186-82D5F1381415}"/>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25D23982-C6DF-485B-B60D-747C4B51684D}"/>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3E244F52-459F-4D2A-90FC-97268212C46B}"/>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38E51DB3-91D1-4F23-9326-C306A7AE6AE3}"/>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82AA0CA0-C7B5-471E-9555-AC313406477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5DB9B361-1BDB-4D90-9551-CBBD2A82CCEB}"/>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7A19E856-4504-4DE5-B880-34E1ABB552F2}"/>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D83C20AB-2DB8-4695-A120-69056CA06FA8}"/>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5F5475D-4B3D-42EB-86E5-C4A91981D20B}"/>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8775916-D11B-4D6F-BB06-73E2564BD7E9}"/>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3" name="Graphic 122">
            <a:extLst>
              <a:ext uri="{FF2B5EF4-FFF2-40B4-BE49-F238E27FC236}">
                <a16:creationId xmlns:a16="http://schemas.microsoft.com/office/drawing/2014/main" id="{A917FCE8-E0DE-49CB-B6F3-3459F0C62E5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38271" y="3886596"/>
            <a:ext cx="641050" cy="641050"/>
          </a:xfrm>
          <a:prstGeom prst="rect">
            <a:avLst/>
          </a:prstGeom>
        </p:spPr>
      </p:pic>
      <p:sp>
        <p:nvSpPr>
          <p:cNvPr id="3" name="Text Placeholder 2">
            <a:extLst>
              <a:ext uri="{FF2B5EF4-FFF2-40B4-BE49-F238E27FC236}">
                <a16:creationId xmlns:a16="http://schemas.microsoft.com/office/drawing/2014/main" id="{C82240C4-DCE3-41D9-B4BD-2897A5602E8B}"/>
              </a:ext>
            </a:extLst>
          </p:cNvPr>
          <p:cNvSpPr>
            <a:spLocks noGrp="1"/>
          </p:cNvSpPr>
          <p:nvPr>
            <p:ph type="body" sz="quarter" idx="10"/>
          </p:nvPr>
        </p:nvSpPr>
        <p:spPr>
          <a:xfrm>
            <a:off x="373096" y="3577020"/>
            <a:ext cx="4672914" cy="2771354"/>
          </a:xfrm>
        </p:spPr>
        <p:txBody>
          <a:bodyPr/>
          <a:lstStyle/>
          <a:p>
            <a:r>
              <a:rPr lang="en-US" dirty="0">
                <a:latin typeface="Segoe UI Light" panose="020B0502040204020203" pitchFamily="34" charset="0"/>
                <a:cs typeface="Segoe UI Light" panose="020B0502040204020203" pitchFamily="34" charset="0"/>
              </a:rPr>
              <a:t>Use the code, container, or OS of your choice on Azure App Service, our fully-managed platform</a:t>
            </a:r>
          </a:p>
        </p:txBody>
      </p:sp>
      <p:sp>
        <p:nvSpPr>
          <p:cNvPr id="2" name="Title 1">
            <a:extLst>
              <a:ext uri="{FF2B5EF4-FFF2-40B4-BE49-F238E27FC236}">
                <a16:creationId xmlns:a16="http://schemas.microsoft.com/office/drawing/2014/main" id="{106968B3-8828-4EAA-BB09-ECBE8AF9BB6A}"/>
              </a:ext>
            </a:extLst>
          </p:cNvPr>
          <p:cNvSpPr>
            <a:spLocks noGrp="1"/>
          </p:cNvSpPr>
          <p:nvPr>
            <p:ph type="title"/>
          </p:nvPr>
        </p:nvSpPr>
        <p:spPr>
          <a:xfrm>
            <a:off x="373095" y="2870364"/>
            <a:ext cx="5489815" cy="683911"/>
          </a:xfrm>
        </p:spPr>
        <p:txBody>
          <a:bodyPr/>
          <a:lstStyle/>
          <a:p>
            <a:r>
              <a:rPr lang="en-US" dirty="0"/>
              <a:t>Migrate your way</a:t>
            </a:r>
          </a:p>
        </p:txBody>
      </p:sp>
      <p:sp>
        <p:nvSpPr>
          <p:cNvPr id="74" name="Rectangle 73">
            <a:extLst>
              <a:ext uri="{FF2B5EF4-FFF2-40B4-BE49-F238E27FC236}">
                <a16:creationId xmlns:a16="http://schemas.microsoft.com/office/drawing/2014/main" id="{DE16768B-BB77-4EE7-A5E6-9BF37D4809F0}"/>
              </a:ext>
            </a:extLst>
          </p:cNvPr>
          <p:cNvSpPr/>
          <p:nvPr/>
        </p:nvSpPr>
        <p:spPr>
          <a:xfrm>
            <a:off x="7289916" y="584217"/>
            <a:ext cx="1609741" cy="369332"/>
          </a:xfrm>
          <a:prstGeom prst="rect">
            <a:avLst/>
          </a:prstGeom>
        </p:spPr>
        <p:txBody>
          <a:bodyPr wrap="square">
            <a:spAutoFit/>
          </a:bodyPr>
          <a:lstStyle/>
          <a:p>
            <a:r>
              <a:rPr lang="en-US" dirty="0">
                <a:solidFill>
                  <a:schemeClr val="accent1"/>
                </a:solidFill>
                <a:latin typeface="+mj-lt"/>
                <a:cs typeface="Segoe UI Semilight" panose="020B0402040204020203" pitchFamily="34" charset="0"/>
              </a:rPr>
              <a:t>Code</a:t>
            </a:r>
          </a:p>
        </p:txBody>
      </p:sp>
      <p:sp>
        <p:nvSpPr>
          <p:cNvPr id="75" name="Rectangle 74">
            <a:extLst>
              <a:ext uri="{FF2B5EF4-FFF2-40B4-BE49-F238E27FC236}">
                <a16:creationId xmlns:a16="http://schemas.microsoft.com/office/drawing/2014/main" id="{8F46DF0D-78B6-4F1A-BBDF-6A51CE150D01}"/>
              </a:ext>
            </a:extLst>
          </p:cNvPr>
          <p:cNvSpPr/>
          <p:nvPr/>
        </p:nvSpPr>
        <p:spPr>
          <a:xfrm>
            <a:off x="7289916" y="3268512"/>
            <a:ext cx="1609741" cy="369332"/>
          </a:xfrm>
          <a:prstGeom prst="rect">
            <a:avLst/>
          </a:prstGeom>
        </p:spPr>
        <p:txBody>
          <a:bodyPr wrap="square">
            <a:spAutoFit/>
          </a:bodyPr>
          <a:lstStyle/>
          <a:p>
            <a:r>
              <a:rPr lang="en-US" dirty="0">
                <a:solidFill>
                  <a:schemeClr val="accent1"/>
                </a:solidFill>
                <a:latin typeface="+mj-lt"/>
                <a:cs typeface="Segoe UI Semilight" panose="020B0402040204020203" pitchFamily="34" charset="0"/>
              </a:rPr>
              <a:t>Container</a:t>
            </a:r>
          </a:p>
        </p:txBody>
      </p:sp>
      <p:sp>
        <p:nvSpPr>
          <p:cNvPr id="76" name="Rectangle 75">
            <a:extLst>
              <a:ext uri="{FF2B5EF4-FFF2-40B4-BE49-F238E27FC236}">
                <a16:creationId xmlns:a16="http://schemas.microsoft.com/office/drawing/2014/main" id="{D3EF8C46-30F2-4509-B157-80E775BCA166}"/>
              </a:ext>
            </a:extLst>
          </p:cNvPr>
          <p:cNvSpPr/>
          <p:nvPr/>
        </p:nvSpPr>
        <p:spPr>
          <a:xfrm>
            <a:off x="7289916" y="4962697"/>
            <a:ext cx="1609741" cy="369332"/>
          </a:xfrm>
          <a:prstGeom prst="rect">
            <a:avLst/>
          </a:prstGeom>
        </p:spPr>
        <p:txBody>
          <a:bodyPr wrap="square">
            <a:spAutoFit/>
          </a:bodyPr>
          <a:lstStyle/>
          <a:p>
            <a:r>
              <a:rPr lang="en-US" dirty="0">
                <a:solidFill>
                  <a:schemeClr val="accent1"/>
                </a:solidFill>
                <a:latin typeface="+mj-lt"/>
                <a:cs typeface="Segoe UI Semilight" panose="020B0402040204020203" pitchFamily="34" charset="0"/>
              </a:rPr>
              <a:t>OS</a:t>
            </a:r>
          </a:p>
        </p:txBody>
      </p:sp>
      <p:pic>
        <p:nvPicPr>
          <p:cNvPr id="90" name="Graphic 89">
            <a:extLst>
              <a:ext uri="{FF2B5EF4-FFF2-40B4-BE49-F238E27FC236}">
                <a16:creationId xmlns:a16="http://schemas.microsoft.com/office/drawing/2014/main" id="{AAEC98D6-21C1-483B-9946-DCE0627E2F19}"/>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6245"/>
          <a:stretch/>
        </p:blipFill>
        <p:spPr>
          <a:xfrm>
            <a:off x="7416539" y="1339263"/>
            <a:ext cx="678248" cy="443959"/>
          </a:xfrm>
          <a:prstGeom prst="rect">
            <a:avLst/>
          </a:prstGeom>
        </p:spPr>
      </p:pic>
      <p:sp>
        <p:nvSpPr>
          <p:cNvPr id="93" name="Freeform: Shape 92">
            <a:extLst>
              <a:ext uri="{FF2B5EF4-FFF2-40B4-BE49-F238E27FC236}">
                <a16:creationId xmlns:a16="http://schemas.microsoft.com/office/drawing/2014/main" id="{0D3A435D-A3B1-4CC6-B83A-11308F9FE0FA}"/>
              </a:ext>
            </a:extLst>
          </p:cNvPr>
          <p:cNvSpPr/>
          <p:nvPr/>
        </p:nvSpPr>
        <p:spPr>
          <a:xfrm>
            <a:off x="10332024" y="2388063"/>
            <a:ext cx="623679" cy="324754"/>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accent4"/>
          </a:solidFill>
          <a:ln w="9525" cap="flat">
            <a:noFill/>
            <a:prstDash val="solid"/>
            <a:miter/>
          </a:ln>
        </p:spPr>
        <p:txBody>
          <a:bodyPr rtlCol="0" anchor="ctr"/>
          <a:lstStyle/>
          <a:p>
            <a:endParaRPr lang="en-US"/>
          </a:p>
        </p:txBody>
      </p:sp>
      <p:pic>
        <p:nvPicPr>
          <p:cNvPr id="99" name="Graphic 98">
            <a:extLst>
              <a:ext uri="{FF2B5EF4-FFF2-40B4-BE49-F238E27FC236}">
                <a16:creationId xmlns:a16="http://schemas.microsoft.com/office/drawing/2014/main" id="{7D76A114-8AED-44EF-9E1F-6635EBBC9ED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79791" y="2147551"/>
            <a:ext cx="528212" cy="596300"/>
          </a:xfrm>
          <a:prstGeom prst="rect">
            <a:avLst/>
          </a:prstGeom>
        </p:spPr>
      </p:pic>
      <p:grpSp>
        <p:nvGrpSpPr>
          <p:cNvPr id="102" name="Graphic 4">
            <a:extLst>
              <a:ext uri="{FF2B5EF4-FFF2-40B4-BE49-F238E27FC236}">
                <a16:creationId xmlns:a16="http://schemas.microsoft.com/office/drawing/2014/main" id="{24906BB9-9000-486D-80A1-0EA561FB0A6A}"/>
              </a:ext>
            </a:extLst>
          </p:cNvPr>
          <p:cNvGrpSpPr/>
          <p:nvPr/>
        </p:nvGrpSpPr>
        <p:grpSpPr>
          <a:xfrm>
            <a:off x="9460207" y="2137276"/>
            <a:ext cx="466296" cy="616850"/>
            <a:chOff x="7815262" y="2024062"/>
            <a:chExt cx="2124075" cy="2809875"/>
          </a:xfrm>
          <a:solidFill>
            <a:schemeClr val="accent4"/>
          </a:solidFill>
        </p:grpSpPr>
        <p:sp>
          <p:nvSpPr>
            <p:cNvPr id="103" name="Freeform: Shape 102">
              <a:extLst>
                <a:ext uri="{FF2B5EF4-FFF2-40B4-BE49-F238E27FC236}">
                  <a16:creationId xmlns:a16="http://schemas.microsoft.com/office/drawing/2014/main" id="{F7ECC14E-C04C-4EB8-ADA8-FDB2F71A88A4}"/>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A9C749-ACAB-4953-BAA7-44CE7BDADB17}"/>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6F057A4-A94E-47AA-BE64-452601B61FC6}"/>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E5C5C82-0F8E-410A-891F-89FD44C37AD0}"/>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7A31017-DB88-4B25-8C51-8357ACB160D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6061926-6ACE-4233-B42D-041185783E4D}"/>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BA5CEE2-8116-4271-860A-6393B5A413D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888811-44B2-4351-A1C8-F4C486867990}"/>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5529609-27DE-4B7C-AB7F-F08FEAB95550}"/>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FCC903F-FD67-4EF1-BA26-234F3F1773E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AFE03CC1-6BC0-412D-9AD4-380B88F10F31}"/>
              </a:ext>
            </a:extLst>
          </p:cNvPr>
          <p:cNvGrpSpPr/>
          <p:nvPr/>
        </p:nvGrpSpPr>
        <p:grpSpPr>
          <a:xfrm>
            <a:off x="10940706" y="1331391"/>
            <a:ext cx="462846" cy="459702"/>
            <a:chOff x="8369454" y="1749836"/>
            <a:chExt cx="1062388" cy="1055171"/>
          </a:xfrm>
          <a:solidFill>
            <a:schemeClr val="accent4"/>
          </a:solidFill>
        </p:grpSpPr>
        <p:sp>
          <p:nvSpPr>
            <p:cNvPr id="116" name="Freeform: Shape 115">
              <a:extLst>
                <a:ext uri="{FF2B5EF4-FFF2-40B4-BE49-F238E27FC236}">
                  <a16:creationId xmlns:a16="http://schemas.microsoft.com/office/drawing/2014/main" id="{1310B271-7187-41B1-9640-C07771DE85BF}"/>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CD0A3D5-3888-447E-9885-B426454D3593}"/>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pic>
        <p:nvPicPr>
          <p:cNvPr id="120" name="Graphic 119">
            <a:extLst>
              <a:ext uri="{FF2B5EF4-FFF2-40B4-BE49-F238E27FC236}">
                <a16:creationId xmlns:a16="http://schemas.microsoft.com/office/drawing/2014/main" id="{803520FD-D53E-41A3-B450-D3947B04C1E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911506" y="1344955"/>
            <a:ext cx="435515" cy="432574"/>
          </a:xfrm>
          <a:prstGeom prst="rect">
            <a:avLst/>
          </a:prstGeom>
        </p:spPr>
      </p:pic>
      <p:pic>
        <p:nvPicPr>
          <p:cNvPr id="1026" name="Picture 2" descr="Image result for microsoft .net">
            <a:extLst>
              <a:ext uri="{FF2B5EF4-FFF2-40B4-BE49-F238E27FC236}">
                <a16:creationId xmlns:a16="http://schemas.microsoft.com/office/drawing/2014/main" id="{3CC0D5B9-FFD4-43CC-B3A9-5835AEB75D63}"/>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63000"/>
                    </a14:imgEffect>
                  </a14:imgLayer>
                </a14:imgProps>
              </a:ext>
              <a:ext uri="{28A0092B-C50C-407E-A947-70E740481C1C}">
                <a14:useLocalDpi xmlns:a14="http://schemas.microsoft.com/office/drawing/2010/main" val="0"/>
              </a:ext>
            </a:extLst>
          </a:blip>
          <a:srcRect/>
          <a:stretch/>
        </p:blipFill>
        <p:spPr bwMode="auto">
          <a:xfrm>
            <a:off x="8593007" y="1396509"/>
            <a:ext cx="882196" cy="329466"/>
          </a:xfrm>
          <a:prstGeom prst="rect">
            <a:avLst/>
          </a:prstGeom>
          <a:noFill/>
          <a:extLst/>
        </p:spPr>
      </p:pic>
      <p:sp>
        <p:nvSpPr>
          <p:cNvPr id="78" name="Freeform 130">
            <a:extLst>
              <a:ext uri="{FF2B5EF4-FFF2-40B4-BE49-F238E27FC236}">
                <a16:creationId xmlns:a16="http://schemas.microsoft.com/office/drawing/2014/main" id="{14C9C777-1275-4E02-979F-45ACB4460577}"/>
              </a:ext>
            </a:extLst>
          </p:cNvPr>
          <p:cNvSpPr>
            <a:spLocks noChangeAspect="1" noEditPoints="1"/>
          </p:cNvSpPr>
          <p:nvPr/>
        </p:nvSpPr>
        <p:spPr bwMode="black">
          <a:xfrm>
            <a:off x="8362837" y="5711007"/>
            <a:ext cx="490332" cy="48834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pic>
        <p:nvPicPr>
          <p:cNvPr id="79" name="Picture 78">
            <a:extLst>
              <a:ext uri="{FF2B5EF4-FFF2-40B4-BE49-F238E27FC236}">
                <a16:creationId xmlns:a16="http://schemas.microsoft.com/office/drawing/2014/main" id="{65EF2A44-E5E1-4748-9675-D141EFE4F9F1}"/>
              </a:ext>
            </a:extLst>
          </p:cNvPr>
          <p:cNvPicPr>
            <a:picLocks noChangeAspect="1"/>
          </p:cNvPicPr>
          <p:nvPr/>
        </p:nvPicPr>
        <p:blipFill>
          <a:blip r:embed="rId13" cstate="print">
            <a:lum bright="46000"/>
            <a:extLst>
              <a:ext uri="{28A0092B-C50C-407E-A947-70E740481C1C}">
                <a14:useLocalDpi xmlns:a14="http://schemas.microsoft.com/office/drawing/2010/main" val="0"/>
              </a:ext>
            </a:extLst>
          </a:blip>
          <a:stretch>
            <a:fillRect/>
          </a:stretch>
        </p:blipFill>
        <p:spPr>
          <a:xfrm>
            <a:off x="9585313" y="5661157"/>
            <a:ext cx="500969" cy="586498"/>
          </a:xfrm>
          <a:prstGeom prst="rect">
            <a:avLst/>
          </a:prstGeom>
          <a:noFill/>
        </p:spPr>
      </p:pic>
      <p:cxnSp>
        <p:nvCxnSpPr>
          <p:cNvPr id="40" name="Straight Connector 39">
            <a:extLst>
              <a:ext uri="{FF2B5EF4-FFF2-40B4-BE49-F238E27FC236}">
                <a16:creationId xmlns:a16="http://schemas.microsoft.com/office/drawing/2014/main" id="{B1B94C23-99C4-2748-B57F-FA99949CD735}"/>
              </a:ext>
            </a:extLst>
          </p:cNvPr>
          <p:cNvCxnSpPr>
            <a:cxnSpLocks/>
          </p:cNvCxnSpPr>
          <p:nvPr/>
        </p:nvCxnSpPr>
        <p:spPr>
          <a:xfrm>
            <a:off x="7327241" y="957275"/>
            <a:ext cx="407631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6ED8A9-9C82-1344-A2B7-9E8ADF150AEB}"/>
              </a:ext>
            </a:extLst>
          </p:cNvPr>
          <p:cNvCxnSpPr>
            <a:cxnSpLocks/>
          </p:cNvCxnSpPr>
          <p:nvPr/>
        </p:nvCxnSpPr>
        <p:spPr>
          <a:xfrm>
            <a:off x="7327241" y="3637844"/>
            <a:ext cx="407631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4B0842-190A-1E46-8650-623E40FFDAF3}"/>
              </a:ext>
            </a:extLst>
          </p:cNvPr>
          <p:cNvCxnSpPr>
            <a:cxnSpLocks/>
          </p:cNvCxnSpPr>
          <p:nvPr/>
        </p:nvCxnSpPr>
        <p:spPr>
          <a:xfrm>
            <a:off x="7327241" y="5332030"/>
            <a:ext cx="407631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18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D7AA63-1885-48D4-9079-27AE998870B3}"/>
              </a:ext>
            </a:extLst>
          </p:cNvPr>
          <p:cNvSpPr txBox="1"/>
          <p:nvPr/>
        </p:nvSpPr>
        <p:spPr>
          <a:xfrm>
            <a:off x="8678392" y="1777724"/>
            <a:ext cx="1280160" cy="4154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Scaling and load balancing</a:t>
            </a:r>
          </a:p>
        </p:txBody>
      </p:sp>
      <p:sp>
        <p:nvSpPr>
          <p:cNvPr id="67" name="TextBox 66">
            <a:extLst>
              <a:ext uri="{FF2B5EF4-FFF2-40B4-BE49-F238E27FC236}">
                <a16:creationId xmlns:a16="http://schemas.microsoft.com/office/drawing/2014/main" id="{762B69E0-60E9-4A14-A21B-1E78F0157042}"/>
              </a:ext>
            </a:extLst>
          </p:cNvPr>
          <p:cNvSpPr txBox="1"/>
          <p:nvPr/>
        </p:nvSpPr>
        <p:spPr>
          <a:xfrm>
            <a:off x="8678392" y="3613440"/>
            <a:ext cx="1280160" cy="4154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High availability w/ auto-patching</a:t>
            </a:r>
          </a:p>
        </p:txBody>
      </p:sp>
      <p:sp>
        <p:nvSpPr>
          <p:cNvPr id="48" name="TextBox 47">
            <a:extLst>
              <a:ext uri="{FF2B5EF4-FFF2-40B4-BE49-F238E27FC236}">
                <a16:creationId xmlns:a16="http://schemas.microsoft.com/office/drawing/2014/main" id="{08E35018-8702-45EB-B89B-25031994E9BD}"/>
              </a:ext>
            </a:extLst>
          </p:cNvPr>
          <p:cNvSpPr txBox="1"/>
          <p:nvPr/>
        </p:nvSpPr>
        <p:spPr>
          <a:xfrm>
            <a:off x="8649844" y="5449156"/>
            <a:ext cx="1337256" cy="253916"/>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dirty="0">
                <a:solidFill>
                  <a:schemeClr val="bg1"/>
                </a:solidFill>
              </a:rPr>
              <a:t>Backup &amp; recovery</a:t>
            </a:r>
          </a:p>
        </p:txBody>
      </p:sp>
      <p:sp>
        <p:nvSpPr>
          <p:cNvPr id="12" name="TextBox 11">
            <a:extLst>
              <a:ext uri="{FF2B5EF4-FFF2-40B4-BE49-F238E27FC236}">
                <a16:creationId xmlns:a16="http://schemas.microsoft.com/office/drawing/2014/main" id="{3FB0096D-074C-4AAC-BEA0-17D6D5FD8A6B}"/>
              </a:ext>
            </a:extLst>
          </p:cNvPr>
          <p:cNvSpPr txBox="1"/>
          <p:nvPr/>
        </p:nvSpPr>
        <p:spPr>
          <a:xfrm>
            <a:off x="6724236" y="5449156"/>
            <a:ext cx="1280160" cy="900246"/>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dirty="0">
                <a:solidFill>
                  <a:schemeClr val="bg1"/>
                </a:solidFill>
              </a:rPr>
              <a:t>Intelligent diagnostics &amp; troubleshooting, remote debugging</a:t>
            </a:r>
          </a:p>
        </p:txBody>
      </p:sp>
      <p:sp>
        <p:nvSpPr>
          <p:cNvPr id="30" name="TextBox 29">
            <a:extLst>
              <a:ext uri="{FF2B5EF4-FFF2-40B4-BE49-F238E27FC236}">
                <a16:creationId xmlns:a16="http://schemas.microsoft.com/office/drawing/2014/main" id="{523968A4-4588-4D60-A698-BEA52144C852}"/>
              </a:ext>
            </a:extLst>
          </p:cNvPr>
          <p:cNvSpPr txBox="1"/>
          <p:nvPr/>
        </p:nvSpPr>
        <p:spPr>
          <a:xfrm>
            <a:off x="6724236" y="3613440"/>
            <a:ext cx="1280160" cy="4154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Built-in CI/CD w/ Deployment Slots</a:t>
            </a:r>
          </a:p>
        </p:txBody>
      </p:sp>
      <p:sp>
        <p:nvSpPr>
          <p:cNvPr id="14" name="TextBox 13">
            <a:extLst>
              <a:ext uri="{FF2B5EF4-FFF2-40B4-BE49-F238E27FC236}">
                <a16:creationId xmlns:a16="http://schemas.microsoft.com/office/drawing/2014/main" id="{9964D7C2-53F5-4C7C-81CE-587CF0E0F2C5}"/>
              </a:ext>
            </a:extLst>
          </p:cNvPr>
          <p:cNvSpPr txBox="1"/>
          <p:nvPr/>
        </p:nvSpPr>
        <p:spPr>
          <a:xfrm>
            <a:off x="6724236" y="1777724"/>
            <a:ext cx="1280160" cy="5539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Tight integration w/ Docker Hub, Azure Container Registry</a:t>
            </a:r>
          </a:p>
        </p:txBody>
      </p:sp>
      <p:grpSp>
        <p:nvGrpSpPr>
          <p:cNvPr id="42" name="Group 41">
            <a:extLst>
              <a:ext uri="{FF2B5EF4-FFF2-40B4-BE49-F238E27FC236}">
                <a16:creationId xmlns:a16="http://schemas.microsoft.com/office/drawing/2014/main" id="{8EC54C4A-EB61-408D-BAFC-BC84B3733FED}"/>
              </a:ext>
            </a:extLst>
          </p:cNvPr>
          <p:cNvGrpSpPr/>
          <p:nvPr/>
        </p:nvGrpSpPr>
        <p:grpSpPr>
          <a:xfrm>
            <a:off x="6885577" y="1298143"/>
            <a:ext cx="957478" cy="421548"/>
            <a:chOff x="4383609" y="1471146"/>
            <a:chExt cx="1324018" cy="582924"/>
          </a:xfrm>
          <a:solidFill>
            <a:schemeClr val="accent4"/>
          </a:solidFill>
        </p:grpSpPr>
        <p:pic>
          <p:nvPicPr>
            <p:cNvPr id="13" name="Graphic 12">
              <a:extLst>
                <a:ext uri="{FF2B5EF4-FFF2-40B4-BE49-F238E27FC236}">
                  <a16:creationId xmlns:a16="http://schemas.microsoft.com/office/drawing/2014/main" id="{EE6ABC86-E625-4186-B2C5-F62246E0C87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24703" y="1471146"/>
              <a:ext cx="582924" cy="582924"/>
            </a:xfrm>
            <a:prstGeom prst="rect">
              <a:avLst/>
            </a:prstGeom>
          </p:spPr>
        </p:pic>
        <p:grpSp>
          <p:nvGrpSpPr>
            <p:cNvPr id="182" name="Graphic 6">
              <a:extLst>
                <a:ext uri="{FF2B5EF4-FFF2-40B4-BE49-F238E27FC236}">
                  <a16:creationId xmlns:a16="http://schemas.microsoft.com/office/drawing/2014/main" id="{B6C45A45-807F-4E3F-BCDF-51D130D8808A}"/>
                </a:ext>
              </a:extLst>
            </p:cNvPr>
            <p:cNvGrpSpPr/>
            <p:nvPr/>
          </p:nvGrpSpPr>
          <p:grpSpPr>
            <a:xfrm>
              <a:off x="4383609" y="1526767"/>
              <a:ext cx="656500" cy="466077"/>
              <a:chOff x="2121664" y="1926431"/>
              <a:chExt cx="4229100" cy="3002424"/>
            </a:xfrm>
            <a:grpFill/>
          </p:grpSpPr>
          <p:sp>
            <p:nvSpPr>
              <p:cNvPr id="183" name="Freeform: Shape 182">
                <a:extLst>
                  <a:ext uri="{FF2B5EF4-FFF2-40B4-BE49-F238E27FC236}">
                    <a16:creationId xmlns:a16="http://schemas.microsoft.com/office/drawing/2014/main" id="{171BB79F-351A-4264-B521-8270C238C42B}"/>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B4A62A12-3B33-4A60-B64E-C4FA20862BE9}"/>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9B5BB46E-171A-4690-B9CD-4FE8632FF84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027C1442-86BE-488A-A937-5A1C7CB252EB}"/>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EAE4DB67-1292-425D-BC6C-39B3CD416E98}"/>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6349353-1F6C-48BB-A08F-D2D1F3A4E91D}"/>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937B6AC3-2D88-4BCF-A596-A38C7765F93F}"/>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0EF2391-BCC3-4ED2-AF20-3D1EFE95A4B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9E29DDA5-4540-49A0-BDB3-4CC0D44E45B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17FDE749-D70E-4F1A-A224-4DEF666CC0E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105" name="TextBox 104">
            <a:extLst>
              <a:ext uri="{FF2B5EF4-FFF2-40B4-BE49-F238E27FC236}">
                <a16:creationId xmlns:a16="http://schemas.microsoft.com/office/drawing/2014/main" id="{CE5CC5F3-B439-4134-BB3A-00BE6F278FEF}"/>
              </a:ext>
            </a:extLst>
          </p:cNvPr>
          <p:cNvSpPr txBox="1"/>
          <p:nvPr/>
        </p:nvSpPr>
        <p:spPr>
          <a:xfrm>
            <a:off x="10576478" y="3613440"/>
            <a:ext cx="1392302" cy="861774"/>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Single Docker image, multi container w/</a:t>
            </a:r>
            <a:br>
              <a:rPr lang="en-US" sz="1000" dirty="0">
                <a:solidFill>
                  <a:schemeClr val="bg1"/>
                </a:solidFill>
              </a:rPr>
            </a:br>
            <a:r>
              <a:rPr lang="en-US" sz="1000" dirty="0">
                <a:solidFill>
                  <a:schemeClr val="bg1"/>
                </a:solidFill>
              </a:rPr>
              <a:t>Docker compose, or Kubernetes Pod Definition</a:t>
            </a:r>
          </a:p>
        </p:txBody>
      </p:sp>
      <p:sp>
        <p:nvSpPr>
          <p:cNvPr id="102" name="TextBox 101">
            <a:extLst>
              <a:ext uri="{FF2B5EF4-FFF2-40B4-BE49-F238E27FC236}">
                <a16:creationId xmlns:a16="http://schemas.microsoft.com/office/drawing/2014/main" id="{FF4D3EF7-7A85-42EC-A0BF-BEC0F72035D3}"/>
              </a:ext>
            </a:extLst>
          </p:cNvPr>
          <p:cNvSpPr txBox="1"/>
          <p:nvPr/>
        </p:nvSpPr>
        <p:spPr>
          <a:xfrm>
            <a:off x="10377834" y="5449156"/>
            <a:ext cx="1789590" cy="4154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dirty="0">
                <a:solidFill>
                  <a:schemeClr val="bg1"/>
                </a:solidFill>
              </a:rPr>
              <a:t>IntelliJ, Jenkin, Maven, Visual Studio family</a:t>
            </a:r>
          </a:p>
        </p:txBody>
      </p:sp>
      <p:grpSp>
        <p:nvGrpSpPr>
          <p:cNvPr id="41" name="Group 40">
            <a:extLst>
              <a:ext uri="{FF2B5EF4-FFF2-40B4-BE49-F238E27FC236}">
                <a16:creationId xmlns:a16="http://schemas.microsoft.com/office/drawing/2014/main" id="{31F7D1AE-5BC3-4F2D-BE12-E4082BCC0DC4}"/>
              </a:ext>
            </a:extLst>
          </p:cNvPr>
          <p:cNvGrpSpPr/>
          <p:nvPr/>
        </p:nvGrpSpPr>
        <p:grpSpPr>
          <a:xfrm>
            <a:off x="10580171" y="5056275"/>
            <a:ext cx="1384916" cy="301087"/>
            <a:chOff x="9425785" y="4222052"/>
            <a:chExt cx="2027943" cy="440886"/>
          </a:xfrm>
          <a:solidFill>
            <a:schemeClr val="accent4"/>
          </a:solidFill>
        </p:grpSpPr>
        <p:pic>
          <p:nvPicPr>
            <p:cNvPr id="178" name="Graphic 177">
              <a:extLst>
                <a:ext uri="{FF2B5EF4-FFF2-40B4-BE49-F238E27FC236}">
                  <a16:creationId xmlns:a16="http://schemas.microsoft.com/office/drawing/2014/main" id="{21673D38-6873-4431-9119-EC50560DA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85" y="4222052"/>
              <a:ext cx="440886" cy="440886"/>
            </a:xfrm>
            <a:prstGeom prst="rect">
              <a:avLst/>
            </a:prstGeom>
          </p:spPr>
        </p:pic>
        <p:pic>
          <p:nvPicPr>
            <p:cNvPr id="179" name="Graphic 178">
              <a:extLst>
                <a:ext uri="{FF2B5EF4-FFF2-40B4-BE49-F238E27FC236}">
                  <a16:creationId xmlns:a16="http://schemas.microsoft.com/office/drawing/2014/main" id="{878BADC9-2BC1-430E-920C-8C66C0BCDD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79083" y="4264436"/>
              <a:ext cx="356119" cy="356119"/>
            </a:xfrm>
            <a:prstGeom prst="rect">
              <a:avLst/>
            </a:prstGeom>
          </p:spPr>
        </p:pic>
        <p:sp>
          <p:nvSpPr>
            <p:cNvPr id="180" name="Freeform: Shape 179">
              <a:extLst>
                <a:ext uri="{FF2B5EF4-FFF2-40B4-BE49-F238E27FC236}">
                  <a16:creationId xmlns:a16="http://schemas.microsoft.com/office/drawing/2014/main" id="{33BDC99A-967B-4391-89B5-4FAE808202A8}"/>
                </a:ext>
              </a:extLst>
            </p:cNvPr>
            <p:cNvSpPr/>
            <p:nvPr/>
          </p:nvSpPr>
          <p:spPr>
            <a:xfrm>
              <a:off x="10447614" y="4224069"/>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D4D89665-67F8-430B-8745-423A4E096F24}"/>
                </a:ext>
              </a:extLst>
            </p:cNvPr>
            <p:cNvSpPr>
              <a:spLocks/>
            </p:cNvSpPr>
            <p:nvPr/>
          </p:nvSpPr>
          <p:spPr bwMode="auto">
            <a:xfrm rot="19422995">
              <a:off x="10878500" y="4339119"/>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654CC12-F65C-43DA-A031-3C82B62BF195}"/>
              </a:ext>
            </a:extLst>
          </p:cNvPr>
          <p:cNvSpPr txBox="1"/>
          <p:nvPr/>
        </p:nvSpPr>
        <p:spPr>
          <a:xfrm>
            <a:off x="10632549" y="1777724"/>
            <a:ext cx="1280160" cy="415498"/>
          </a:xfrm>
          <a:prstGeom prst="rect">
            <a:avLst/>
          </a:prstGeom>
        </p:spPr>
        <p:txBody>
          <a:bodyPr wrap="square">
            <a:spAutoFit/>
          </a:bodyPr>
          <a:lstStyle>
            <a:defPPr>
              <a:defRPr lang="en-US"/>
            </a:defPPr>
            <a:lvl1pPr algn="ctr" defTabSz="932574">
              <a:defRPr sz="1050" kern="0">
                <a:latin typeface="Segoe UI" panose="020B0502040204020203" pitchFamily="34" charset="0"/>
                <a:cs typeface="Segoe UI" panose="020B0502040204020203" pitchFamily="34" charset="0"/>
              </a:defRPr>
            </a:lvl1pPr>
          </a:lstStyle>
          <a:p>
            <a:r>
              <a:rPr lang="en-US" sz="1000" dirty="0">
                <a:solidFill>
                  <a:schemeClr val="bg1"/>
                </a:solidFill>
              </a:rPr>
              <a:t>From CLI, portal, or</a:t>
            </a:r>
            <a:br>
              <a:rPr lang="en-US" sz="1000" dirty="0">
                <a:solidFill>
                  <a:schemeClr val="bg1"/>
                </a:solidFill>
              </a:rPr>
            </a:br>
            <a:r>
              <a:rPr lang="en-US" sz="1000" dirty="0">
                <a:solidFill>
                  <a:schemeClr val="bg1"/>
                </a:solidFill>
              </a:rPr>
              <a:t>ARM template</a:t>
            </a:r>
          </a:p>
        </p:txBody>
      </p:sp>
      <p:grpSp>
        <p:nvGrpSpPr>
          <p:cNvPr id="4" name="Group 3">
            <a:extLst>
              <a:ext uri="{FF2B5EF4-FFF2-40B4-BE49-F238E27FC236}">
                <a16:creationId xmlns:a16="http://schemas.microsoft.com/office/drawing/2014/main" id="{26652297-8871-4BD1-8DA7-2DA679CFF126}"/>
              </a:ext>
            </a:extLst>
          </p:cNvPr>
          <p:cNvGrpSpPr/>
          <p:nvPr/>
        </p:nvGrpSpPr>
        <p:grpSpPr>
          <a:xfrm>
            <a:off x="10783242" y="3158308"/>
            <a:ext cx="960963" cy="347997"/>
            <a:chOff x="4731583" y="5665620"/>
            <a:chExt cx="1025354" cy="421077"/>
          </a:xfrm>
          <a:solidFill>
            <a:schemeClr val="accent4"/>
          </a:solidFill>
        </p:grpSpPr>
        <p:grpSp>
          <p:nvGrpSpPr>
            <p:cNvPr id="101" name="Graphic 6">
              <a:extLst>
                <a:ext uri="{FF2B5EF4-FFF2-40B4-BE49-F238E27FC236}">
                  <a16:creationId xmlns:a16="http://schemas.microsoft.com/office/drawing/2014/main" id="{BC9865A2-C784-4792-83A2-A57AEAC3385C}"/>
                </a:ext>
              </a:extLst>
            </p:cNvPr>
            <p:cNvGrpSpPr/>
            <p:nvPr/>
          </p:nvGrpSpPr>
          <p:grpSpPr>
            <a:xfrm>
              <a:off x="4731583" y="5665620"/>
              <a:ext cx="501686" cy="421077"/>
              <a:chOff x="2121667" y="1926431"/>
              <a:chExt cx="4229104" cy="3002426"/>
            </a:xfrm>
            <a:grpFill/>
          </p:grpSpPr>
          <p:sp>
            <p:nvSpPr>
              <p:cNvPr id="103" name="Freeform: Shape 102">
                <a:extLst>
                  <a:ext uri="{FF2B5EF4-FFF2-40B4-BE49-F238E27FC236}">
                    <a16:creationId xmlns:a16="http://schemas.microsoft.com/office/drawing/2014/main" id="{2BC5D970-3825-4001-B3DD-5037CF1EFAF2}"/>
                  </a:ext>
                </a:extLst>
              </p:cNvPr>
              <p:cNvSpPr/>
              <p:nvPr/>
            </p:nvSpPr>
            <p:spPr>
              <a:xfrm>
                <a:off x="2121667" y="2700003"/>
                <a:ext cx="4229104" cy="2228854"/>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3CFBC3E-0179-462D-B411-92BD7C8FEC1D}"/>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2907F32-47C9-47D9-A708-E58E9E0AB5A1}"/>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507768A-9AE9-4D5F-90E8-C9CF288491F2}"/>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33F3D50D-ADD0-45FB-96C4-90D64D5F69B4}"/>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1FD4387D-ED82-46D5-9C71-B9F229706210}"/>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C81A330-1B8B-4A9F-9C68-3D22B49568A1}"/>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54CEE72-10D9-48DF-825E-F0AA652C5F58}"/>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032B0B9E-5620-4F37-B522-5C7C8956B9F0}"/>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CB689C6-3634-4549-80A9-38E6A7D9CE0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08DFD87A-F4FE-42BE-9BD3-C5D187C39BC2}"/>
                </a:ext>
              </a:extLst>
            </p:cNvPr>
            <p:cNvSpPr/>
            <p:nvPr/>
          </p:nvSpPr>
          <p:spPr>
            <a:xfrm>
              <a:off x="5376881" y="5665621"/>
              <a:ext cx="380056" cy="41776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B582018-EF61-4143-AD17-72FCFE2EA8E9}"/>
              </a:ext>
            </a:extLst>
          </p:cNvPr>
          <p:cNvSpPr>
            <a:spLocks noGrp="1"/>
          </p:cNvSpPr>
          <p:nvPr>
            <p:ph type="body" sz="quarter" idx="10"/>
          </p:nvPr>
        </p:nvSpPr>
        <p:spPr>
          <a:xfrm>
            <a:off x="373095" y="3698304"/>
            <a:ext cx="5489815" cy="683911"/>
          </a:xfrm>
        </p:spPr>
        <p:txBody>
          <a:bodyPr/>
          <a:lstStyle/>
          <a:p>
            <a:r>
              <a:rPr lang="en-US" dirty="0">
                <a:latin typeface="Segoe UI Light" panose="020B0502040204020203" pitchFamily="34" charset="0"/>
                <a:cs typeface="Segoe UI Light" panose="020B0502040204020203" pitchFamily="34" charset="0"/>
              </a:rPr>
              <a:t>Easily deploy &amp; run container-based web apps at scale</a:t>
            </a:r>
          </a:p>
        </p:txBody>
      </p:sp>
      <p:sp>
        <p:nvSpPr>
          <p:cNvPr id="2" name="Title 1">
            <a:extLst>
              <a:ext uri="{FF2B5EF4-FFF2-40B4-BE49-F238E27FC236}">
                <a16:creationId xmlns:a16="http://schemas.microsoft.com/office/drawing/2014/main" id="{444FC43C-6255-494D-9A26-914FC9DAD9F8}"/>
              </a:ext>
            </a:extLst>
          </p:cNvPr>
          <p:cNvSpPr>
            <a:spLocks noGrp="1"/>
          </p:cNvSpPr>
          <p:nvPr>
            <p:ph type="title"/>
          </p:nvPr>
        </p:nvSpPr>
        <p:spPr>
          <a:xfrm>
            <a:off x="373095" y="2509963"/>
            <a:ext cx="5489815" cy="1107996"/>
          </a:xfrm>
        </p:spPr>
        <p:txBody>
          <a:bodyPr/>
          <a:lstStyle/>
          <a:p>
            <a:r>
              <a:rPr lang="en-US" dirty="0"/>
              <a:t>Enable new opportunities for app modernization</a:t>
            </a:r>
          </a:p>
        </p:txBody>
      </p:sp>
      <p:sp>
        <p:nvSpPr>
          <p:cNvPr id="93" name="Rectangle 92">
            <a:extLst>
              <a:ext uri="{FF2B5EF4-FFF2-40B4-BE49-F238E27FC236}">
                <a16:creationId xmlns:a16="http://schemas.microsoft.com/office/drawing/2014/main" id="{1F4EBB79-1BE8-4255-8F85-7C3B3E38F4C1}"/>
              </a:ext>
            </a:extLst>
          </p:cNvPr>
          <p:cNvSpPr/>
          <p:nvPr/>
        </p:nvSpPr>
        <p:spPr>
          <a:xfrm>
            <a:off x="6573566" y="486446"/>
            <a:ext cx="1581501" cy="584775"/>
          </a:xfrm>
          <a:prstGeom prst="rect">
            <a:avLst/>
          </a:prstGeom>
          <a:ln>
            <a:noFill/>
          </a:ln>
        </p:spPr>
        <p:txBody>
          <a:bodyPr wrap="square">
            <a:spAutoFit/>
          </a:bodyPr>
          <a:lstStyle/>
          <a:p>
            <a:r>
              <a:rPr lang="en-US" sz="1600" dirty="0">
                <a:solidFill>
                  <a:schemeClr val="accent1"/>
                </a:solidFill>
                <a:latin typeface="+mj-lt"/>
                <a:cs typeface="Segoe UI Semilight" panose="020B0402040204020203" pitchFamily="34" charset="0"/>
              </a:rPr>
              <a:t>Developer productivity</a:t>
            </a:r>
          </a:p>
        </p:txBody>
      </p:sp>
      <p:sp>
        <p:nvSpPr>
          <p:cNvPr id="94" name="Rectangle 93">
            <a:extLst>
              <a:ext uri="{FF2B5EF4-FFF2-40B4-BE49-F238E27FC236}">
                <a16:creationId xmlns:a16="http://schemas.microsoft.com/office/drawing/2014/main" id="{999E9C12-BEDA-4D1A-BC91-74EF262EC7C4}"/>
              </a:ext>
            </a:extLst>
          </p:cNvPr>
          <p:cNvSpPr/>
          <p:nvPr/>
        </p:nvSpPr>
        <p:spPr>
          <a:xfrm>
            <a:off x="8527722" y="486446"/>
            <a:ext cx="1581501" cy="584775"/>
          </a:xfrm>
          <a:prstGeom prst="rect">
            <a:avLst/>
          </a:prstGeom>
          <a:ln>
            <a:noFill/>
          </a:ln>
        </p:spPr>
        <p:txBody>
          <a:bodyPr wrap="square">
            <a:spAutoFit/>
          </a:bodyPr>
          <a:lstStyle/>
          <a:p>
            <a:r>
              <a:rPr lang="en-US" sz="1600" dirty="0">
                <a:solidFill>
                  <a:schemeClr val="accent1"/>
                </a:solidFill>
                <a:latin typeface="+mj-lt"/>
                <a:cs typeface="Segoe UI Semilight" panose="020B0402040204020203" pitchFamily="34" charset="0"/>
              </a:rPr>
              <a:t>Fully managed platform</a:t>
            </a:r>
          </a:p>
        </p:txBody>
      </p:sp>
      <p:sp>
        <p:nvSpPr>
          <p:cNvPr id="95" name="Rectangle 94">
            <a:extLst>
              <a:ext uri="{FF2B5EF4-FFF2-40B4-BE49-F238E27FC236}">
                <a16:creationId xmlns:a16="http://schemas.microsoft.com/office/drawing/2014/main" id="{0DF59566-A47B-41EF-8DE8-706B1F6FD8B0}"/>
              </a:ext>
            </a:extLst>
          </p:cNvPr>
          <p:cNvSpPr/>
          <p:nvPr/>
        </p:nvSpPr>
        <p:spPr>
          <a:xfrm>
            <a:off x="10481879" y="495966"/>
            <a:ext cx="1581501" cy="584775"/>
          </a:xfrm>
          <a:prstGeom prst="rect">
            <a:avLst/>
          </a:prstGeom>
          <a:ln>
            <a:noFill/>
          </a:ln>
        </p:spPr>
        <p:txBody>
          <a:bodyPr wrap="square">
            <a:spAutoFit/>
          </a:bodyPr>
          <a:lstStyle/>
          <a:p>
            <a:r>
              <a:rPr lang="en-US" sz="1600" dirty="0">
                <a:solidFill>
                  <a:schemeClr val="accent1"/>
                </a:solidFill>
                <a:latin typeface="+mj-lt"/>
                <a:cs typeface="Segoe UI Semilight" panose="020B0402040204020203" pitchFamily="34" charset="0"/>
              </a:rPr>
              <a:t>Flexibility &amp; choices</a:t>
            </a:r>
          </a:p>
        </p:txBody>
      </p:sp>
      <p:grpSp>
        <p:nvGrpSpPr>
          <p:cNvPr id="20" name="Group 19">
            <a:extLst>
              <a:ext uri="{FF2B5EF4-FFF2-40B4-BE49-F238E27FC236}">
                <a16:creationId xmlns:a16="http://schemas.microsoft.com/office/drawing/2014/main" id="{F10DBCC7-9035-4863-87CA-87C5D6B29C79}"/>
              </a:ext>
            </a:extLst>
          </p:cNvPr>
          <p:cNvGrpSpPr/>
          <p:nvPr/>
        </p:nvGrpSpPr>
        <p:grpSpPr>
          <a:xfrm>
            <a:off x="7197888" y="5044292"/>
            <a:ext cx="332857" cy="346973"/>
            <a:chOff x="4084629" y="2167072"/>
            <a:chExt cx="800100" cy="834030"/>
          </a:xfrm>
          <a:solidFill>
            <a:schemeClr val="accent1"/>
          </a:solidFill>
        </p:grpSpPr>
        <p:sp>
          <p:nvSpPr>
            <p:cNvPr id="18" name="Freeform: Shape 17">
              <a:extLst>
                <a:ext uri="{FF2B5EF4-FFF2-40B4-BE49-F238E27FC236}">
                  <a16:creationId xmlns:a16="http://schemas.microsoft.com/office/drawing/2014/main" id="{97D2FC4B-D9AE-4DB1-8CF0-BB643E05E94A}"/>
                </a:ext>
              </a:extLst>
            </p:cNvPr>
            <p:cNvSpPr/>
            <p:nvPr/>
          </p:nvSpPr>
          <p:spPr>
            <a:xfrm>
              <a:off x="4325603" y="2167072"/>
              <a:ext cx="314325" cy="2952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endParaRPr lang="en-US">
                <a:solidFill>
                  <a:schemeClr val="bg1"/>
                </a:solidFill>
              </a:endParaRPr>
            </a:p>
          </p:txBody>
        </p:sp>
        <p:sp>
          <p:nvSpPr>
            <p:cNvPr id="19" name="Freeform: Shape 18">
              <a:extLst>
                <a:ext uri="{FF2B5EF4-FFF2-40B4-BE49-F238E27FC236}">
                  <a16:creationId xmlns:a16="http://schemas.microsoft.com/office/drawing/2014/main" id="{499655FA-ECB3-430A-9FC7-D5AC7D767D32}"/>
                </a:ext>
              </a:extLst>
            </p:cNvPr>
            <p:cNvSpPr/>
            <p:nvPr/>
          </p:nvSpPr>
          <p:spPr>
            <a:xfrm>
              <a:off x="4084629" y="2353402"/>
              <a:ext cx="800100" cy="647700"/>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endParaRPr lang="en-US">
                <a:solidFill>
                  <a:schemeClr val="bg1"/>
                </a:solidFill>
              </a:endParaRPr>
            </a:p>
          </p:txBody>
        </p:sp>
      </p:grpSp>
      <p:grpSp>
        <p:nvGrpSpPr>
          <p:cNvPr id="106" name="Group 105">
            <a:extLst>
              <a:ext uri="{FF2B5EF4-FFF2-40B4-BE49-F238E27FC236}">
                <a16:creationId xmlns:a16="http://schemas.microsoft.com/office/drawing/2014/main" id="{5A36B238-084F-4BBC-8B5B-0ACB4AFBA527}"/>
              </a:ext>
            </a:extLst>
          </p:cNvPr>
          <p:cNvGrpSpPr/>
          <p:nvPr/>
        </p:nvGrpSpPr>
        <p:grpSpPr>
          <a:xfrm>
            <a:off x="7206889" y="3190000"/>
            <a:ext cx="314855" cy="314855"/>
            <a:chOff x="3476625" y="4014788"/>
            <a:chExt cx="569913" cy="569912"/>
          </a:xfrm>
          <a:solidFill>
            <a:schemeClr val="accent2"/>
          </a:solidFill>
        </p:grpSpPr>
        <p:sp>
          <p:nvSpPr>
            <p:cNvPr id="107" name="Freeform 164">
              <a:extLst>
                <a:ext uri="{FF2B5EF4-FFF2-40B4-BE49-F238E27FC236}">
                  <a16:creationId xmlns:a16="http://schemas.microsoft.com/office/drawing/2014/main" id="{82EA41C6-7EB9-433A-8D6E-E841FABA9175}"/>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08" name="Freeform 165">
              <a:extLst>
                <a:ext uri="{FF2B5EF4-FFF2-40B4-BE49-F238E27FC236}">
                  <a16:creationId xmlns:a16="http://schemas.microsoft.com/office/drawing/2014/main" id="{C4F3056B-CDE4-439A-9C48-628A026EEE14}"/>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45" name="Group 20">
            <a:extLst>
              <a:ext uri="{FF2B5EF4-FFF2-40B4-BE49-F238E27FC236}">
                <a16:creationId xmlns:a16="http://schemas.microsoft.com/office/drawing/2014/main" id="{945617D5-4119-4767-AFB0-491EEC05C19F}"/>
              </a:ext>
            </a:extLst>
          </p:cNvPr>
          <p:cNvGrpSpPr>
            <a:grpSpLocks noChangeAspect="1"/>
          </p:cNvGrpSpPr>
          <p:nvPr/>
        </p:nvGrpSpPr>
        <p:grpSpPr bwMode="auto">
          <a:xfrm>
            <a:off x="9167813" y="1391707"/>
            <a:ext cx="301315" cy="301315"/>
            <a:chOff x="1614" y="999"/>
            <a:chExt cx="312" cy="312"/>
          </a:xfrm>
          <a:solidFill>
            <a:schemeClr val="accent1"/>
          </a:solidFill>
        </p:grpSpPr>
        <p:sp>
          <p:nvSpPr>
            <p:cNvPr id="146" name="Rectangle 21">
              <a:extLst>
                <a:ext uri="{FF2B5EF4-FFF2-40B4-BE49-F238E27FC236}">
                  <a16:creationId xmlns:a16="http://schemas.microsoft.com/office/drawing/2014/main" id="{853FADE9-583A-45A3-915C-1C073537768C}"/>
                </a:ext>
              </a:extLst>
            </p:cNvPr>
            <p:cNvSpPr>
              <a:spLocks noChangeArrowheads="1"/>
            </p:cNvSpPr>
            <p:nvPr/>
          </p:nvSpPr>
          <p:spPr bwMode="auto">
            <a:xfrm>
              <a:off x="1614" y="1165"/>
              <a:ext cx="146" cy="14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8" name="Rectangle 22">
              <a:extLst>
                <a:ext uri="{FF2B5EF4-FFF2-40B4-BE49-F238E27FC236}">
                  <a16:creationId xmlns:a16="http://schemas.microsoft.com/office/drawing/2014/main" id="{10D97B1F-7A13-4D50-993B-3218EAA49D86}"/>
                </a:ext>
              </a:extLst>
            </p:cNvPr>
            <p:cNvSpPr>
              <a:spLocks noChangeArrowheads="1"/>
            </p:cNvSpPr>
            <p:nvPr/>
          </p:nvSpPr>
          <p:spPr bwMode="auto">
            <a:xfrm>
              <a:off x="1614" y="999"/>
              <a:ext cx="312"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5" name="Rectangle 23">
              <a:extLst>
                <a:ext uri="{FF2B5EF4-FFF2-40B4-BE49-F238E27FC236}">
                  <a16:creationId xmlns:a16="http://schemas.microsoft.com/office/drawing/2014/main" id="{687B11F4-B9F5-4C7B-B6D2-B1BDBB14FC55}"/>
                </a:ext>
              </a:extLst>
            </p:cNvPr>
            <p:cNvSpPr>
              <a:spLocks noChangeArrowheads="1"/>
            </p:cNvSpPr>
            <p:nvPr/>
          </p:nvSpPr>
          <p:spPr bwMode="auto">
            <a:xfrm>
              <a:off x="1789" y="999"/>
              <a:ext cx="137"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96" name="Group 141">
            <a:extLst>
              <a:ext uri="{FF2B5EF4-FFF2-40B4-BE49-F238E27FC236}">
                <a16:creationId xmlns:a16="http://schemas.microsoft.com/office/drawing/2014/main" id="{D17377B2-8AEA-476B-9AEF-83719C8BA2A8}"/>
              </a:ext>
            </a:extLst>
          </p:cNvPr>
          <p:cNvGrpSpPr>
            <a:grpSpLocks noChangeAspect="1"/>
          </p:cNvGrpSpPr>
          <p:nvPr/>
        </p:nvGrpSpPr>
        <p:grpSpPr bwMode="auto">
          <a:xfrm>
            <a:off x="9150188" y="3198880"/>
            <a:ext cx="301316" cy="301315"/>
            <a:chOff x="388" y="2529"/>
            <a:chExt cx="359" cy="359"/>
          </a:xfrm>
        </p:grpSpPr>
        <p:sp>
          <p:nvSpPr>
            <p:cNvPr id="197" name="Freeform 142">
              <a:extLst>
                <a:ext uri="{FF2B5EF4-FFF2-40B4-BE49-F238E27FC236}">
                  <a16:creationId xmlns:a16="http://schemas.microsoft.com/office/drawing/2014/main" id="{45E69A48-CCFE-4016-968F-C5C32C7468E7}"/>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8" name="Freeform 143">
              <a:extLst>
                <a:ext uri="{FF2B5EF4-FFF2-40B4-BE49-F238E27FC236}">
                  <a16:creationId xmlns:a16="http://schemas.microsoft.com/office/drawing/2014/main" id="{7C25EAF8-CEB9-4AE1-BE2B-6EF67EB401FC}"/>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41" name="Group 240">
            <a:extLst>
              <a:ext uri="{FF2B5EF4-FFF2-40B4-BE49-F238E27FC236}">
                <a16:creationId xmlns:a16="http://schemas.microsoft.com/office/drawing/2014/main" id="{953FCF72-2B8D-4C46-824F-0020A298542F}"/>
              </a:ext>
            </a:extLst>
          </p:cNvPr>
          <p:cNvGrpSpPr/>
          <p:nvPr/>
        </p:nvGrpSpPr>
        <p:grpSpPr>
          <a:xfrm>
            <a:off x="9135169" y="5024660"/>
            <a:ext cx="366605" cy="366605"/>
            <a:chOff x="5418138" y="1585913"/>
            <a:chExt cx="495300" cy="495300"/>
          </a:xfrm>
          <a:solidFill>
            <a:schemeClr val="accent2"/>
          </a:solidFill>
        </p:grpSpPr>
        <p:grpSp>
          <p:nvGrpSpPr>
            <p:cNvPr id="242" name="Group 241">
              <a:extLst>
                <a:ext uri="{FF2B5EF4-FFF2-40B4-BE49-F238E27FC236}">
                  <a16:creationId xmlns:a16="http://schemas.microsoft.com/office/drawing/2014/main" id="{E4D6C987-410C-40EC-A44A-519AB169F9DE}"/>
                </a:ext>
              </a:extLst>
            </p:cNvPr>
            <p:cNvGrpSpPr/>
            <p:nvPr/>
          </p:nvGrpSpPr>
          <p:grpSpPr>
            <a:xfrm>
              <a:off x="5565776" y="1755776"/>
              <a:ext cx="200025" cy="123825"/>
              <a:chOff x="5565776" y="1755776"/>
              <a:chExt cx="200025" cy="123825"/>
            </a:xfrm>
            <a:grpFill/>
          </p:grpSpPr>
          <p:sp>
            <p:nvSpPr>
              <p:cNvPr id="246" name="Oval 79">
                <a:extLst>
                  <a:ext uri="{FF2B5EF4-FFF2-40B4-BE49-F238E27FC236}">
                    <a16:creationId xmlns:a16="http://schemas.microsoft.com/office/drawing/2014/main" id="{1288BACE-2002-4575-AC50-8977E6D52914}"/>
                  </a:ext>
                </a:extLst>
              </p:cNvPr>
              <p:cNvSpPr>
                <a:spLocks noChangeArrowheads="1"/>
              </p:cNvSpPr>
              <p:nvPr/>
            </p:nvSpPr>
            <p:spPr bwMode="auto">
              <a:xfrm>
                <a:off x="5580063" y="1755776"/>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7" name="Freeform 80">
                <a:extLst>
                  <a:ext uri="{FF2B5EF4-FFF2-40B4-BE49-F238E27FC236}">
                    <a16:creationId xmlns:a16="http://schemas.microsoft.com/office/drawing/2014/main" id="{8BBC7CBB-F946-493A-B714-C2D8D1AC2E48}"/>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8" name="Oval 81">
                <a:extLst>
                  <a:ext uri="{FF2B5EF4-FFF2-40B4-BE49-F238E27FC236}">
                    <a16:creationId xmlns:a16="http://schemas.microsoft.com/office/drawing/2014/main" id="{329B6426-8AC8-4956-A760-2ACA772DCD74}"/>
                  </a:ext>
                </a:extLst>
              </p:cNvPr>
              <p:cNvSpPr>
                <a:spLocks noChangeArrowheads="1"/>
              </p:cNvSpPr>
              <p:nvPr/>
            </p:nvSpPr>
            <p:spPr bwMode="auto">
              <a:xfrm>
                <a:off x="5670551" y="1782763"/>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43" name="Group 242">
              <a:extLst>
                <a:ext uri="{FF2B5EF4-FFF2-40B4-BE49-F238E27FC236}">
                  <a16:creationId xmlns:a16="http://schemas.microsoft.com/office/drawing/2014/main" id="{78ABB3B5-99A7-4A9D-92E9-BE81FD54763A}"/>
                </a:ext>
              </a:extLst>
            </p:cNvPr>
            <p:cNvGrpSpPr/>
            <p:nvPr/>
          </p:nvGrpSpPr>
          <p:grpSpPr>
            <a:xfrm>
              <a:off x="5418138" y="1585913"/>
              <a:ext cx="495300" cy="495300"/>
              <a:chOff x="5418138" y="1585913"/>
              <a:chExt cx="495300" cy="495300"/>
            </a:xfrm>
            <a:grpFill/>
          </p:grpSpPr>
          <p:sp>
            <p:nvSpPr>
              <p:cNvPr id="244" name="Freeform 82">
                <a:extLst>
                  <a:ext uri="{FF2B5EF4-FFF2-40B4-BE49-F238E27FC236}">
                    <a16:creationId xmlns:a16="http://schemas.microsoft.com/office/drawing/2014/main" id="{4344F6DA-346E-4A35-BF2D-21692514FC33}"/>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5" name="Freeform 83">
                <a:extLst>
                  <a:ext uri="{FF2B5EF4-FFF2-40B4-BE49-F238E27FC236}">
                    <a16:creationId xmlns:a16="http://schemas.microsoft.com/office/drawing/2014/main" id="{3364ABB9-50ED-41B7-AA95-BE7035AE1547}"/>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grpSp>
        <p:nvGrpSpPr>
          <p:cNvPr id="271" name="Group 356">
            <a:extLst>
              <a:ext uri="{FF2B5EF4-FFF2-40B4-BE49-F238E27FC236}">
                <a16:creationId xmlns:a16="http://schemas.microsoft.com/office/drawing/2014/main" id="{DD4FCE8F-EE6F-4861-9A00-B4DCBFC85129}"/>
              </a:ext>
            </a:extLst>
          </p:cNvPr>
          <p:cNvGrpSpPr>
            <a:grpSpLocks noChangeAspect="1"/>
          </p:cNvGrpSpPr>
          <p:nvPr/>
        </p:nvGrpSpPr>
        <p:grpSpPr bwMode="auto">
          <a:xfrm>
            <a:off x="11129858" y="1387552"/>
            <a:ext cx="285542" cy="285543"/>
            <a:chOff x="3403" y="3388"/>
            <a:chExt cx="359" cy="359"/>
          </a:xfrm>
        </p:grpSpPr>
        <p:sp>
          <p:nvSpPr>
            <p:cNvPr id="272" name="Oval 357">
              <a:extLst>
                <a:ext uri="{FF2B5EF4-FFF2-40B4-BE49-F238E27FC236}">
                  <a16:creationId xmlns:a16="http://schemas.microsoft.com/office/drawing/2014/main" id="{F5F677CC-B8D4-4F09-B247-2BE75E50D9E9}"/>
                </a:ext>
              </a:extLst>
            </p:cNvPr>
            <p:cNvSpPr>
              <a:spLocks noChangeArrowheads="1"/>
            </p:cNvSpPr>
            <p:nvPr/>
          </p:nvSpPr>
          <p:spPr bwMode="auto">
            <a:xfrm>
              <a:off x="3403" y="3388"/>
              <a:ext cx="76" cy="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73" name="Oval 358">
              <a:extLst>
                <a:ext uri="{FF2B5EF4-FFF2-40B4-BE49-F238E27FC236}">
                  <a16:creationId xmlns:a16="http://schemas.microsoft.com/office/drawing/2014/main" id="{6A03FA67-CF22-430A-B103-F66E4FD9143F}"/>
                </a:ext>
              </a:extLst>
            </p:cNvPr>
            <p:cNvSpPr>
              <a:spLocks noChangeArrowheads="1"/>
            </p:cNvSpPr>
            <p:nvPr/>
          </p:nvSpPr>
          <p:spPr bwMode="auto">
            <a:xfrm>
              <a:off x="3686" y="3671"/>
              <a:ext cx="76" cy="7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74" name="Oval 359">
              <a:extLst>
                <a:ext uri="{FF2B5EF4-FFF2-40B4-BE49-F238E27FC236}">
                  <a16:creationId xmlns:a16="http://schemas.microsoft.com/office/drawing/2014/main" id="{2179C79D-23FF-43B2-B0AC-5E2D7AE6CCBB}"/>
                </a:ext>
              </a:extLst>
            </p:cNvPr>
            <p:cNvSpPr>
              <a:spLocks noChangeArrowheads="1"/>
            </p:cNvSpPr>
            <p:nvPr/>
          </p:nvSpPr>
          <p:spPr bwMode="auto">
            <a:xfrm>
              <a:off x="3479" y="3463"/>
              <a:ext cx="208" cy="2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cxnSp>
        <p:nvCxnSpPr>
          <p:cNvPr id="72" name="Straight Connector 71">
            <a:extLst>
              <a:ext uri="{FF2B5EF4-FFF2-40B4-BE49-F238E27FC236}">
                <a16:creationId xmlns:a16="http://schemas.microsoft.com/office/drawing/2014/main" id="{77308427-209E-1545-AEAB-1EC3B4DB059F}"/>
              </a:ext>
            </a:extLst>
          </p:cNvPr>
          <p:cNvCxnSpPr>
            <a:cxnSpLocks/>
          </p:cNvCxnSpPr>
          <p:nvPr/>
        </p:nvCxnSpPr>
        <p:spPr>
          <a:xfrm>
            <a:off x="8333010" y="495966"/>
            <a:ext cx="0" cy="594360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A85DC5-E99A-654C-9B40-CAF767AC2AC5}"/>
              </a:ext>
            </a:extLst>
          </p:cNvPr>
          <p:cNvCxnSpPr>
            <a:cxnSpLocks/>
          </p:cNvCxnSpPr>
          <p:nvPr/>
        </p:nvCxnSpPr>
        <p:spPr>
          <a:xfrm>
            <a:off x="10274880" y="495966"/>
            <a:ext cx="0" cy="594360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3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5">
            <a:extLst>
              <a:ext uri="{FF2B5EF4-FFF2-40B4-BE49-F238E27FC236}">
                <a16:creationId xmlns:a16="http://schemas.microsoft.com/office/drawing/2014/main" id="{15973E52-5657-42E8-97BE-01D91B93E1D8}"/>
              </a:ext>
            </a:extLst>
          </p:cNvPr>
          <p:cNvGrpSpPr>
            <a:grpSpLocks noChangeAspect="1"/>
          </p:cNvGrpSpPr>
          <p:nvPr/>
        </p:nvGrpSpPr>
        <p:grpSpPr bwMode="auto">
          <a:xfrm>
            <a:off x="9450338" y="2868236"/>
            <a:ext cx="815842" cy="815842"/>
            <a:chOff x="410" y="1520"/>
            <a:chExt cx="359" cy="359"/>
          </a:xfrm>
        </p:grpSpPr>
        <p:sp>
          <p:nvSpPr>
            <p:cNvPr id="30" name="Freeform 16">
              <a:extLst>
                <a:ext uri="{FF2B5EF4-FFF2-40B4-BE49-F238E27FC236}">
                  <a16:creationId xmlns:a16="http://schemas.microsoft.com/office/drawing/2014/main" id="{26F1E1AB-08F7-460D-8447-2E3334195A03}"/>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7">
              <a:extLst>
                <a:ext uri="{FF2B5EF4-FFF2-40B4-BE49-F238E27FC236}">
                  <a16:creationId xmlns:a16="http://schemas.microsoft.com/office/drawing/2014/main" id="{4793DBC1-560F-4211-B58A-F52B2FE9E801}"/>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
              <a:extLst>
                <a:ext uri="{FF2B5EF4-FFF2-40B4-BE49-F238E27FC236}">
                  <a16:creationId xmlns:a16="http://schemas.microsoft.com/office/drawing/2014/main" id="{07F69138-B594-4D71-82A5-E891D881DA62}"/>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9">
              <a:extLst>
                <a:ext uri="{FF2B5EF4-FFF2-40B4-BE49-F238E27FC236}">
                  <a16:creationId xmlns:a16="http://schemas.microsoft.com/office/drawing/2014/main" id="{121625D2-A3D5-403D-B492-B7EA03EEA545}"/>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0">
              <a:extLst>
                <a:ext uri="{FF2B5EF4-FFF2-40B4-BE49-F238E27FC236}">
                  <a16:creationId xmlns:a16="http://schemas.microsoft.com/office/drawing/2014/main" id="{CBE6BA1E-5CF2-40C4-95DB-5C0F3B7C9D9B}"/>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1">
              <a:extLst>
                <a:ext uri="{FF2B5EF4-FFF2-40B4-BE49-F238E27FC236}">
                  <a16:creationId xmlns:a16="http://schemas.microsoft.com/office/drawing/2014/main" id="{807FBA0E-8F0A-4815-85A1-614E5EB8DA9E}"/>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11">
            <a:extLst>
              <a:ext uri="{FF2B5EF4-FFF2-40B4-BE49-F238E27FC236}">
                <a16:creationId xmlns:a16="http://schemas.microsoft.com/office/drawing/2014/main" id="{D47314F4-52F8-4DFD-A414-3EBE1942DA60}"/>
              </a:ext>
            </a:extLst>
          </p:cNvPr>
          <p:cNvGrpSpPr>
            <a:grpSpLocks noChangeAspect="1"/>
          </p:cNvGrpSpPr>
          <p:nvPr/>
        </p:nvGrpSpPr>
        <p:grpSpPr bwMode="auto">
          <a:xfrm>
            <a:off x="5809716" y="2868237"/>
            <a:ext cx="815841" cy="815841"/>
            <a:chOff x="410" y="999"/>
            <a:chExt cx="312" cy="312"/>
          </a:xfrm>
        </p:grpSpPr>
        <p:sp>
          <p:nvSpPr>
            <p:cNvPr id="40" name="Freeform 12">
              <a:extLst>
                <a:ext uri="{FF2B5EF4-FFF2-40B4-BE49-F238E27FC236}">
                  <a16:creationId xmlns:a16="http://schemas.microsoft.com/office/drawing/2014/main" id="{C1CCEB33-EB25-4DDD-87A4-810A894A4F38}"/>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3">
              <a:extLst>
                <a:ext uri="{FF2B5EF4-FFF2-40B4-BE49-F238E27FC236}">
                  <a16:creationId xmlns:a16="http://schemas.microsoft.com/office/drawing/2014/main" id="{032E9AAD-40F2-4271-A4C8-9365211E8652}"/>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14">
              <a:extLst>
                <a:ext uri="{FF2B5EF4-FFF2-40B4-BE49-F238E27FC236}">
                  <a16:creationId xmlns:a16="http://schemas.microsoft.com/office/drawing/2014/main" id="{7CA0B85D-C0D5-4BB8-ACD6-24EBC038BB90}"/>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15">
              <a:extLst>
                <a:ext uri="{FF2B5EF4-FFF2-40B4-BE49-F238E27FC236}">
                  <a16:creationId xmlns:a16="http://schemas.microsoft.com/office/drawing/2014/main" id="{25DD15BA-5360-4A04-924E-8CE0CDD83C98}"/>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Oval 16">
              <a:extLst>
                <a:ext uri="{FF2B5EF4-FFF2-40B4-BE49-F238E27FC236}">
                  <a16:creationId xmlns:a16="http://schemas.microsoft.com/office/drawing/2014/main" id="{EA394518-8225-4B9B-9F3B-3D50208F0DA5}"/>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17">
              <a:extLst>
                <a:ext uri="{FF2B5EF4-FFF2-40B4-BE49-F238E27FC236}">
                  <a16:creationId xmlns:a16="http://schemas.microsoft.com/office/drawing/2014/main" id="{49CA8E38-BAE1-4D4B-93CD-F866E0F38012}"/>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135">
            <a:extLst>
              <a:ext uri="{FF2B5EF4-FFF2-40B4-BE49-F238E27FC236}">
                <a16:creationId xmlns:a16="http://schemas.microsoft.com/office/drawing/2014/main" id="{5822BE84-6119-48E2-AD8C-5ABC4446B01C}"/>
              </a:ext>
            </a:extLst>
          </p:cNvPr>
          <p:cNvGrpSpPr>
            <a:grpSpLocks noChangeAspect="1"/>
          </p:cNvGrpSpPr>
          <p:nvPr/>
        </p:nvGrpSpPr>
        <p:grpSpPr bwMode="auto">
          <a:xfrm>
            <a:off x="2183740" y="2940967"/>
            <a:ext cx="814995" cy="676551"/>
            <a:chOff x="2204" y="1026"/>
            <a:chExt cx="312" cy="259"/>
          </a:xfrm>
          <a:solidFill>
            <a:schemeClr val="accent1"/>
          </a:solidFill>
        </p:grpSpPr>
        <p:sp>
          <p:nvSpPr>
            <p:cNvPr id="47" name="Freeform 136">
              <a:extLst>
                <a:ext uri="{FF2B5EF4-FFF2-40B4-BE49-F238E27FC236}">
                  <a16:creationId xmlns:a16="http://schemas.microsoft.com/office/drawing/2014/main" id="{2A633B09-F3B1-4000-B164-FC8D50965D7D}"/>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7">
              <a:extLst>
                <a:ext uri="{FF2B5EF4-FFF2-40B4-BE49-F238E27FC236}">
                  <a16:creationId xmlns:a16="http://schemas.microsoft.com/office/drawing/2014/main" id="{AB6B1070-197A-447D-A849-8828AC7D640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38">
              <a:extLst>
                <a:ext uri="{FF2B5EF4-FFF2-40B4-BE49-F238E27FC236}">
                  <a16:creationId xmlns:a16="http://schemas.microsoft.com/office/drawing/2014/main" id="{408C4A59-22FD-409C-9ABF-FACD05E62068}"/>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9">
              <a:extLst>
                <a:ext uri="{FF2B5EF4-FFF2-40B4-BE49-F238E27FC236}">
                  <a16:creationId xmlns:a16="http://schemas.microsoft.com/office/drawing/2014/main" id="{67799A31-9C14-44FA-85A4-99CAB58313B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0">
              <a:extLst>
                <a:ext uri="{FF2B5EF4-FFF2-40B4-BE49-F238E27FC236}">
                  <a16:creationId xmlns:a16="http://schemas.microsoft.com/office/drawing/2014/main" id="{87E5550D-AD02-4A0F-9B01-91622FFE834A}"/>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41">
              <a:extLst>
                <a:ext uri="{FF2B5EF4-FFF2-40B4-BE49-F238E27FC236}">
                  <a16:creationId xmlns:a16="http://schemas.microsoft.com/office/drawing/2014/main" id="{FB383AC4-CBCF-43F8-9CC6-4EFA5BC8D2E8}"/>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42">
              <a:extLst>
                <a:ext uri="{FF2B5EF4-FFF2-40B4-BE49-F238E27FC236}">
                  <a16:creationId xmlns:a16="http://schemas.microsoft.com/office/drawing/2014/main" id="{210CCB86-BD52-4075-B398-D2B3F3FBAAA3}"/>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43">
              <a:extLst>
                <a:ext uri="{FF2B5EF4-FFF2-40B4-BE49-F238E27FC236}">
                  <a16:creationId xmlns:a16="http://schemas.microsoft.com/office/drawing/2014/main" id="{17C5C732-63E8-4B18-8930-B38590E586A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Rectangle 47">
            <a:extLst>
              <a:ext uri="{FF2B5EF4-FFF2-40B4-BE49-F238E27FC236}">
                <a16:creationId xmlns:a16="http://schemas.microsoft.com/office/drawing/2014/main" id="{EEBD6D76-ED3B-4748-BC8E-B2DE6B47ED4B}"/>
              </a:ext>
            </a:extLst>
          </p:cNvPr>
          <p:cNvSpPr/>
          <p:nvPr/>
        </p:nvSpPr>
        <p:spPr>
          <a:xfrm>
            <a:off x="1623695" y="3779350"/>
            <a:ext cx="2101282" cy="584775"/>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High-productivity for both </a:t>
            </a:r>
            <a:r>
              <a:rPr lang="en-US" sz="1600" dirty="0" err="1">
                <a:solidFill>
                  <a:srgbClr val="0078D7"/>
                </a:solidFill>
                <a:latin typeface="+mj-lt"/>
                <a:cs typeface="Segoe UI Semilight" panose="020B0402040204020203" pitchFamily="34" charset="0"/>
              </a:rPr>
              <a:t>devs</a:t>
            </a:r>
            <a:r>
              <a:rPr lang="en-US" sz="1600" dirty="0">
                <a:solidFill>
                  <a:srgbClr val="0078D7"/>
                </a:solidFill>
                <a:latin typeface="+mj-lt"/>
                <a:cs typeface="Segoe UI Semilight" panose="020B0402040204020203" pitchFamily="34" charset="0"/>
              </a:rPr>
              <a:t> &amp; ops</a:t>
            </a:r>
          </a:p>
        </p:txBody>
      </p:sp>
      <p:sp>
        <p:nvSpPr>
          <p:cNvPr id="49" name="Rectangle 48">
            <a:extLst>
              <a:ext uri="{FF2B5EF4-FFF2-40B4-BE49-F238E27FC236}">
                <a16:creationId xmlns:a16="http://schemas.microsoft.com/office/drawing/2014/main" id="{F4D78D2F-6902-4A85-88CD-62D23E8E82B5}"/>
              </a:ext>
            </a:extLst>
          </p:cNvPr>
          <p:cNvSpPr/>
          <p:nvPr/>
        </p:nvSpPr>
        <p:spPr>
          <a:xfrm>
            <a:off x="5133882" y="3779350"/>
            <a:ext cx="2168710" cy="338554"/>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Fully-managed</a:t>
            </a:r>
          </a:p>
        </p:txBody>
      </p:sp>
      <p:sp>
        <p:nvSpPr>
          <p:cNvPr id="50" name="Rectangle 49">
            <a:extLst>
              <a:ext uri="{FF2B5EF4-FFF2-40B4-BE49-F238E27FC236}">
                <a16:creationId xmlns:a16="http://schemas.microsoft.com/office/drawing/2014/main" id="{A6805A36-374E-4CED-A7FF-C4F0AD978278}"/>
              </a:ext>
            </a:extLst>
          </p:cNvPr>
          <p:cNvSpPr/>
          <p:nvPr/>
        </p:nvSpPr>
        <p:spPr>
          <a:xfrm>
            <a:off x="8659694" y="3779350"/>
            <a:ext cx="2397130" cy="338554"/>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Enterprise-grade</a:t>
            </a:r>
          </a:p>
        </p:txBody>
      </p:sp>
      <p:sp>
        <p:nvSpPr>
          <p:cNvPr id="4" name="Rectangle 3">
            <a:extLst>
              <a:ext uri="{FF2B5EF4-FFF2-40B4-BE49-F238E27FC236}">
                <a16:creationId xmlns:a16="http://schemas.microsoft.com/office/drawing/2014/main" id="{B2EA4FC4-4EE7-4FFD-8EAF-79003BE12D92}"/>
              </a:ext>
            </a:extLst>
          </p:cNvPr>
          <p:cNvSpPr/>
          <p:nvPr/>
        </p:nvSpPr>
        <p:spPr bwMode="auto">
          <a:xfrm>
            <a:off x="5292908" y="2159338"/>
            <a:ext cx="6245440" cy="3049480"/>
          </a:xfrm>
          <a:prstGeom prst="rect">
            <a:avLst/>
          </a:prstGeom>
          <a:solidFill>
            <a:schemeClr val="bg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724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Oval 161">
            <a:extLst>
              <a:ext uri="{FF2B5EF4-FFF2-40B4-BE49-F238E27FC236}">
                <a16:creationId xmlns:a16="http://schemas.microsoft.com/office/drawing/2014/main" id="{6E3A6DB2-A46E-464C-A30C-761CF5F90A26}"/>
              </a:ext>
            </a:extLst>
          </p:cNvPr>
          <p:cNvSpPr/>
          <p:nvPr/>
        </p:nvSpPr>
        <p:spPr>
          <a:xfrm>
            <a:off x="4412335" y="2299780"/>
            <a:ext cx="3611804" cy="361180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EC85FC6-ED96-4683-A0EC-61263FF01E3A}"/>
              </a:ext>
            </a:extLst>
          </p:cNvPr>
          <p:cNvSpPr/>
          <p:nvPr/>
        </p:nvSpPr>
        <p:spPr>
          <a:xfrm>
            <a:off x="5618729" y="3506174"/>
            <a:ext cx="1199016" cy="119901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rgbClr val="FFFFFF"/>
                </a:solidFill>
                <a:latin typeface="+mj-lt"/>
                <a:cs typeface="Segoe UI Semilight" panose="020B0402040204020203" pitchFamily="34" charset="0"/>
              </a:rPr>
              <a:t>App </a:t>
            </a:r>
            <a:br>
              <a:rPr lang="en-US">
                <a:solidFill>
                  <a:srgbClr val="FFFFFF"/>
                </a:solidFill>
                <a:latin typeface="+mj-lt"/>
                <a:cs typeface="Segoe UI Semilight" panose="020B0402040204020203" pitchFamily="34" charset="0"/>
              </a:rPr>
            </a:br>
            <a:r>
              <a:rPr lang="en-US">
                <a:solidFill>
                  <a:srgbClr val="FFFFFF"/>
                </a:solidFill>
                <a:latin typeface="+mj-lt"/>
                <a:cs typeface="Segoe UI Semilight" panose="020B0402040204020203" pitchFamily="34" charset="0"/>
              </a:rPr>
              <a:t>Service</a:t>
            </a:r>
            <a:endParaRPr lang="en-US" dirty="0">
              <a:solidFill>
                <a:srgbClr val="FFFFFF"/>
              </a:solidFill>
              <a:latin typeface="+mj-lt"/>
              <a:cs typeface="Segoe UI Semilight" panose="020B0402040204020203" pitchFamily="34" charset="0"/>
            </a:endParaRPr>
          </a:p>
        </p:txBody>
      </p:sp>
      <p:sp>
        <p:nvSpPr>
          <p:cNvPr id="131" name="Oval 130">
            <a:extLst>
              <a:ext uri="{FF2B5EF4-FFF2-40B4-BE49-F238E27FC236}">
                <a16:creationId xmlns:a16="http://schemas.microsoft.com/office/drawing/2014/main" id="{100C62F0-F07D-4ABF-A1B2-9262D1C9DABA}"/>
              </a:ext>
            </a:extLst>
          </p:cNvPr>
          <p:cNvSpPr/>
          <p:nvPr/>
        </p:nvSpPr>
        <p:spPr>
          <a:xfrm>
            <a:off x="3738901" y="2431729"/>
            <a:ext cx="1695904" cy="1695904"/>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86BF882-A666-46A5-AB98-E1D4BC51649D}"/>
              </a:ext>
            </a:extLst>
          </p:cNvPr>
          <p:cNvSpPr/>
          <p:nvPr/>
        </p:nvSpPr>
        <p:spPr>
          <a:xfrm>
            <a:off x="4190206" y="2883034"/>
            <a:ext cx="793294" cy="793294"/>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Develop</a:t>
            </a:r>
          </a:p>
        </p:txBody>
      </p:sp>
      <p:sp>
        <p:nvSpPr>
          <p:cNvPr id="229" name="Oval 228">
            <a:extLst>
              <a:ext uri="{FF2B5EF4-FFF2-40B4-BE49-F238E27FC236}">
                <a16:creationId xmlns:a16="http://schemas.microsoft.com/office/drawing/2014/main" id="{123AC135-2FE6-42E2-B508-8FDD93F78293}"/>
              </a:ext>
            </a:extLst>
          </p:cNvPr>
          <p:cNvSpPr/>
          <p:nvPr/>
        </p:nvSpPr>
        <p:spPr>
          <a:xfrm>
            <a:off x="3616026" y="2802595"/>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A94FD0F-D9CC-42BC-90FD-8A4BF14643AF}"/>
              </a:ext>
            </a:extLst>
          </p:cNvPr>
          <p:cNvSpPr/>
          <p:nvPr/>
        </p:nvSpPr>
        <p:spPr>
          <a:xfrm>
            <a:off x="4894256" y="2420337"/>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797979"/>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32" name="Oval 231">
            <a:extLst>
              <a:ext uri="{FF2B5EF4-FFF2-40B4-BE49-F238E27FC236}">
                <a16:creationId xmlns:a16="http://schemas.microsoft.com/office/drawing/2014/main" id="{8EAF7172-608A-405C-B134-37871FE71FCF}"/>
              </a:ext>
            </a:extLst>
          </p:cNvPr>
          <p:cNvSpPr/>
          <p:nvPr/>
        </p:nvSpPr>
        <p:spPr>
          <a:xfrm>
            <a:off x="4833045" y="3749564"/>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uble Brace 10">
            <a:extLst>
              <a:ext uri="{FF2B5EF4-FFF2-40B4-BE49-F238E27FC236}">
                <a16:creationId xmlns:a16="http://schemas.microsoft.com/office/drawing/2014/main" id="{544C7E2F-F8C3-425D-9ADA-E1F885D9C7C2}"/>
              </a:ext>
            </a:extLst>
          </p:cNvPr>
          <p:cNvSpPr/>
          <p:nvPr/>
        </p:nvSpPr>
        <p:spPr>
          <a:xfrm>
            <a:off x="3714218" y="2908229"/>
            <a:ext cx="240293" cy="225410"/>
          </a:xfrm>
          <a:prstGeom prst="bracePair">
            <a:avLst/>
          </a:prstGeom>
          <a:ln w="19050">
            <a:solidFill>
              <a:srgbClr val="7979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Graphic 17">
            <a:extLst>
              <a:ext uri="{FF2B5EF4-FFF2-40B4-BE49-F238E27FC236}">
                <a16:creationId xmlns:a16="http://schemas.microsoft.com/office/drawing/2014/main" id="{3E630753-29E4-4D9B-ABEC-F9394C92D2EA}"/>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34370" t="30560" r="41994" b="35000"/>
          <a:stretch/>
        </p:blipFill>
        <p:spPr>
          <a:xfrm>
            <a:off x="4913940" y="3812435"/>
            <a:ext cx="274887" cy="310936"/>
          </a:xfrm>
          <a:prstGeom prst="rect">
            <a:avLst/>
          </a:prstGeom>
        </p:spPr>
      </p:pic>
      <p:sp>
        <p:nvSpPr>
          <p:cNvPr id="234" name="Oval 233">
            <a:extLst>
              <a:ext uri="{FF2B5EF4-FFF2-40B4-BE49-F238E27FC236}">
                <a16:creationId xmlns:a16="http://schemas.microsoft.com/office/drawing/2014/main" id="{7894759B-D2C1-477F-A62D-5B6C4F7B778A}"/>
              </a:ext>
            </a:extLst>
          </p:cNvPr>
          <p:cNvSpPr/>
          <p:nvPr/>
        </p:nvSpPr>
        <p:spPr>
          <a:xfrm>
            <a:off x="6532758" y="1861975"/>
            <a:ext cx="1695904" cy="1695903"/>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EF2C96B9-7FCA-4D5B-A003-000A5992365F}"/>
              </a:ext>
            </a:extLst>
          </p:cNvPr>
          <p:cNvSpPr/>
          <p:nvPr/>
        </p:nvSpPr>
        <p:spPr>
          <a:xfrm>
            <a:off x="6984063" y="2313280"/>
            <a:ext cx="793294" cy="793294"/>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Build</a:t>
            </a:r>
          </a:p>
        </p:txBody>
      </p:sp>
      <p:sp>
        <p:nvSpPr>
          <p:cNvPr id="236" name="Oval 235">
            <a:extLst>
              <a:ext uri="{FF2B5EF4-FFF2-40B4-BE49-F238E27FC236}">
                <a16:creationId xmlns:a16="http://schemas.microsoft.com/office/drawing/2014/main" id="{40174C7D-8AEA-4122-ABCF-23774B4999BA}"/>
              </a:ext>
            </a:extLst>
          </p:cNvPr>
          <p:cNvSpPr/>
          <p:nvPr/>
        </p:nvSpPr>
        <p:spPr>
          <a:xfrm>
            <a:off x="6528704" y="1962794"/>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25AD4E69-7299-448D-899B-DFED6F2E1774}"/>
              </a:ext>
            </a:extLst>
          </p:cNvPr>
          <p:cNvSpPr/>
          <p:nvPr/>
        </p:nvSpPr>
        <p:spPr>
          <a:xfrm>
            <a:off x="7536886" y="1717949"/>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023DE6D3-075F-4E50-BDE0-4DDA98CE87A9}"/>
              </a:ext>
            </a:extLst>
          </p:cNvPr>
          <p:cNvSpPr/>
          <p:nvPr/>
        </p:nvSpPr>
        <p:spPr>
          <a:xfrm>
            <a:off x="7313647" y="3298631"/>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B5F9E33-FC3E-46CC-99BD-0EC0A4B4A0E4}"/>
              </a:ext>
            </a:extLst>
          </p:cNvPr>
          <p:cNvGrpSpPr/>
          <p:nvPr/>
        </p:nvGrpSpPr>
        <p:grpSpPr>
          <a:xfrm>
            <a:off x="6642367" y="2103116"/>
            <a:ext cx="201041" cy="156033"/>
            <a:chOff x="6642367" y="2103116"/>
            <a:chExt cx="201041" cy="156033"/>
          </a:xfrm>
        </p:grpSpPr>
        <p:sp>
          <p:nvSpPr>
            <p:cNvPr id="264" name="Rectangle 263">
              <a:extLst>
                <a:ext uri="{FF2B5EF4-FFF2-40B4-BE49-F238E27FC236}">
                  <a16:creationId xmlns:a16="http://schemas.microsoft.com/office/drawing/2014/main" id="{BC401C1D-31A2-4CCA-808F-6351689B2266}"/>
                </a:ext>
              </a:extLst>
            </p:cNvPr>
            <p:cNvSpPr/>
            <p:nvPr/>
          </p:nvSpPr>
          <p:spPr>
            <a:xfrm>
              <a:off x="6642367" y="2159575"/>
              <a:ext cx="25663" cy="9957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5" name="Rectangle 264">
              <a:extLst>
                <a:ext uri="{FF2B5EF4-FFF2-40B4-BE49-F238E27FC236}">
                  <a16:creationId xmlns:a16="http://schemas.microsoft.com/office/drawing/2014/main" id="{1A1E17FE-04FF-4B5B-965D-64E3B50C8E5F}"/>
                </a:ext>
              </a:extLst>
            </p:cNvPr>
            <p:cNvSpPr/>
            <p:nvPr/>
          </p:nvSpPr>
          <p:spPr>
            <a:xfrm>
              <a:off x="6817745" y="2159575"/>
              <a:ext cx="25663" cy="9957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6" name="Rectangle 265">
              <a:extLst>
                <a:ext uri="{FF2B5EF4-FFF2-40B4-BE49-F238E27FC236}">
                  <a16:creationId xmlns:a16="http://schemas.microsoft.com/office/drawing/2014/main" id="{EB3653E9-301A-4874-97D3-0B59CD92E0AD}"/>
                </a:ext>
              </a:extLst>
            </p:cNvPr>
            <p:cNvSpPr/>
            <p:nvPr/>
          </p:nvSpPr>
          <p:spPr>
            <a:xfrm>
              <a:off x="6661049" y="2178566"/>
              <a:ext cx="171987" cy="61592"/>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7" name="Rectangle 266">
              <a:extLst>
                <a:ext uri="{FF2B5EF4-FFF2-40B4-BE49-F238E27FC236}">
                  <a16:creationId xmlns:a16="http://schemas.microsoft.com/office/drawing/2014/main" id="{E9A182C5-DF55-4A8F-9022-FBC892D5DD3D}"/>
                </a:ext>
              </a:extLst>
            </p:cNvPr>
            <p:cNvSpPr/>
            <p:nvPr/>
          </p:nvSpPr>
          <p:spPr>
            <a:xfrm>
              <a:off x="6699822" y="2142638"/>
              <a:ext cx="94441" cy="51840"/>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8" name="Rectangle: Rounded Corners 267">
              <a:extLst>
                <a:ext uri="{FF2B5EF4-FFF2-40B4-BE49-F238E27FC236}">
                  <a16:creationId xmlns:a16="http://schemas.microsoft.com/office/drawing/2014/main" id="{5BC5FDA1-AF02-4FCD-BC39-8D44A09ABCB5}"/>
                </a:ext>
              </a:extLst>
            </p:cNvPr>
            <p:cNvSpPr/>
            <p:nvPr/>
          </p:nvSpPr>
          <p:spPr>
            <a:xfrm>
              <a:off x="6739857" y="2103116"/>
              <a:ext cx="14371" cy="55433"/>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9" name="Rectangle: Rounded Corners 268">
              <a:extLst>
                <a:ext uri="{FF2B5EF4-FFF2-40B4-BE49-F238E27FC236}">
                  <a16:creationId xmlns:a16="http://schemas.microsoft.com/office/drawing/2014/main" id="{76C6C565-2AF8-42D7-BD2E-92CC7CCC329D}"/>
                </a:ext>
              </a:extLst>
            </p:cNvPr>
            <p:cNvSpPr/>
            <p:nvPr/>
          </p:nvSpPr>
          <p:spPr>
            <a:xfrm rot="5400000">
              <a:off x="6739857" y="2076543"/>
              <a:ext cx="14372" cy="67580"/>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70" name="Graphic 269">
            <a:extLst>
              <a:ext uri="{FF2B5EF4-FFF2-40B4-BE49-F238E27FC236}">
                <a16:creationId xmlns:a16="http://schemas.microsoft.com/office/drawing/2014/main" id="{C380EB98-ACB4-4281-8F19-5BD29CCA47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83947" y="3368931"/>
            <a:ext cx="296079" cy="296079"/>
          </a:xfrm>
          <a:prstGeom prst="rect">
            <a:avLst/>
          </a:prstGeom>
        </p:spPr>
      </p:pic>
      <p:sp>
        <p:nvSpPr>
          <p:cNvPr id="242" name="Oval 241">
            <a:extLst>
              <a:ext uri="{FF2B5EF4-FFF2-40B4-BE49-F238E27FC236}">
                <a16:creationId xmlns:a16="http://schemas.microsoft.com/office/drawing/2014/main" id="{09C81A0C-EA09-4D08-8B6A-4F0D0A86EB1B}"/>
              </a:ext>
            </a:extLst>
          </p:cNvPr>
          <p:cNvSpPr/>
          <p:nvPr/>
        </p:nvSpPr>
        <p:spPr>
          <a:xfrm>
            <a:off x="6994465" y="4123371"/>
            <a:ext cx="1695904" cy="1695904"/>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6C8CC74-0286-4DA4-9419-783322C45E59}"/>
              </a:ext>
            </a:extLst>
          </p:cNvPr>
          <p:cNvSpPr/>
          <p:nvPr/>
        </p:nvSpPr>
        <p:spPr>
          <a:xfrm>
            <a:off x="7445770" y="4574676"/>
            <a:ext cx="793294" cy="793294"/>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Deploy</a:t>
            </a:r>
          </a:p>
        </p:txBody>
      </p:sp>
      <p:sp>
        <p:nvSpPr>
          <p:cNvPr id="244" name="Oval 243">
            <a:extLst>
              <a:ext uri="{FF2B5EF4-FFF2-40B4-BE49-F238E27FC236}">
                <a16:creationId xmlns:a16="http://schemas.microsoft.com/office/drawing/2014/main" id="{329B2C10-FDCA-4521-B984-3F7136E4F6B4}"/>
              </a:ext>
            </a:extLst>
          </p:cNvPr>
          <p:cNvSpPr/>
          <p:nvPr/>
        </p:nvSpPr>
        <p:spPr>
          <a:xfrm>
            <a:off x="6785175" y="4839899"/>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1D35934-824A-44D3-A852-65074F5154C9}"/>
              </a:ext>
            </a:extLst>
          </p:cNvPr>
          <p:cNvSpPr/>
          <p:nvPr/>
        </p:nvSpPr>
        <p:spPr>
          <a:xfrm>
            <a:off x="8279443" y="4152176"/>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9" name="Graphic 278">
            <a:extLst>
              <a:ext uri="{FF2B5EF4-FFF2-40B4-BE49-F238E27FC236}">
                <a16:creationId xmlns:a16="http://schemas.microsoft.com/office/drawing/2014/main" id="{1C8EE001-A154-47F4-8373-21C6F5279A5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34370" t="30560" r="41994" b="35000"/>
          <a:stretch/>
        </p:blipFill>
        <p:spPr>
          <a:xfrm>
            <a:off x="8360338" y="4215046"/>
            <a:ext cx="274887" cy="310937"/>
          </a:xfrm>
          <a:prstGeom prst="rect">
            <a:avLst/>
          </a:prstGeom>
        </p:spPr>
      </p:pic>
      <p:sp>
        <p:nvSpPr>
          <p:cNvPr id="250" name="Oval 249">
            <a:extLst>
              <a:ext uri="{FF2B5EF4-FFF2-40B4-BE49-F238E27FC236}">
                <a16:creationId xmlns:a16="http://schemas.microsoft.com/office/drawing/2014/main" id="{B452160B-E610-4D09-AAB0-4961E25D28EF}"/>
              </a:ext>
            </a:extLst>
          </p:cNvPr>
          <p:cNvSpPr/>
          <p:nvPr/>
        </p:nvSpPr>
        <p:spPr>
          <a:xfrm>
            <a:off x="4307056" y="4813798"/>
            <a:ext cx="1695903" cy="1695904"/>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F6E335AF-5D7D-4AB3-BE4A-518C940958A1}"/>
              </a:ext>
            </a:extLst>
          </p:cNvPr>
          <p:cNvSpPr/>
          <p:nvPr/>
        </p:nvSpPr>
        <p:spPr>
          <a:xfrm>
            <a:off x="4758361" y="5265103"/>
            <a:ext cx="793294" cy="793294"/>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Monitor</a:t>
            </a:r>
          </a:p>
        </p:txBody>
      </p:sp>
      <p:sp>
        <p:nvSpPr>
          <p:cNvPr id="253" name="Oval 252">
            <a:extLst>
              <a:ext uri="{FF2B5EF4-FFF2-40B4-BE49-F238E27FC236}">
                <a16:creationId xmlns:a16="http://schemas.microsoft.com/office/drawing/2014/main" id="{B177FE28-5B13-4B35-9494-03D87A6DD27B}"/>
              </a:ext>
            </a:extLst>
          </p:cNvPr>
          <p:cNvSpPr/>
          <p:nvPr/>
        </p:nvSpPr>
        <p:spPr>
          <a:xfrm>
            <a:off x="5721657" y="5145056"/>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9CF50E39-4DA8-4ACD-BFAA-8B6A47ACA1E1}"/>
              </a:ext>
            </a:extLst>
          </p:cNvPr>
          <p:cNvSpPr>
            <a:spLocks noGrp="1"/>
          </p:cNvSpPr>
          <p:nvPr>
            <p:ph type="title"/>
          </p:nvPr>
        </p:nvSpPr>
        <p:spPr/>
        <p:txBody>
          <a:bodyPr/>
          <a:lstStyle/>
          <a:p>
            <a:r>
              <a:rPr lang="en-US" dirty="0"/>
              <a:t>High productivity</a:t>
            </a:r>
          </a:p>
        </p:txBody>
      </p:sp>
      <p:sp>
        <p:nvSpPr>
          <p:cNvPr id="5" name="Text Placeholder 4">
            <a:extLst>
              <a:ext uri="{FF2B5EF4-FFF2-40B4-BE49-F238E27FC236}">
                <a16:creationId xmlns:a16="http://schemas.microsoft.com/office/drawing/2014/main" id="{2B50EB47-5C10-4BAA-B60F-D32531634DA0}"/>
              </a:ext>
            </a:extLst>
          </p:cNvPr>
          <p:cNvSpPr>
            <a:spLocks noGrp="1"/>
          </p:cNvSpPr>
          <p:nvPr>
            <p:ph type="body" sz="quarter" idx="10"/>
          </p:nvPr>
        </p:nvSpPr>
        <p:spPr/>
        <p:txBody>
          <a:bodyPr/>
          <a:lstStyle/>
          <a:p>
            <a:r>
              <a:rPr lang="en-US" dirty="0"/>
              <a:t>Your choice of languages, pre-built packages, and tools</a:t>
            </a:r>
          </a:p>
        </p:txBody>
      </p:sp>
      <p:grpSp>
        <p:nvGrpSpPr>
          <p:cNvPr id="72" name="Group 18">
            <a:extLst>
              <a:ext uri="{FF2B5EF4-FFF2-40B4-BE49-F238E27FC236}">
                <a16:creationId xmlns:a16="http://schemas.microsoft.com/office/drawing/2014/main" id="{8284A41A-2EE4-449D-8EC5-D0BC2ED00AFE}"/>
              </a:ext>
            </a:extLst>
          </p:cNvPr>
          <p:cNvGrpSpPr>
            <a:grpSpLocks noChangeAspect="1"/>
          </p:cNvGrpSpPr>
          <p:nvPr/>
        </p:nvGrpSpPr>
        <p:grpSpPr bwMode="auto">
          <a:xfrm>
            <a:off x="7586191" y="1857167"/>
            <a:ext cx="338066" cy="149528"/>
            <a:chOff x="2204" y="1874"/>
            <a:chExt cx="312" cy="138"/>
          </a:xfrm>
          <a:solidFill>
            <a:schemeClr val="accent4"/>
          </a:solidFill>
        </p:grpSpPr>
        <p:sp>
          <p:nvSpPr>
            <p:cNvPr id="73" name="Freeform 19">
              <a:extLst>
                <a:ext uri="{FF2B5EF4-FFF2-40B4-BE49-F238E27FC236}">
                  <a16:creationId xmlns:a16="http://schemas.microsoft.com/office/drawing/2014/main" id="{B1E89757-10AF-489C-BBAD-6324565F3AB7}"/>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20">
              <a:extLst>
                <a:ext uri="{FF2B5EF4-FFF2-40B4-BE49-F238E27FC236}">
                  <a16:creationId xmlns:a16="http://schemas.microsoft.com/office/drawing/2014/main" id="{14E6C117-8204-4150-9B39-F3BF780C653A}"/>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1">
              <a:extLst>
                <a:ext uri="{FF2B5EF4-FFF2-40B4-BE49-F238E27FC236}">
                  <a16:creationId xmlns:a16="http://schemas.microsoft.com/office/drawing/2014/main" id="{C68894F0-CD78-48E4-838B-9CA68612CCBD}"/>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2">
              <a:extLst>
                <a:ext uri="{FF2B5EF4-FFF2-40B4-BE49-F238E27FC236}">
                  <a16:creationId xmlns:a16="http://schemas.microsoft.com/office/drawing/2014/main" id="{A71A4F25-25E6-4EB0-9197-1701284054F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23">
              <a:extLst>
                <a:ext uri="{FF2B5EF4-FFF2-40B4-BE49-F238E27FC236}">
                  <a16:creationId xmlns:a16="http://schemas.microsoft.com/office/drawing/2014/main" id="{5D30A42A-6E19-4C38-9F0B-631705F9840C}"/>
                </a:ext>
              </a:extLst>
            </p:cNvPr>
            <p:cNvSpPr>
              <a:spLocks noChangeArrowheads="1"/>
            </p:cNvSpPr>
            <p:nvPr/>
          </p:nvSpPr>
          <p:spPr bwMode="auto">
            <a:xfrm>
              <a:off x="2345" y="192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Oval 24">
              <a:extLst>
                <a:ext uri="{FF2B5EF4-FFF2-40B4-BE49-F238E27FC236}">
                  <a16:creationId xmlns:a16="http://schemas.microsoft.com/office/drawing/2014/main" id="{CF1533BE-243D-460A-87F8-F7C90C36AB37}"/>
                </a:ext>
              </a:extLst>
            </p:cNvPr>
            <p:cNvSpPr>
              <a:spLocks noChangeArrowheads="1"/>
            </p:cNvSpPr>
            <p:nvPr/>
          </p:nvSpPr>
          <p:spPr bwMode="auto">
            <a:xfrm>
              <a:off x="2389"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25">
              <a:extLst>
                <a:ext uri="{FF2B5EF4-FFF2-40B4-BE49-F238E27FC236}">
                  <a16:creationId xmlns:a16="http://schemas.microsoft.com/office/drawing/2014/main" id="{C7D81A8C-C9BC-4053-ADF8-8F819914C5BC}"/>
                </a:ext>
              </a:extLst>
            </p:cNvPr>
            <p:cNvSpPr>
              <a:spLocks noChangeArrowheads="1"/>
            </p:cNvSpPr>
            <p:nvPr/>
          </p:nvSpPr>
          <p:spPr bwMode="auto">
            <a:xfrm>
              <a:off x="2302"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1AE22113-1C06-4165-8FE1-D552711DF4EF}"/>
              </a:ext>
            </a:extLst>
          </p:cNvPr>
          <p:cNvGrpSpPr/>
          <p:nvPr/>
        </p:nvGrpSpPr>
        <p:grpSpPr>
          <a:xfrm>
            <a:off x="5817280" y="5235475"/>
            <a:ext cx="245430" cy="255838"/>
            <a:chOff x="7161611" y="5404529"/>
            <a:chExt cx="245430" cy="255838"/>
          </a:xfrm>
          <a:solidFill>
            <a:schemeClr val="accent4"/>
          </a:solidFill>
        </p:grpSpPr>
        <p:sp>
          <p:nvSpPr>
            <p:cNvPr id="80" name="Freeform: Shape 79">
              <a:extLst>
                <a:ext uri="{FF2B5EF4-FFF2-40B4-BE49-F238E27FC236}">
                  <a16:creationId xmlns:a16="http://schemas.microsoft.com/office/drawing/2014/main" id="{0D493216-3D8D-4BEA-A61C-60F8D802A6A1}"/>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E6AD6F4-EDD8-413F-8DAF-0B0A95D1EFF9}"/>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2A039D29-2086-4B61-A77D-4DDD4DD53B49}"/>
              </a:ext>
            </a:extLst>
          </p:cNvPr>
          <p:cNvGrpSpPr/>
          <p:nvPr/>
        </p:nvGrpSpPr>
        <p:grpSpPr>
          <a:xfrm>
            <a:off x="5383196" y="6135234"/>
            <a:ext cx="436677" cy="436677"/>
            <a:chOff x="5383196" y="6135234"/>
            <a:chExt cx="436677" cy="436677"/>
          </a:xfrm>
        </p:grpSpPr>
        <p:sp>
          <p:nvSpPr>
            <p:cNvPr id="252" name="Oval 251">
              <a:extLst>
                <a:ext uri="{FF2B5EF4-FFF2-40B4-BE49-F238E27FC236}">
                  <a16:creationId xmlns:a16="http://schemas.microsoft.com/office/drawing/2014/main" id="{8AC934CA-4739-4A7F-A32E-557E536287FC}"/>
                </a:ext>
              </a:extLst>
            </p:cNvPr>
            <p:cNvSpPr/>
            <p:nvPr/>
          </p:nvSpPr>
          <p:spPr>
            <a:xfrm>
              <a:off x="5383196" y="6135234"/>
              <a:ext cx="436677" cy="436677"/>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121">
              <a:extLst>
                <a:ext uri="{FF2B5EF4-FFF2-40B4-BE49-F238E27FC236}">
                  <a16:creationId xmlns:a16="http://schemas.microsoft.com/office/drawing/2014/main" id="{DB207C29-368D-4F54-B38F-62A01CD6CAEA}"/>
                </a:ext>
              </a:extLst>
            </p:cNvPr>
            <p:cNvGrpSpPr>
              <a:grpSpLocks noChangeAspect="1"/>
            </p:cNvGrpSpPr>
            <p:nvPr/>
          </p:nvGrpSpPr>
          <p:grpSpPr bwMode="auto">
            <a:xfrm>
              <a:off x="5519686" y="6223908"/>
              <a:ext cx="163696" cy="261914"/>
              <a:chOff x="6473" y="999"/>
              <a:chExt cx="195" cy="312"/>
            </a:xfrm>
            <a:solidFill>
              <a:schemeClr val="accent4"/>
            </a:solidFill>
          </p:grpSpPr>
          <p:sp>
            <p:nvSpPr>
              <p:cNvPr id="85" name="Rectangle 122">
                <a:extLst>
                  <a:ext uri="{FF2B5EF4-FFF2-40B4-BE49-F238E27FC236}">
                    <a16:creationId xmlns:a16="http://schemas.microsoft.com/office/drawing/2014/main" id="{ABA74ECA-C0AF-48C5-87A4-D899A37340D7}"/>
                  </a:ext>
                </a:extLst>
              </p:cNvPr>
              <p:cNvSpPr>
                <a:spLocks noChangeArrowheads="1"/>
              </p:cNvSpPr>
              <p:nvPr/>
            </p:nvSpPr>
            <p:spPr bwMode="auto">
              <a:xfrm>
                <a:off x="6629" y="1058"/>
                <a:ext cx="20"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23">
                <a:extLst>
                  <a:ext uri="{FF2B5EF4-FFF2-40B4-BE49-F238E27FC236}">
                    <a16:creationId xmlns:a16="http://schemas.microsoft.com/office/drawing/2014/main" id="{3A040C0E-608D-4FF1-8C1A-B317B0260912}"/>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24">
                <a:extLst>
                  <a:ext uri="{FF2B5EF4-FFF2-40B4-BE49-F238E27FC236}">
                    <a16:creationId xmlns:a16="http://schemas.microsoft.com/office/drawing/2014/main" id="{78DC3428-51A6-4673-8638-E36213864AE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125">
                <a:extLst>
                  <a:ext uri="{FF2B5EF4-FFF2-40B4-BE49-F238E27FC236}">
                    <a16:creationId xmlns:a16="http://schemas.microsoft.com/office/drawing/2014/main" id="{F77AD3E2-9626-4BF2-9D0F-4515021C27EB}"/>
                  </a:ext>
                </a:extLst>
              </p:cNvPr>
              <p:cNvSpPr>
                <a:spLocks noChangeArrowheads="1"/>
              </p:cNvSpPr>
              <p:nvPr/>
            </p:nvSpPr>
            <p:spPr bwMode="auto">
              <a:xfrm>
                <a:off x="6502" y="1062"/>
                <a:ext cx="39" cy="1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26">
                <a:extLst>
                  <a:ext uri="{FF2B5EF4-FFF2-40B4-BE49-F238E27FC236}">
                    <a16:creationId xmlns:a16="http://schemas.microsoft.com/office/drawing/2014/main" id="{8A2BBE04-9420-4275-9D3D-CABB73EAF968}"/>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27">
                <a:extLst>
                  <a:ext uri="{FF2B5EF4-FFF2-40B4-BE49-F238E27FC236}">
                    <a16:creationId xmlns:a16="http://schemas.microsoft.com/office/drawing/2014/main" id="{5B869C1E-E7B7-4DBF-9E46-8C60519266A4}"/>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E25EA0F8-755E-4BEC-AF6D-46B60DD9794D}"/>
              </a:ext>
            </a:extLst>
          </p:cNvPr>
          <p:cNvGrpSpPr/>
          <p:nvPr/>
        </p:nvGrpSpPr>
        <p:grpSpPr>
          <a:xfrm>
            <a:off x="3772352" y="2954783"/>
            <a:ext cx="133274" cy="132300"/>
            <a:chOff x="2562225" y="4694238"/>
            <a:chExt cx="217488" cy="215900"/>
          </a:xfrm>
          <a:solidFill>
            <a:schemeClr val="accent4"/>
          </a:solidFill>
        </p:grpSpPr>
        <p:sp>
          <p:nvSpPr>
            <p:cNvPr id="102" name="Freeform 90">
              <a:extLst>
                <a:ext uri="{FF2B5EF4-FFF2-40B4-BE49-F238E27FC236}">
                  <a16:creationId xmlns:a16="http://schemas.microsoft.com/office/drawing/2014/main" id="{AE351187-8D48-42E9-AA8A-C4A11BA0FCC6}"/>
                </a:ext>
              </a:extLst>
            </p:cNvPr>
            <p:cNvSpPr>
              <a:spLocks noEditPoints="1"/>
            </p:cNvSpPr>
            <p:nvPr/>
          </p:nvSpPr>
          <p:spPr bwMode="auto">
            <a:xfrm>
              <a:off x="2576513" y="4710113"/>
              <a:ext cx="187325" cy="185738"/>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1">
              <a:extLst>
                <a:ext uri="{FF2B5EF4-FFF2-40B4-BE49-F238E27FC236}">
                  <a16:creationId xmlns:a16="http://schemas.microsoft.com/office/drawing/2014/main" id="{04428EA8-0524-4976-89B5-BD578F28BA92}"/>
                </a:ext>
              </a:extLst>
            </p:cNvPr>
            <p:cNvSpPr>
              <a:spLocks/>
            </p:cNvSpPr>
            <p:nvPr/>
          </p:nvSpPr>
          <p:spPr bwMode="auto">
            <a:xfrm>
              <a:off x="2657475" y="4694238"/>
              <a:ext cx="22225" cy="1905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2">
              <a:extLst>
                <a:ext uri="{FF2B5EF4-FFF2-40B4-BE49-F238E27FC236}">
                  <a16:creationId xmlns:a16="http://schemas.microsoft.com/office/drawing/2014/main" id="{15EF568B-52C8-451A-AFEA-754150BCECED}"/>
                </a:ext>
              </a:extLst>
            </p:cNvPr>
            <p:cNvSpPr>
              <a:spLocks noChangeArrowheads="1"/>
            </p:cNvSpPr>
            <p:nvPr/>
          </p:nvSpPr>
          <p:spPr bwMode="auto">
            <a:xfrm>
              <a:off x="2660650" y="4891088"/>
              <a:ext cx="238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3">
              <a:extLst>
                <a:ext uri="{FF2B5EF4-FFF2-40B4-BE49-F238E27FC236}">
                  <a16:creationId xmlns:a16="http://schemas.microsoft.com/office/drawing/2014/main" id="{610B66F9-6D25-4BAF-B95F-1CFEAEC2BEC5}"/>
                </a:ext>
              </a:extLst>
            </p:cNvPr>
            <p:cNvSpPr>
              <a:spLocks/>
            </p:cNvSpPr>
            <p:nvPr/>
          </p:nvSpPr>
          <p:spPr bwMode="auto">
            <a:xfrm>
              <a:off x="2759075" y="4791076"/>
              <a:ext cx="20638" cy="22225"/>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4">
              <a:extLst>
                <a:ext uri="{FF2B5EF4-FFF2-40B4-BE49-F238E27FC236}">
                  <a16:creationId xmlns:a16="http://schemas.microsoft.com/office/drawing/2014/main" id="{0EB51E76-319C-4D0F-9153-A330BB29A83D}"/>
                </a:ext>
              </a:extLst>
            </p:cNvPr>
            <p:cNvSpPr>
              <a:spLocks noChangeArrowheads="1"/>
            </p:cNvSpPr>
            <p:nvPr/>
          </p:nvSpPr>
          <p:spPr bwMode="auto">
            <a:xfrm>
              <a:off x="2562225" y="4791076"/>
              <a:ext cx="19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5">
              <a:extLst>
                <a:ext uri="{FF2B5EF4-FFF2-40B4-BE49-F238E27FC236}">
                  <a16:creationId xmlns:a16="http://schemas.microsoft.com/office/drawing/2014/main" id="{CD1E89CA-0032-45FE-BBC6-38D6EB041B3F}"/>
                </a:ext>
              </a:extLst>
            </p:cNvPr>
            <p:cNvSpPr>
              <a:spLocks/>
            </p:cNvSpPr>
            <p:nvPr/>
          </p:nvSpPr>
          <p:spPr bwMode="auto">
            <a:xfrm>
              <a:off x="2586038" y="4857751"/>
              <a:ext cx="30163" cy="28575"/>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6">
              <a:extLst>
                <a:ext uri="{FF2B5EF4-FFF2-40B4-BE49-F238E27FC236}">
                  <a16:creationId xmlns:a16="http://schemas.microsoft.com/office/drawing/2014/main" id="{ABA431A2-B7D6-4373-8EE9-CF8B4D3B39A6}"/>
                </a:ext>
              </a:extLst>
            </p:cNvPr>
            <p:cNvSpPr>
              <a:spLocks/>
            </p:cNvSpPr>
            <p:nvPr/>
          </p:nvSpPr>
          <p:spPr bwMode="auto">
            <a:xfrm>
              <a:off x="2725738" y="4718051"/>
              <a:ext cx="28575" cy="28575"/>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7">
              <a:extLst>
                <a:ext uri="{FF2B5EF4-FFF2-40B4-BE49-F238E27FC236}">
                  <a16:creationId xmlns:a16="http://schemas.microsoft.com/office/drawing/2014/main" id="{6DDADAF4-3B10-4B42-B254-CE599D19F656}"/>
                </a:ext>
              </a:extLst>
            </p:cNvPr>
            <p:cNvSpPr>
              <a:spLocks/>
            </p:cNvSpPr>
            <p:nvPr/>
          </p:nvSpPr>
          <p:spPr bwMode="auto">
            <a:xfrm>
              <a:off x="2727325" y="4856163"/>
              <a:ext cx="30163" cy="28575"/>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8">
              <a:extLst>
                <a:ext uri="{FF2B5EF4-FFF2-40B4-BE49-F238E27FC236}">
                  <a16:creationId xmlns:a16="http://schemas.microsoft.com/office/drawing/2014/main" id="{7B52F067-782D-4A3B-A4C0-E53125A5E839}"/>
                </a:ext>
              </a:extLst>
            </p:cNvPr>
            <p:cNvSpPr>
              <a:spLocks/>
            </p:cNvSpPr>
            <p:nvPr/>
          </p:nvSpPr>
          <p:spPr bwMode="auto">
            <a:xfrm>
              <a:off x="2584450" y="4719638"/>
              <a:ext cx="30163" cy="28575"/>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9217962C-FF19-4E8E-AE37-BEDA7835D140}"/>
              </a:ext>
            </a:extLst>
          </p:cNvPr>
          <p:cNvGrpSpPr/>
          <p:nvPr/>
        </p:nvGrpSpPr>
        <p:grpSpPr>
          <a:xfrm>
            <a:off x="6893944" y="4989023"/>
            <a:ext cx="201041" cy="156033"/>
            <a:chOff x="6642367" y="2103116"/>
            <a:chExt cx="201041" cy="156033"/>
          </a:xfrm>
        </p:grpSpPr>
        <p:sp>
          <p:nvSpPr>
            <p:cNvPr id="115" name="Rectangle 114">
              <a:extLst>
                <a:ext uri="{FF2B5EF4-FFF2-40B4-BE49-F238E27FC236}">
                  <a16:creationId xmlns:a16="http://schemas.microsoft.com/office/drawing/2014/main" id="{ACCB773F-F3B4-42C3-9D45-4E7218D44058}"/>
                </a:ext>
              </a:extLst>
            </p:cNvPr>
            <p:cNvSpPr/>
            <p:nvPr/>
          </p:nvSpPr>
          <p:spPr>
            <a:xfrm>
              <a:off x="6642367" y="2159575"/>
              <a:ext cx="25663" cy="9957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Rectangle 115">
              <a:extLst>
                <a:ext uri="{FF2B5EF4-FFF2-40B4-BE49-F238E27FC236}">
                  <a16:creationId xmlns:a16="http://schemas.microsoft.com/office/drawing/2014/main" id="{AF6F1F8F-F2E9-4432-8834-458E5DC177D2}"/>
                </a:ext>
              </a:extLst>
            </p:cNvPr>
            <p:cNvSpPr/>
            <p:nvPr/>
          </p:nvSpPr>
          <p:spPr>
            <a:xfrm>
              <a:off x="6817745" y="2159575"/>
              <a:ext cx="25663" cy="9957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D6722C40-47D4-48F3-ACE2-B4731D56CF98}"/>
                </a:ext>
              </a:extLst>
            </p:cNvPr>
            <p:cNvSpPr/>
            <p:nvPr/>
          </p:nvSpPr>
          <p:spPr>
            <a:xfrm>
              <a:off x="6661049" y="2178566"/>
              <a:ext cx="171987" cy="61592"/>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FCB2B32F-83B3-4C24-96B6-B7077A141136}"/>
                </a:ext>
              </a:extLst>
            </p:cNvPr>
            <p:cNvSpPr/>
            <p:nvPr/>
          </p:nvSpPr>
          <p:spPr>
            <a:xfrm>
              <a:off x="6699822" y="2142638"/>
              <a:ext cx="94441" cy="51840"/>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9" name="Rectangle: Rounded Corners 118">
              <a:extLst>
                <a:ext uri="{FF2B5EF4-FFF2-40B4-BE49-F238E27FC236}">
                  <a16:creationId xmlns:a16="http://schemas.microsoft.com/office/drawing/2014/main" id="{B1E30592-8922-4E8F-BDDA-359C513D8E2B}"/>
                </a:ext>
              </a:extLst>
            </p:cNvPr>
            <p:cNvSpPr/>
            <p:nvPr/>
          </p:nvSpPr>
          <p:spPr>
            <a:xfrm>
              <a:off x="6739857" y="2103116"/>
              <a:ext cx="14371" cy="55433"/>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0" name="Rectangle: Rounded Corners 119">
              <a:extLst>
                <a:ext uri="{FF2B5EF4-FFF2-40B4-BE49-F238E27FC236}">
                  <a16:creationId xmlns:a16="http://schemas.microsoft.com/office/drawing/2014/main" id="{3764322F-4780-4386-B1EE-6755196AFF92}"/>
                </a:ext>
              </a:extLst>
            </p:cNvPr>
            <p:cNvSpPr/>
            <p:nvPr/>
          </p:nvSpPr>
          <p:spPr>
            <a:xfrm rot="5400000">
              <a:off x="6739857" y="2076543"/>
              <a:ext cx="14372" cy="67580"/>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98" name="Group 135">
            <a:extLst>
              <a:ext uri="{FF2B5EF4-FFF2-40B4-BE49-F238E27FC236}">
                <a16:creationId xmlns:a16="http://schemas.microsoft.com/office/drawing/2014/main" id="{A4AA82B3-C034-4420-BD37-4ABFF3C9811B}"/>
              </a:ext>
            </a:extLst>
          </p:cNvPr>
          <p:cNvGrpSpPr>
            <a:grpSpLocks noChangeAspect="1"/>
          </p:cNvGrpSpPr>
          <p:nvPr/>
        </p:nvGrpSpPr>
        <p:grpSpPr bwMode="auto">
          <a:xfrm>
            <a:off x="148112" y="6609753"/>
            <a:ext cx="325417" cy="270138"/>
            <a:chOff x="2204" y="1026"/>
            <a:chExt cx="312" cy="259"/>
          </a:xfrm>
          <a:solidFill>
            <a:schemeClr val="accent1"/>
          </a:solidFill>
        </p:grpSpPr>
        <p:sp>
          <p:nvSpPr>
            <p:cNvPr id="99" name="Freeform 136">
              <a:extLst>
                <a:ext uri="{FF2B5EF4-FFF2-40B4-BE49-F238E27FC236}">
                  <a16:creationId xmlns:a16="http://schemas.microsoft.com/office/drawing/2014/main" id="{C8333801-A156-48D8-AAFD-D6A2E68C27DE}"/>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37">
              <a:extLst>
                <a:ext uri="{FF2B5EF4-FFF2-40B4-BE49-F238E27FC236}">
                  <a16:creationId xmlns:a16="http://schemas.microsoft.com/office/drawing/2014/main" id="{8FB436E2-D799-4270-B22B-16B2FE5A4BB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38">
              <a:extLst>
                <a:ext uri="{FF2B5EF4-FFF2-40B4-BE49-F238E27FC236}">
                  <a16:creationId xmlns:a16="http://schemas.microsoft.com/office/drawing/2014/main" id="{8A9DC0E5-2711-4C41-A2BE-F2AAAB566572}"/>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39">
              <a:extLst>
                <a:ext uri="{FF2B5EF4-FFF2-40B4-BE49-F238E27FC236}">
                  <a16:creationId xmlns:a16="http://schemas.microsoft.com/office/drawing/2014/main" id="{57DA8073-6231-4F04-85A4-AAFA3A0D3140}"/>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40">
              <a:extLst>
                <a:ext uri="{FF2B5EF4-FFF2-40B4-BE49-F238E27FC236}">
                  <a16:creationId xmlns:a16="http://schemas.microsoft.com/office/drawing/2014/main" id="{EE57A01A-4B70-4064-9EF5-54C297F175D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41">
              <a:extLst>
                <a:ext uri="{FF2B5EF4-FFF2-40B4-BE49-F238E27FC236}">
                  <a16:creationId xmlns:a16="http://schemas.microsoft.com/office/drawing/2014/main" id="{FC6A6ED3-E5A2-4761-BFAF-20030FF6AFDB}"/>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142">
              <a:extLst>
                <a:ext uri="{FF2B5EF4-FFF2-40B4-BE49-F238E27FC236}">
                  <a16:creationId xmlns:a16="http://schemas.microsoft.com/office/drawing/2014/main" id="{293B3BF9-9120-4BD3-98BD-E5D0646EBD9F}"/>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43">
              <a:extLst>
                <a:ext uri="{FF2B5EF4-FFF2-40B4-BE49-F238E27FC236}">
                  <a16:creationId xmlns:a16="http://schemas.microsoft.com/office/drawing/2014/main" id="{22B93CC0-0E56-4431-9C79-C05EB5A2A300}"/>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1846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92">
            <a:extLst>
              <a:ext uri="{FF2B5EF4-FFF2-40B4-BE49-F238E27FC236}">
                <a16:creationId xmlns:a16="http://schemas.microsoft.com/office/drawing/2014/main" id="{3C924811-67E4-4CFA-B0A3-53F5A9678D99}"/>
              </a:ext>
            </a:extLst>
          </p:cNvPr>
          <p:cNvSpPr/>
          <p:nvPr/>
        </p:nvSpPr>
        <p:spPr>
          <a:xfrm>
            <a:off x="4412335" y="2299780"/>
            <a:ext cx="3611804" cy="361180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00C62F0-F07D-4ABF-A1B2-9262D1C9DABA}"/>
              </a:ext>
            </a:extLst>
          </p:cNvPr>
          <p:cNvSpPr/>
          <p:nvPr/>
        </p:nvSpPr>
        <p:spPr>
          <a:xfrm>
            <a:off x="6556902" y="4601389"/>
            <a:ext cx="1693364" cy="1693363"/>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A6F4025-0870-4FA6-9755-684282D20152}"/>
              </a:ext>
            </a:extLst>
          </p:cNvPr>
          <p:cNvGrpSpPr/>
          <p:nvPr/>
        </p:nvGrpSpPr>
        <p:grpSpPr>
          <a:xfrm>
            <a:off x="7185575" y="4397806"/>
            <a:ext cx="436023" cy="436023"/>
            <a:chOff x="8793759" y="4017866"/>
            <a:chExt cx="543608" cy="543608"/>
          </a:xfrm>
        </p:grpSpPr>
        <p:sp>
          <p:nvSpPr>
            <p:cNvPr id="160" name="Oval 159">
              <a:extLst>
                <a:ext uri="{FF2B5EF4-FFF2-40B4-BE49-F238E27FC236}">
                  <a16:creationId xmlns:a16="http://schemas.microsoft.com/office/drawing/2014/main" id="{BEE2B8D0-AA73-44A7-A0BB-B546C5674C8D}"/>
                </a:ext>
              </a:extLst>
            </p:cNvPr>
            <p:cNvSpPr/>
            <p:nvPr/>
          </p:nvSpPr>
          <p:spPr>
            <a:xfrm>
              <a:off x="8793759" y="4017866"/>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Graphic 175">
              <a:extLst>
                <a:ext uri="{FF2B5EF4-FFF2-40B4-BE49-F238E27FC236}">
                  <a16:creationId xmlns:a16="http://schemas.microsoft.com/office/drawing/2014/main" id="{5ECDDD54-ACD4-48BA-95A7-C6F2C51FB9C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6771" y="4121553"/>
              <a:ext cx="337585" cy="336235"/>
            </a:xfrm>
            <a:prstGeom prst="rect">
              <a:avLst/>
            </a:prstGeom>
          </p:spPr>
        </p:pic>
      </p:grpSp>
      <p:grpSp>
        <p:nvGrpSpPr>
          <p:cNvPr id="36" name="Group 35">
            <a:extLst>
              <a:ext uri="{FF2B5EF4-FFF2-40B4-BE49-F238E27FC236}">
                <a16:creationId xmlns:a16="http://schemas.microsoft.com/office/drawing/2014/main" id="{2347B8FE-7E1C-4629-9764-86F6DF83D94E}"/>
              </a:ext>
            </a:extLst>
          </p:cNvPr>
          <p:cNvGrpSpPr/>
          <p:nvPr/>
        </p:nvGrpSpPr>
        <p:grpSpPr>
          <a:xfrm>
            <a:off x="6902894" y="5986905"/>
            <a:ext cx="436023" cy="436023"/>
            <a:chOff x="8441332" y="5999074"/>
            <a:chExt cx="543608" cy="543609"/>
          </a:xfrm>
        </p:grpSpPr>
        <p:sp>
          <p:nvSpPr>
            <p:cNvPr id="161" name="Oval 160">
              <a:extLst>
                <a:ext uri="{FF2B5EF4-FFF2-40B4-BE49-F238E27FC236}">
                  <a16:creationId xmlns:a16="http://schemas.microsoft.com/office/drawing/2014/main" id="{BFC53BE3-56C6-4A6E-B797-B53DA47BEB63}"/>
                </a:ext>
              </a:extLst>
            </p:cNvPr>
            <p:cNvSpPr/>
            <p:nvPr/>
          </p:nvSpPr>
          <p:spPr>
            <a:xfrm>
              <a:off x="8441332" y="5999074"/>
              <a:ext cx="543608" cy="543609"/>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0FA37167-8B07-469B-A740-F5BE0DC81BE3}"/>
                </a:ext>
              </a:extLst>
            </p:cNvPr>
            <p:cNvSpPr/>
            <p:nvPr/>
          </p:nvSpPr>
          <p:spPr>
            <a:xfrm>
              <a:off x="8565172" y="6100089"/>
              <a:ext cx="295934" cy="341564"/>
            </a:xfrm>
            <a:custGeom>
              <a:avLst/>
              <a:gdLst>
                <a:gd name="connsiteX0" fmla="*/ 692834 w 928810"/>
                <a:gd name="connsiteY0" fmla="*/ 946643 h 1072019"/>
                <a:gd name="connsiteX1" fmla="*/ 449703 w 928810"/>
                <a:gd name="connsiteY1" fmla="*/ 960458 h 1072019"/>
                <a:gd name="connsiteX2" fmla="*/ 417934 w 928810"/>
                <a:gd name="connsiteY2" fmla="*/ 982107 h 1072019"/>
                <a:gd name="connsiteX3" fmla="*/ 681784 w 928810"/>
                <a:gd name="connsiteY3" fmla="*/ 983805 h 1072019"/>
                <a:gd name="connsiteX4" fmla="*/ 692834 w 928810"/>
                <a:gd name="connsiteY4" fmla="*/ 946643 h 1072019"/>
                <a:gd name="connsiteX5" fmla="*/ 617317 w 928810"/>
                <a:gd name="connsiteY5" fmla="*/ 838408 h 1072019"/>
                <a:gd name="connsiteX6" fmla="*/ 512792 w 928810"/>
                <a:gd name="connsiteY6" fmla="*/ 886310 h 1072019"/>
                <a:gd name="connsiteX7" fmla="*/ 522917 w 928810"/>
                <a:gd name="connsiteY7" fmla="*/ 909338 h 1072019"/>
                <a:gd name="connsiteX8" fmla="*/ 609949 w 928810"/>
                <a:gd name="connsiteY8" fmla="*/ 867427 h 1072019"/>
                <a:gd name="connsiteX9" fmla="*/ 660607 w 928810"/>
                <a:gd name="connsiteY9" fmla="*/ 904267 h 1072019"/>
                <a:gd name="connsiteX10" fmla="*/ 677642 w 928810"/>
                <a:gd name="connsiteY10" fmla="*/ 879858 h 1072019"/>
                <a:gd name="connsiteX11" fmla="*/ 617317 w 928810"/>
                <a:gd name="connsiteY11" fmla="*/ 838408 h 1072019"/>
                <a:gd name="connsiteX12" fmla="*/ 360939 w 928810"/>
                <a:gd name="connsiteY12" fmla="*/ 614593 h 1072019"/>
                <a:gd name="connsiteX13" fmla="*/ 203352 w 928810"/>
                <a:gd name="connsiteY13" fmla="*/ 748593 h 1072019"/>
                <a:gd name="connsiteX14" fmla="*/ 324916 w 928810"/>
                <a:gd name="connsiteY14" fmla="*/ 892299 h 1072019"/>
                <a:gd name="connsiteX15" fmla="*/ 509725 w 928810"/>
                <a:gd name="connsiteY15" fmla="*/ 824743 h 1072019"/>
                <a:gd name="connsiteX16" fmla="*/ 600583 w 928810"/>
                <a:gd name="connsiteY16" fmla="*/ 774387 h 1072019"/>
                <a:gd name="connsiteX17" fmla="*/ 648473 w 928810"/>
                <a:gd name="connsiteY17" fmla="*/ 772544 h 1072019"/>
                <a:gd name="connsiteX18" fmla="*/ 756531 w 928810"/>
                <a:gd name="connsiteY18" fmla="*/ 868345 h 1072019"/>
                <a:gd name="connsiteX19" fmla="*/ 805040 w 928810"/>
                <a:gd name="connsiteY19" fmla="*/ 886768 h 1072019"/>
                <a:gd name="connsiteX20" fmla="*/ 892219 w 928810"/>
                <a:gd name="connsiteY20" fmla="*/ 730174 h 1072019"/>
                <a:gd name="connsiteX21" fmla="*/ 825400 w 928810"/>
                <a:gd name="connsiteY21" fmla="*/ 630998 h 1072019"/>
                <a:gd name="connsiteX22" fmla="*/ 697597 w 928810"/>
                <a:gd name="connsiteY22" fmla="*/ 701923 h 1072019"/>
                <a:gd name="connsiteX23" fmla="*/ 628830 w 928810"/>
                <a:gd name="connsiteY23" fmla="*/ 729183 h 1072019"/>
                <a:gd name="connsiteX24" fmla="*/ 547787 w 928810"/>
                <a:gd name="connsiteY24" fmla="*/ 689639 h 1072019"/>
                <a:gd name="connsiteX25" fmla="*/ 426217 w 928810"/>
                <a:gd name="connsiteY25" fmla="*/ 619631 h 1072019"/>
                <a:gd name="connsiteX26" fmla="*/ 360939 w 928810"/>
                <a:gd name="connsiteY26" fmla="*/ 614593 h 1072019"/>
                <a:gd name="connsiteX27" fmla="*/ 423238 w 928810"/>
                <a:gd name="connsiteY27" fmla="*/ 0 h 1072019"/>
                <a:gd name="connsiteX28" fmla="*/ 423449 w 928810"/>
                <a:gd name="connsiteY28" fmla="*/ 845 h 1072019"/>
                <a:gd name="connsiteX29" fmla="*/ 423456 w 928810"/>
                <a:gd name="connsiteY29" fmla="*/ 615 h 1072019"/>
                <a:gd name="connsiteX30" fmla="*/ 442252 w 928810"/>
                <a:gd name="connsiteY30" fmla="*/ 23167 h 1072019"/>
                <a:gd name="connsiteX31" fmla="*/ 488540 w 928810"/>
                <a:gd name="connsiteY31" fmla="*/ 70587 h 1072019"/>
                <a:gd name="connsiteX32" fmla="*/ 652913 w 928810"/>
                <a:gd name="connsiteY32" fmla="*/ 181474 h 1072019"/>
                <a:gd name="connsiteX33" fmla="*/ 653323 w 928810"/>
                <a:gd name="connsiteY33" fmla="*/ 181711 h 1072019"/>
                <a:gd name="connsiteX34" fmla="*/ 654603 w 928810"/>
                <a:gd name="connsiteY34" fmla="*/ 182321 h 1072019"/>
                <a:gd name="connsiteX35" fmla="*/ 687060 w 928810"/>
                <a:gd name="connsiteY35" fmla="*/ 200429 h 1072019"/>
                <a:gd name="connsiteX36" fmla="*/ 694579 w 928810"/>
                <a:gd name="connsiteY36" fmla="*/ 205522 h 1072019"/>
                <a:gd name="connsiteX37" fmla="*/ 727454 w 928810"/>
                <a:gd name="connsiteY37" fmla="*/ 224495 h 1072019"/>
                <a:gd name="connsiteX38" fmla="*/ 829909 w 928810"/>
                <a:gd name="connsiteY38" fmla="*/ 324979 h 1072019"/>
                <a:gd name="connsiteX39" fmla="*/ 829806 w 928810"/>
                <a:gd name="connsiteY39" fmla="*/ 326170 h 1072019"/>
                <a:gd name="connsiteX40" fmla="*/ 838154 w 928810"/>
                <a:gd name="connsiteY40" fmla="*/ 335574 h 1072019"/>
                <a:gd name="connsiteX41" fmla="*/ 928810 w 928810"/>
                <a:gd name="connsiteY41" fmla="*/ 607510 h 1072019"/>
                <a:gd name="connsiteX42" fmla="*/ 464407 w 928810"/>
                <a:gd name="connsiteY42" fmla="*/ 1072019 h 1072019"/>
                <a:gd name="connsiteX43" fmla="*/ 79312 w 928810"/>
                <a:gd name="connsiteY43" fmla="*/ 867220 h 1072019"/>
                <a:gd name="connsiteX44" fmla="*/ 67614 w 928810"/>
                <a:gd name="connsiteY44" fmla="*/ 845663 h 1072019"/>
                <a:gd name="connsiteX45" fmla="*/ 60779 w 928810"/>
                <a:gd name="connsiteY45" fmla="*/ 841086 h 1072019"/>
                <a:gd name="connsiteX46" fmla="*/ 60779 w 928810"/>
                <a:gd name="connsiteY46" fmla="*/ 841090 h 1072019"/>
                <a:gd name="connsiteX47" fmla="*/ 48042 w 928810"/>
                <a:gd name="connsiteY47" fmla="*/ 815011 h 1072019"/>
                <a:gd name="connsiteX48" fmla="*/ 39243 w 928810"/>
                <a:gd name="connsiteY48" fmla="*/ 793381 h 1072019"/>
                <a:gd name="connsiteX49" fmla="*/ 36495 w 928810"/>
                <a:gd name="connsiteY49" fmla="*/ 788317 h 1072019"/>
                <a:gd name="connsiteX50" fmla="*/ 34282 w 928810"/>
                <a:gd name="connsiteY50" fmla="*/ 781189 h 1072019"/>
                <a:gd name="connsiteX51" fmla="*/ 33322 w 928810"/>
                <a:gd name="connsiteY51" fmla="*/ 778827 h 1072019"/>
                <a:gd name="connsiteX52" fmla="*/ 16095 w 928810"/>
                <a:gd name="connsiteY52" fmla="*/ 732865 h 1072019"/>
                <a:gd name="connsiteX53" fmla="*/ 12689 w 928810"/>
                <a:gd name="connsiteY53" fmla="*/ 711609 h 1072019"/>
                <a:gd name="connsiteX54" fmla="*/ 9435 w 928810"/>
                <a:gd name="connsiteY54" fmla="*/ 701124 h 1072019"/>
                <a:gd name="connsiteX55" fmla="*/ 6767 w 928810"/>
                <a:gd name="connsiteY55" fmla="*/ 674656 h 1072019"/>
                <a:gd name="connsiteX56" fmla="*/ 3908 w 928810"/>
                <a:gd name="connsiteY56" fmla="*/ 656810 h 1072019"/>
                <a:gd name="connsiteX57" fmla="*/ 3483 w 928810"/>
                <a:gd name="connsiteY57" fmla="*/ 642067 h 1072019"/>
                <a:gd name="connsiteX58" fmla="*/ 0 w 928810"/>
                <a:gd name="connsiteY58" fmla="*/ 607510 h 1072019"/>
                <a:gd name="connsiteX59" fmla="*/ 21369 w 928810"/>
                <a:gd name="connsiteY59" fmla="*/ 465809 h 1072019"/>
                <a:gd name="connsiteX60" fmla="*/ 29154 w 928810"/>
                <a:gd name="connsiteY60" fmla="*/ 446646 h 1072019"/>
                <a:gd name="connsiteX61" fmla="*/ 30968 w 928810"/>
                <a:gd name="connsiteY61" fmla="*/ 441059 h 1072019"/>
                <a:gd name="connsiteX62" fmla="*/ 39150 w 928810"/>
                <a:gd name="connsiteY62" fmla="*/ 422040 h 1072019"/>
                <a:gd name="connsiteX63" fmla="*/ 47228 w 928810"/>
                <a:gd name="connsiteY63" fmla="*/ 402156 h 1072019"/>
                <a:gd name="connsiteX64" fmla="*/ 57469 w 928810"/>
                <a:gd name="connsiteY64" fmla="*/ 385905 h 1072019"/>
                <a:gd name="connsiteX65" fmla="*/ 56562 w 928810"/>
                <a:gd name="connsiteY65" fmla="*/ 384593 h 1072019"/>
                <a:gd name="connsiteX66" fmla="*/ 143396 w 928810"/>
                <a:gd name="connsiteY66" fmla="*/ 274417 h 1072019"/>
                <a:gd name="connsiteX67" fmla="*/ 148886 w 928810"/>
                <a:gd name="connsiteY67" fmla="*/ 269903 h 1072019"/>
                <a:gd name="connsiteX68" fmla="*/ 151572 w 928810"/>
                <a:gd name="connsiteY68" fmla="*/ 267028 h 1072019"/>
                <a:gd name="connsiteX69" fmla="*/ 160452 w 928810"/>
                <a:gd name="connsiteY69" fmla="*/ 260392 h 1072019"/>
                <a:gd name="connsiteX70" fmla="*/ 186994 w 928810"/>
                <a:gd name="connsiteY70" fmla="*/ 238566 h 1072019"/>
                <a:gd name="connsiteX71" fmla="*/ 208066 w 928810"/>
                <a:gd name="connsiteY71" fmla="*/ 224806 h 1072019"/>
                <a:gd name="connsiteX72" fmla="*/ 222901 w 928810"/>
                <a:gd name="connsiteY72" fmla="*/ 213719 h 1072019"/>
                <a:gd name="connsiteX73" fmla="*/ 233305 w 928810"/>
                <a:gd name="connsiteY73" fmla="*/ 208325 h 1072019"/>
                <a:gd name="connsiteX74" fmla="*/ 241430 w 928810"/>
                <a:gd name="connsiteY74" fmla="*/ 203020 h 1072019"/>
                <a:gd name="connsiteX75" fmla="*/ 303461 w 928810"/>
                <a:gd name="connsiteY75" fmla="*/ 171958 h 1072019"/>
                <a:gd name="connsiteX76" fmla="*/ 305520 w 928810"/>
                <a:gd name="connsiteY76" fmla="*/ 170890 h 1072019"/>
                <a:gd name="connsiteX77" fmla="*/ 305524 w 928810"/>
                <a:gd name="connsiteY77" fmla="*/ 170897 h 1072019"/>
                <a:gd name="connsiteX78" fmla="*/ 337173 w 928810"/>
                <a:gd name="connsiteY78" fmla="*/ 151831 h 1072019"/>
                <a:gd name="connsiteX79" fmla="*/ 351963 w 928810"/>
                <a:gd name="connsiteY79" fmla="*/ 140724 h 1072019"/>
                <a:gd name="connsiteX80" fmla="*/ 366630 w 928810"/>
                <a:gd name="connsiteY80" fmla="*/ 127292 h 1072019"/>
                <a:gd name="connsiteX81" fmla="*/ 399915 w 928810"/>
                <a:gd name="connsiteY81" fmla="*/ 82993 h 1072019"/>
                <a:gd name="connsiteX82" fmla="*/ 403933 w 928810"/>
                <a:gd name="connsiteY82" fmla="*/ 75045 h 1072019"/>
                <a:gd name="connsiteX83" fmla="*/ 412491 w 928810"/>
                <a:gd name="connsiteY83" fmla="*/ 53013 h 1072019"/>
                <a:gd name="connsiteX84" fmla="*/ 417482 w 928810"/>
                <a:gd name="connsiteY84" fmla="*/ 34984 h 107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28810" h="1072019">
                  <a:moveTo>
                    <a:pt x="692834" y="946643"/>
                  </a:moveTo>
                  <a:cubicBezTo>
                    <a:pt x="543821" y="1029596"/>
                    <a:pt x="449703" y="960458"/>
                    <a:pt x="449703" y="960458"/>
                  </a:cubicBezTo>
                  <a:cubicBezTo>
                    <a:pt x="405503" y="934665"/>
                    <a:pt x="401624" y="970769"/>
                    <a:pt x="417934" y="982107"/>
                  </a:cubicBezTo>
                  <a:cubicBezTo>
                    <a:pt x="531208" y="1060866"/>
                    <a:pt x="681784" y="983805"/>
                    <a:pt x="681784" y="983805"/>
                  </a:cubicBezTo>
                  <a:cubicBezTo>
                    <a:pt x="718622" y="962947"/>
                    <a:pt x="704421" y="940195"/>
                    <a:pt x="692834" y="946643"/>
                  </a:cubicBezTo>
                  <a:close/>
                  <a:moveTo>
                    <a:pt x="617317" y="838408"/>
                  </a:moveTo>
                  <a:cubicBezTo>
                    <a:pt x="557458" y="829195"/>
                    <a:pt x="512792" y="886310"/>
                    <a:pt x="512792" y="886310"/>
                  </a:cubicBezTo>
                  <a:cubicBezTo>
                    <a:pt x="501737" y="910715"/>
                    <a:pt x="517199" y="911972"/>
                    <a:pt x="522917" y="909338"/>
                  </a:cubicBezTo>
                  <a:cubicBezTo>
                    <a:pt x="551929" y="895979"/>
                    <a:pt x="569576" y="862686"/>
                    <a:pt x="609949" y="867427"/>
                  </a:cubicBezTo>
                  <a:cubicBezTo>
                    <a:pt x="664748" y="873846"/>
                    <a:pt x="645906" y="900201"/>
                    <a:pt x="660607" y="904267"/>
                  </a:cubicBezTo>
                  <a:cubicBezTo>
                    <a:pt x="690532" y="912562"/>
                    <a:pt x="677642" y="879858"/>
                    <a:pt x="677642" y="879858"/>
                  </a:cubicBezTo>
                  <a:cubicBezTo>
                    <a:pt x="655533" y="835643"/>
                    <a:pt x="617317" y="838408"/>
                    <a:pt x="617317" y="838408"/>
                  </a:cubicBezTo>
                  <a:close/>
                  <a:moveTo>
                    <a:pt x="360939" y="614593"/>
                  </a:moveTo>
                  <a:cubicBezTo>
                    <a:pt x="225444" y="621645"/>
                    <a:pt x="203352" y="748593"/>
                    <a:pt x="203352" y="748593"/>
                  </a:cubicBezTo>
                  <a:cubicBezTo>
                    <a:pt x="186772" y="895978"/>
                    <a:pt x="324916" y="892299"/>
                    <a:pt x="324916" y="892299"/>
                  </a:cubicBezTo>
                  <a:cubicBezTo>
                    <a:pt x="386923" y="901505"/>
                    <a:pt x="509725" y="824743"/>
                    <a:pt x="509725" y="824743"/>
                  </a:cubicBezTo>
                  <a:cubicBezTo>
                    <a:pt x="582780" y="776231"/>
                    <a:pt x="600583" y="774387"/>
                    <a:pt x="600583" y="774387"/>
                  </a:cubicBezTo>
                  <a:cubicBezTo>
                    <a:pt x="627908" y="764485"/>
                    <a:pt x="648473" y="772544"/>
                    <a:pt x="648473" y="772544"/>
                  </a:cubicBezTo>
                  <a:cubicBezTo>
                    <a:pt x="684084" y="786056"/>
                    <a:pt x="756531" y="868345"/>
                    <a:pt x="756531" y="868345"/>
                  </a:cubicBezTo>
                  <a:cubicBezTo>
                    <a:pt x="781707" y="894750"/>
                    <a:pt x="805040" y="886768"/>
                    <a:pt x="805040" y="886768"/>
                  </a:cubicBezTo>
                  <a:cubicBezTo>
                    <a:pt x="893443" y="847469"/>
                    <a:pt x="892219" y="730174"/>
                    <a:pt x="892219" y="730174"/>
                  </a:cubicBezTo>
                  <a:cubicBezTo>
                    <a:pt x="892219" y="623781"/>
                    <a:pt x="826223" y="631053"/>
                    <a:pt x="825400" y="630998"/>
                  </a:cubicBezTo>
                  <a:cubicBezTo>
                    <a:pt x="792295" y="628830"/>
                    <a:pt x="697597" y="701923"/>
                    <a:pt x="697597" y="701923"/>
                  </a:cubicBezTo>
                  <a:cubicBezTo>
                    <a:pt x="651161" y="731321"/>
                    <a:pt x="628830" y="729183"/>
                    <a:pt x="628830" y="729183"/>
                  </a:cubicBezTo>
                  <a:cubicBezTo>
                    <a:pt x="600052" y="729940"/>
                    <a:pt x="547787" y="689639"/>
                    <a:pt x="547787" y="689639"/>
                  </a:cubicBezTo>
                  <a:cubicBezTo>
                    <a:pt x="468588" y="628841"/>
                    <a:pt x="426217" y="619631"/>
                    <a:pt x="426217" y="619631"/>
                  </a:cubicBezTo>
                  <a:cubicBezTo>
                    <a:pt x="401966" y="615025"/>
                    <a:pt x="380295" y="613586"/>
                    <a:pt x="360939" y="614593"/>
                  </a:cubicBezTo>
                  <a:close/>
                  <a:moveTo>
                    <a:pt x="423238" y="0"/>
                  </a:moveTo>
                  <a:lnTo>
                    <a:pt x="423449" y="845"/>
                  </a:lnTo>
                  <a:lnTo>
                    <a:pt x="423456" y="615"/>
                  </a:lnTo>
                  <a:lnTo>
                    <a:pt x="442252" y="23167"/>
                  </a:lnTo>
                  <a:lnTo>
                    <a:pt x="488540" y="70587"/>
                  </a:lnTo>
                  <a:cubicBezTo>
                    <a:pt x="559978" y="132328"/>
                    <a:pt x="641057" y="176264"/>
                    <a:pt x="652913" y="181474"/>
                  </a:cubicBezTo>
                  <a:lnTo>
                    <a:pt x="653323" y="181711"/>
                  </a:lnTo>
                  <a:lnTo>
                    <a:pt x="654603" y="182321"/>
                  </a:lnTo>
                  <a:cubicBezTo>
                    <a:pt x="662438" y="186277"/>
                    <a:pt x="673630" y="192271"/>
                    <a:pt x="687060" y="200429"/>
                  </a:cubicBezTo>
                  <a:lnTo>
                    <a:pt x="694579" y="205522"/>
                  </a:lnTo>
                  <a:lnTo>
                    <a:pt x="727454" y="224495"/>
                  </a:lnTo>
                  <a:cubicBezTo>
                    <a:pt x="792862" y="271722"/>
                    <a:pt x="829909" y="324979"/>
                    <a:pt x="829909" y="324979"/>
                  </a:cubicBezTo>
                  <a:lnTo>
                    <a:pt x="829806" y="326170"/>
                  </a:lnTo>
                  <a:lnTo>
                    <a:pt x="838154" y="335574"/>
                  </a:lnTo>
                  <a:cubicBezTo>
                    <a:pt x="888518" y="402310"/>
                    <a:pt x="928810" y="491844"/>
                    <a:pt x="928810" y="607510"/>
                  </a:cubicBezTo>
                  <a:cubicBezTo>
                    <a:pt x="928810" y="864048"/>
                    <a:pt x="720887" y="1072019"/>
                    <a:pt x="464407" y="1072019"/>
                  </a:cubicBezTo>
                  <a:cubicBezTo>
                    <a:pt x="304100" y="1072019"/>
                    <a:pt x="162768" y="990780"/>
                    <a:pt x="79312" y="867220"/>
                  </a:cubicBezTo>
                  <a:lnTo>
                    <a:pt x="67614" y="845663"/>
                  </a:lnTo>
                  <a:lnTo>
                    <a:pt x="60779" y="841086"/>
                  </a:lnTo>
                  <a:lnTo>
                    <a:pt x="60779" y="841090"/>
                  </a:lnTo>
                  <a:cubicBezTo>
                    <a:pt x="57369" y="835656"/>
                    <a:pt x="52871" y="826175"/>
                    <a:pt x="48042" y="815011"/>
                  </a:cubicBezTo>
                  <a:lnTo>
                    <a:pt x="39243" y="793381"/>
                  </a:lnTo>
                  <a:lnTo>
                    <a:pt x="36495" y="788317"/>
                  </a:lnTo>
                  <a:lnTo>
                    <a:pt x="34282" y="781189"/>
                  </a:lnTo>
                  <a:lnTo>
                    <a:pt x="33322" y="778827"/>
                  </a:lnTo>
                  <a:cubicBezTo>
                    <a:pt x="23856" y="754488"/>
                    <a:pt x="16095" y="732865"/>
                    <a:pt x="16095" y="732865"/>
                  </a:cubicBezTo>
                  <a:lnTo>
                    <a:pt x="12689" y="711609"/>
                  </a:lnTo>
                  <a:lnTo>
                    <a:pt x="9435" y="701124"/>
                  </a:lnTo>
                  <a:lnTo>
                    <a:pt x="6767" y="674656"/>
                  </a:lnTo>
                  <a:lnTo>
                    <a:pt x="3908" y="656810"/>
                  </a:lnTo>
                  <a:lnTo>
                    <a:pt x="3483" y="642067"/>
                  </a:lnTo>
                  <a:lnTo>
                    <a:pt x="0" y="607510"/>
                  </a:lnTo>
                  <a:cubicBezTo>
                    <a:pt x="0" y="557328"/>
                    <a:pt x="7376" y="509928"/>
                    <a:pt x="21369" y="465809"/>
                  </a:cubicBezTo>
                  <a:lnTo>
                    <a:pt x="29154" y="446646"/>
                  </a:lnTo>
                  <a:lnTo>
                    <a:pt x="30968" y="441059"/>
                  </a:lnTo>
                  <a:lnTo>
                    <a:pt x="39150" y="422040"/>
                  </a:lnTo>
                  <a:lnTo>
                    <a:pt x="47228" y="402156"/>
                  </a:lnTo>
                  <a:lnTo>
                    <a:pt x="57469" y="385905"/>
                  </a:lnTo>
                  <a:lnTo>
                    <a:pt x="56562" y="384593"/>
                  </a:lnTo>
                  <a:cubicBezTo>
                    <a:pt x="56562" y="384593"/>
                    <a:pt x="79268" y="333254"/>
                    <a:pt x="143396" y="274417"/>
                  </a:cubicBezTo>
                  <a:lnTo>
                    <a:pt x="148886" y="269903"/>
                  </a:lnTo>
                  <a:lnTo>
                    <a:pt x="151572" y="267028"/>
                  </a:lnTo>
                  <a:lnTo>
                    <a:pt x="160452" y="260392"/>
                  </a:lnTo>
                  <a:lnTo>
                    <a:pt x="186994" y="238566"/>
                  </a:lnTo>
                  <a:lnTo>
                    <a:pt x="208066" y="224806"/>
                  </a:lnTo>
                  <a:lnTo>
                    <a:pt x="222901" y="213719"/>
                  </a:lnTo>
                  <a:lnTo>
                    <a:pt x="233305" y="208325"/>
                  </a:lnTo>
                  <a:lnTo>
                    <a:pt x="241430" y="203020"/>
                  </a:lnTo>
                  <a:lnTo>
                    <a:pt x="303461" y="171958"/>
                  </a:lnTo>
                  <a:lnTo>
                    <a:pt x="305520" y="170890"/>
                  </a:lnTo>
                  <a:lnTo>
                    <a:pt x="305524" y="170897"/>
                  </a:lnTo>
                  <a:lnTo>
                    <a:pt x="337173" y="151831"/>
                  </a:lnTo>
                  <a:lnTo>
                    <a:pt x="351963" y="140724"/>
                  </a:lnTo>
                  <a:lnTo>
                    <a:pt x="366630" y="127292"/>
                  </a:lnTo>
                  <a:lnTo>
                    <a:pt x="399915" y="82993"/>
                  </a:lnTo>
                  <a:lnTo>
                    <a:pt x="403933" y="75045"/>
                  </a:lnTo>
                  <a:lnTo>
                    <a:pt x="412491" y="53013"/>
                  </a:lnTo>
                  <a:lnTo>
                    <a:pt x="417482" y="34984"/>
                  </a:lnTo>
                  <a:close/>
                </a:path>
              </a:pathLst>
            </a:custGeom>
            <a:solidFill>
              <a:srgbClr val="797979"/>
            </a:solidFill>
            <a:ln w="9525"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E145D206-8B8A-4FF8-9348-AB2A64121DFE}"/>
              </a:ext>
            </a:extLst>
          </p:cNvPr>
          <p:cNvGrpSpPr/>
          <p:nvPr/>
        </p:nvGrpSpPr>
        <p:grpSpPr>
          <a:xfrm>
            <a:off x="6965211" y="2097714"/>
            <a:ext cx="1693364" cy="1972544"/>
            <a:chOff x="8166850" y="475686"/>
            <a:chExt cx="2111188" cy="2459254"/>
          </a:xfrm>
        </p:grpSpPr>
        <p:grpSp>
          <p:nvGrpSpPr>
            <p:cNvPr id="40" name="Group 39">
              <a:extLst>
                <a:ext uri="{FF2B5EF4-FFF2-40B4-BE49-F238E27FC236}">
                  <a16:creationId xmlns:a16="http://schemas.microsoft.com/office/drawing/2014/main" id="{98DAD1C1-FF52-454F-8C35-1214D4D97BAD}"/>
                </a:ext>
              </a:extLst>
            </p:cNvPr>
            <p:cNvGrpSpPr/>
            <p:nvPr/>
          </p:nvGrpSpPr>
          <p:grpSpPr>
            <a:xfrm>
              <a:off x="8166850" y="475686"/>
              <a:ext cx="2111188" cy="2366126"/>
              <a:chOff x="8166850" y="475686"/>
              <a:chExt cx="2111188" cy="2366126"/>
            </a:xfrm>
          </p:grpSpPr>
          <p:sp>
            <p:nvSpPr>
              <p:cNvPr id="123" name="Oval 122">
                <a:extLst>
                  <a:ext uri="{FF2B5EF4-FFF2-40B4-BE49-F238E27FC236}">
                    <a16:creationId xmlns:a16="http://schemas.microsoft.com/office/drawing/2014/main" id="{43AD78FC-0FF5-4401-8E5B-B44312E03F91}"/>
                  </a:ext>
                </a:extLst>
              </p:cNvPr>
              <p:cNvSpPr/>
              <p:nvPr/>
            </p:nvSpPr>
            <p:spPr>
              <a:xfrm>
                <a:off x="8166850" y="730624"/>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D3BEBF5-8CF8-4CE2-A5FA-D4E3B6656EA6}"/>
                  </a:ext>
                </a:extLst>
              </p:cNvPr>
              <p:cNvGrpSpPr/>
              <p:nvPr/>
            </p:nvGrpSpPr>
            <p:grpSpPr>
              <a:xfrm>
                <a:off x="8868899" y="475686"/>
                <a:ext cx="543608" cy="543608"/>
                <a:chOff x="8868899" y="475686"/>
                <a:chExt cx="543608" cy="543608"/>
              </a:xfrm>
            </p:grpSpPr>
            <p:sp>
              <p:nvSpPr>
                <p:cNvPr id="138" name="Oval 137">
                  <a:extLst>
                    <a:ext uri="{FF2B5EF4-FFF2-40B4-BE49-F238E27FC236}">
                      <a16:creationId xmlns:a16="http://schemas.microsoft.com/office/drawing/2014/main" id="{6E6CE436-76E7-4285-BA4E-B0ADDEADA6FD}"/>
                    </a:ext>
                  </a:extLst>
                </p:cNvPr>
                <p:cNvSpPr/>
                <p:nvPr/>
              </p:nvSpPr>
              <p:spPr>
                <a:xfrm>
                  <a:off x="8868899" y="475686"/>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raphic 163">
                  <a:extLst>
                    <a:ext uri="{FF2B5EF4-FFF2-40B4-BE49-F238E27FC236}">
                      <a16:creationId xmlns:a16="http://schemas.microsoft.com/office/drawing/2014/main" id="{E89FDCD4-4AD7-4BD9-AEFA-3F384103681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56245"/>
                <a:stretch/>
              </p:blipFill>
              <p:spPr>
                <a:xfrm>
                  <a:off x="8950203" y="622795"/>
                  <a:ext cx="381000" cy="249390"/>
                </a:xfrm>
                <a:prstGeom prst="rect">
                  <a:avLst/>
                </a:prstGeom>
              </p:spPr>
            </p:pic>
          </p:grpSp>
        </p:grpSp>
        <p:grpSp>
          <p:nvGrpSpPr>
            <p:cNvPr id="32" name="Group 31">
              <a:extLst>
                <a:ext uri="{FF2B5EF4-FFF2-40B4-BE49-F238E27FC236}">
                  <a16:creationId xmlns:a16="http://schemas.microsoft.com/office/drawing/2014/main" id="{46D9CB56-8D16-4A87-A9AB-3DE9CAB686A1}"/>
                </a:ext>
              </a:extLst>
            </p:cNvPr>
            <p:cNvGrpSpPr/>
            <p:nvPr/>
          </p:nvGrpSpPr>
          <p:grpSpPr>
            <a:xfrm>
              <a:off x="8417308" y="2391332"/>
              <a:ext cx="543608" cy="543608"/>
              <a:chOff x="8417308" y="2391332"/>
              <a:chExt cx="543608" cy="543608"/>
            </a:xfrm>
          </p:grpSpPr>
          <p:sp>
            <p:nvSpPr>
              <p:cNvPr id="143" name="Oval 142">
                <a:extLst>
                  <a:ext uri="{FF2B5EF4-FFF2-40B4-BE49-F238E27FC236}">
                    <a16:creationId xmlns:a16="http://schemas.microsoft.com/office/drawing/2014/main" id="{006E5D7A-1800-4965-8C74-1066185EFD4A}"/>
                  </a:ext>
                </a:extLst>
              </p:cNvPr>
              <p:cNvSpPr/>
              <p:nvPr/>
            </p:nvSpPr>
            <p:spPr>
              <a:xfrm>
                <a:off x="8417308" y="239133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a:extLst>
                  <a:ext uri="{FF2B5EF4-FFF2-40B4-BE49-F238E27FC236}">
                    <a16:creationId xmlns:a16="http://schemas.microsoft.com/office/drawing/2014/main" id="{E9340161-F9D4-49B8-90C6-336F3A94D11D}"/>
                  </a:ext>
                </a:extLst>
              </p:cNvPr>
              <p:cNvSpPr/>
              <p:nvPr/>
            </p:nvSpPr>
            <p:spPr>
              <a:xfrm>
                <a:off x="8513939" y="2571922"/>
                <a:ext cx="350346" cy="182428"/>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rgbClr val="797979"/>
              </a:solidFill>
              <a:ln w="9525" cap="flat">
                <a:noFill/>
                <a:prstDash val="solid"/>
                <a:miter/>
              </a:ln>
            </p:spPr>
            <p:txBody>
              <a:bodyPr rtlCol="0" anchor="ctr"/>
              <a:lstStyle/>
              <a:p>
                <a:endParaRPr lang="en-US"/>
              </a:p>
            </p:txBody>
          </p:sp>
        </p:grpSp>
      </p:grpSp>
      <p:grpSp>
        <p:nvGrpSpPr>
          <p:cNvPr id="39" name="Group 38">
            <a:extLst>
              <a:ext uri="{FF2B5EF4-FFF2-40B4-BE49-F238E27FC236}">
                <a16:creationId xmlns:a16="http://schemas.microsoft.com/office/drawing/2014/main" id="{08C005AE-9067-4A2D-A872-21D45FED802A}"/>
              </a:ext>
            </a:extLst>
          </p:cNvPr>
          <p:cNvGrpSpPr/>
          <p:nvPr/>
        </p:nvGrpSpPr>
        <p:grpSpPr>
          <a:xfrm>
            <a:off x="3763191" y="2316803"/>
            <a:ext cx="1693364" cy="1704151"/>
            <a:chOff x="4679576" y="1734670"/>
            <a:chExt cx="2111188" cy="2124636"/>
          </a:xfrm>
        </p:grpSpPr>
        <p:sp>
          <p:nvSpPr>
            <p:cNvPr id="20" name="Oval 19">
              <a:extLst>
                <a:ext uri="{FF2B5EF4-FFF2-40B4-BE49-F238E27FC236}">
                  <a16:creationId xmlns:a16="http://schemas.microsoft.com/office/drawing/2014/main" id="{12F516B1-6275-4671-AFF7-B82E19C74B45}"/>
                </a:ext>
              </a:extLst>
            </p:cNvPr>
            <p:cNvSpPr/>
            <p:nvPr/>
          </p:nvSpPr>
          <p:spPr>
            <a:xfrm>
              <a:off x="4679576" y="1748118"/>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C215ED-AD4D-4732-B607-D17B6C366125}"/>
                </a:ext>
              </a:extLst>
            </p:cNvPr>
            <p:cNvGrpSpPr/>
            <p:nvPr/>
          </p:nvGrpSpPr>
          <p:grpSpPr>
            <a:xfrm>
              <a:off x="4858311" y="1734670"/>
              <a:ext cx="543608" cy="543608"/>
              <a:chOff x="4562477" y="1734670"/>
              <a:chExt cx="543608" cy="543608"/>
            </a:xfrm>
          </p:grpSpPr>
          <p:sp>
            <p:nvSpPr>
              <p:cNvPr id="100" name="Oval 99">
                <a:extLst>
                  <a:ext uri="{FF2B5EF4-FFF2-40B4-BE49-F238E27FC236}">
                    <a16:creationId xmlns:a16="http://schemas.microsoft.com/office/drawing/2014/main" id="{B6CD9538-92C4-458B-8DDB-64F38D67D4E7}"/>
                  </a:ext>
                </a:extLst>
              </p:cNvPr>
              <p:cNvSpPr/>
              <p:nvPr/>
            </p:nvSpPr>
            <p:spPr>
              <a:xfrm>
                <a:off x="4562477" y="1734670"/>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B44A8AC1-5B99-45B8-8F87-C4E606BB45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0686" y="1862879"/>
                <a:ext cx="287191" cy="287191"/>
              </a:xfrm>
              <a:prstGeom prst="rect">
                <a:avLst/>
              </a:prstGeom>
            </p:spPr>
          </p:pic>
        </p:grpSp>
      </p:grpSp>
      <p:sp>
        <p:nvSpPr>
          <p:cNvPr id="2" name="Oval 1">
            <a:extLst>
              <a:ext uri="{FF2B5EF4-FFF2-40B4-BE49-F238E27FC236}">
                <a16:creationId xmlns:a16="http://schemas.microsoft.com/office/drawing/2014/main" id="{5EC85FC6-ED96-4683-A0EC-61263FF01E3A}"/>
              </a:ext>
            </a:extLst>
          </p:cNvPr>
          <p:cNvSpPr/>
          <p:nvPr/>
        </p:nvSpPr>
        <p:spPr>
          <a:xfrm>
            <a:off x="5598691" y="3480432"/>
            <a:ext cx="1239092" cy="1239092"/>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latin typeface="+mj-lt"/>
                <a:cs typeface="Segoe UI Semilight" panose="020B0402040204020203" pitchFamily="34" charset="0"/>
              </a:rPr>
              <a:t>Develop</a:t>
            </a:r>
          </a:p>
        </p:txBody>
      </p:sp>
      <p:sp>
        <p:nvSpPr>
          <p:cNvPr id="14" name="Oval 13">
            <a:extLst>
              <a:ext uri="{FF2B5EF4-FFF2-40B4-BE49-F238E27FC236}">
                <a16:creationId xmlns:a16="http://schemas.microsoft.com/office/drawing/2014/main" id="{FE5D5A34-2CC0-43C8-BB98-8737D79BD9B8}"/>
              </a:ext>
            </a:extLst>
          </p:cNvPr>
          <p:cNvSpPr/>
          <p:nvPr/>
        </p:nvSpPr>
        <p:spPr>
          <a:xfrm>
            <a:off x="4213820" y="2778219"/>
            <a:ext cx="792106" cy="792106"/>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IDE tools</a:t>
            </a:r>
          </a:p>
        </p:txBody>
      </p:sp>
      <p:grpSp>
        <p:nvGrpSpPr>
          <p:cNvPr id="26" name="Group 25">
            <a:extLst>
              <a:ext uri="{FF2B5EF4-FFF2-40B4-BE49-F238E27FC236}">
                <a16:creationId xmlns:a16="http://schemas.microsoft.com/office/drawing/2014/main" id="{31858FA7-BA95-4D2F-BC85-9A25EAC1CC06}"/>
              </a:ext>
            </a:extLst>
          </p:cNvPr>
          <p:cNvGrpSpPr/>
          <p:nvPr/>
        </p:nvGrpSpPr>
        <p:grpSpPr>
          <a:xfrm>
            <a:off x="5039506" y="2425559"/>
            <a:ext cx="436023" cy="436023"/>
            <a:chOff x="5974978" y="1870261"/>
            <a:chExt cx="543608" cy="543608"/>
          </a:xfrm>
        </p:grpSpPr>
        <p:sp>
          <p:nvSpPr>
            <p:cNvPr id="105" name="Oval 104">
              <a:extLst>
                <a:ext uri="{FF2B5EF4-FFF2-40B4-BE49-F238E27FC236}">
                  <a16:creationId xmlns:a16="http://schemas.microsoft.com/office/drawing/2014/main" id="{EE3257E1-3E5F-4F64-BC27-07186F4A13A1}"/>
                </a:ext>
              </a:extLst>
            </p:cNvPr>
            <p:cNvSpPr/>
            <p:nvPr/>
          </p:nvSpPr>
          <p:spPr>
            <a:xfrm>
              <a:off x="5974978" y="1870261"/>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6A522A3-0F2D-428E-AFCE-76E7EE606B3F}"/>
                </a:ext>
              </a:extLst>
            </p:cNvPr>
            <p:cNvGrpSpPr/>
            <p:nvPr/>
          </p:nvGrpSpPr>
          <p:grpSpPr>
            <a:xfrm>
              <a:off x="6103118" y="1894952"/>
              <a:ext cx="301837" cy="386862"/>
              <a:chOff x="6546501" y="1040004"/>
              <a:chExt cx="356717" cy="457201"/>
            </a:xfrm>
            <a:solidFill>
              <a:srgbClr val="797979"/>
            </a:solidFill>
          </p:grpSpPr>
          <p:pic>
            <p:nvPicPr>
              <p:cNvPr id="109" name="Graphic 108">
                <a:extLst>
                  <a:ext uri="{FF2B5EF4-FFF2-40B4-BE49-F238E27FC236}">
                    <a16:creationId xmlns:a16="http://schemas.microsoft.com/office/drawing/2014/main" id="{66F3E401-22F3-4640-B673-ECCB42964016}"/>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38318" t="29400" r="37043" b="29923"/>
              <a:stretch/>
            </p:blipFill>
            <p:spPr>
              <a:xfrm>
                <a:off x="6546501" y="1040004"/>
                <a:ext cx="356717" cy="457201"/>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pic>
            <p:nvPicPr>
              <p:cNvPr id="110" name="Graphic 109">
                <a:extLst>
                  <a:ext uri="{FF2B5EF4-FFF2-40B4-BE49-F238E27FC236}">
                    <a16:creationId xmlns:a16="http://schemas.microsoft.com/office/drawing/2014/main" id="{4E3C932F-151B-447C-AA4C-B0D4B6E2A8FE}"/>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10555"/>
              <a:stretch/>
            </p:blipFill>
            <p:spPr>
              <a:xfrm>
                <a:off x="6554817" y="1180680"/>
                <a:ext cx="186807" cy="208851"/>
              </a:xfrm>
              <a:prstGeom prst="rect">
                <a:avLst/>
              </a:prstGeom>
            </p:spPr>
          </p:pic>
        </p:grpSp>
      </p:grpSp>
      <p:grpSp>
        <p:nvGrpSpPr>
          <p:cNvPr id="22" name="Group 21">
            <a:extLst>
              <a:ext uri="{FF2B5EF4-FFF2-40B4-BE49-F238E27FC236}">
                <a16:creationId xmlns:a16="http://schemas.microsoft.com/office/drawing/2014/main" id="{6654CF40-2770-4693-AB74-AFD05876B27A}"/>
              </a:ext>
            </a:extLst>
          </p:cNvPr>
          <p:cNvGrpSpPr/>
          <p:nvPr/>
        </p:nvGrpSpPr>
        <p:grpSpPr>
          <a:xfrm>
            <a:off x="5223313" y="2787781"/>
            <a:ext cx="436023" cy="436023"/>
            <a:chOff x="6221507" y="2483222"/>
            <a:chExt cx="543608" cy="543608"/>
          </a:xfrm>
        </p:grpSpPr>
        <p:sp>
          <p:nvSpPr>
            <p:cNvPr id="106" name="Oval 105">
              <a:extLst>
                <a:ext uri="{FF2B5EF4-FFF2-40B4-BE49-F238E27FC236}">
                  <a16:creationId xmlns:a16="http://schemas.microsoft.com/office/drawing/2014/main" id="{5E27E837-49DD-4805-B59D-A7A50FFAE206}"/>
                </a:ext>
              </a:extLst>
            </p:cNvPr>
            <p:cNvSpPr/>
            <p:nvPr/>
          </p:nvSpPr>
          <p:spPr>
            <a:xfrm>
              <a:off x="6221507" y="248322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C8707E3B-269E-4C01-94A6-FB48F245C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56151" y="2617866"/>
              <a:ext cx="274320" cy="274320"/>
            </a:xfrm>
            <a:prstGeom prst="rect">
              <a:avLst/>
            </a:prstGeom>
          </p:spPr>
        </p:pic>
      </p:grpSp>
      <p:sp>
        <p:nvSpPr>
          <p:cNvPr id="125" name="Oval 124">
            <a:extLst>
              <a:ext uri="{FF2B5EF4-FFF2-40B4-BE49-F238E27FC236}">
                <a16:creationId xmlns:a16="http://schemas.microsoft.com/office/drawing/2014/main" id="{40B3655B-BC2D-48F5-B5A3-A4001D5FB6F7}"/>
              </a:ext>
            </a:extLst>
          </p:cNvPr>
          <p:cNvSpPr/>
          <p:nvPr/>
        </p:nvSpPr>
        <p:spPr>
          <a:xfrm>
            <a:off x="7415563" y="2721218"/>
            <a:ext cx="858963" cy="872124"/>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Languages</a:t>
            </a:r>
          </a:p>
        </p:txBody>
      </p:sp>
      <p:sp>
        <p:nvSpPr>
          <p:cNvPr id="135" name="Oval 134">
            <a:extLst>
              <a:ext uri="{FF2B5EF4-FFF2-40B4-BE49-F238E27FC236}">
                <a16:creationId xmlns:a16="http://schemas.microsoft.com/office/drawing/2014/main" id="{B86BF882-A666-46A5-AB98-E1D4BC51649D}"/>
              </a:ext>
            </a:extLst>
          </p:cNvPr>
          <p:cNvSpPr/>
          <p:nvPr/>
        </p:nvSpPr>
        <p:spPr>
          <a:xfrm>
            <a:off x="7007530" y="5052019"/>
            <a:ext cx="792106" cy="792106"/>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Pre-built packages</a:t>
            </a:r>
          </a:p>
        </p:txBody>
      </p:sp>
      <p:grpSp>
        <p:nvGrpSpPr>
          <p:cNvPr id="37" name="Group 36">
            <a:extLst>
              <a:ext uri="{FF2B5EF4-FFF2-40B4-BE49-F238E27FC236}">
                <a16:creationId xmlns:a16="http://schemas.microsoft.com/office/drawing/2014/main" id="{8049D126-05DE-4A88-AACB-A2F5F9313C67}"/>
              </a:ext>
            </a:extLst>
          </p:cNvPr>
          <p:cNvGrpSpPr/>
          <p:nvPr/>
        </p:nvGrpSpPr>
        <p:grpSpPr>
          <a:xfrm>
            <a:off x="3675557" y="3352234"/>
            <a:ext cx="436023" cy="436023"/>
            <a:chOff x="4570319" y="3025585"/>
            <a:chExt cx="543608" cy="543608"/>
          </a:xfrm>
        </p:grpSpPr>
        <p:sp>
          <p:nvSpPr>
            <p:cNvPr id="107" name="Oval 106">
              <a:extLst>
                <a:ext uri="{FF2B5EF4-FFF2-40B4-BE49-F238E27FC236}">
                  <a16:creationId xmlns:a16="http://schemas.microsoft.com/office/drawing/2014/main" id="{CF06188C-03CF-4DFF-8FF9-6BA9EE16D44C}"/>
                </a:ext>
              </a:extLst>
            </p:cNvPr>
            <p:cNvSpPr/>
            <p:nvPr/>
          </p:nvSpPr>
          <p:spPr>
            <a:xfrm>
              <a:off x="4570319" y="302558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Graphic 162">
              <a:extLst>
                <a:ext uri="{FF2B5EF4-FFF2-40B4-BE49-F238E27FC236}">
                  <a16:creationId xmlns:a16="http://schemas.microsoft.com/office/drawing/2014/main" id="{EA8B0A2D-9E97-4CAC-B6D1-72B231DD5763}"/>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684583" y="3150013"/>
              <a:ext cx="315080" cy="294752"/>
            </a:xfrm>
            <a:prstGeom prst="rect">
              <a:avLst/>
            </a:prstGeom>
          </p:spPr>
        </p:pic>
      </p:grpSp>
      <p:grpSp>
        <p:nvGrpSpPr>
          <p:cNvPr id="23" name="Group 22">
            <a:extLst>
              <a:ext uri="{FF2B5EF4-FFF2-40B4-BE49-F238E27FC236}">
                <a16:creationId xmlns:a16="http://schemas.microsoft.com/office/drawing/2014/main" id="{ECCEBDE2-AE56-4255-89AA-83700788F913}"/>
              </a:ext>
            </a:extLst>
          </p:cNvPr>
          <p:cNvGrpSpPr/>
          <p:nvPr/>
        </p:nvGrpSpPr>
        <p:grpSpPr>
          <a:xfrm>
            <a:off x="7923875" y="2161529"/>
            <a:ext cx="452842" cy="436023"/>
            <a:chOff x="9748097" y="545722"/>
            <a:chExt cx="564577" cy="543608"/>
          </a:xfrm>
        </p:grpSpPr>
        <p:sp>
          <p:nvSpPr>
            <p:cNvPr id="139" name="Oval 138">
              <a:extLst>
                <a:ext uri="{FF2B5EF4-FFF2-40B4-BE49-F238E27FC236}">
                  <a16:creationId xmlns:a16="http://schemas.microsoft.com/office/drawing/2014/main" id="{3FB4C430-DBBA-4773-9E5A-E4149262EB79}"/>
                </a:ext>
              </a:extLst>
            </p:cNvPr>
            <p:cNvSpPr/>
            <p:nvPr/>
          </p:nvSpPr>
          <p:spPr>
            <a:xfrm>
              <a:off x="9758582" y="54572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B58AE8FF-F093-409D-BD66-5BDD15B77CA2}"/>
                </a:ext>
              </a:extLst>
            </p:cNvPr>
            <p:cNvSpPr/>
            <p:nvPr/>
          </p:nvSpPr>
          <p:spPr>
            <a:xfrm>
              <a:off x="9748097" y="681335"/>
              <a:ext cx="564577" cy="292388"/>
            </a:xfrm>
            <a:prstGeom prst="rect">
              <a:avLst/>
            </a:prstGeom>
          </p:spPr>
          <p:txBody>
            <a:bodyPr wrap="none">
              <a:spAutoFit/>
            </a:bodyPr>
            <a:lstStyle/>
            <a:p>
              <a:pPr algn="ctr"/>
              <a:r>
                <a:rPr lang="en-US" sz="1300" kern="0" spc="100" dirty="0">
                  <a:solidFill>
                    <a:srgbClr val="797979"/>
                  </a:solidFill>
                  <a:latin typeface="Segoe UI Semilight" panose="020B0402040204020203" pitchFamily="34" charset="0"/>
                  <a:cs typeface="Segoe UI Semilight" panose="020B0402040204020203" pitchFamily="34" charset="0"/>
                </a:rPr>
                <a:t>.NET</a:t>
              </a:r>
            </a:p>
          </p:txBody>
        </p:sp>
      </p:grpSp>
      <p:grpSp>
        <p:nvGrpSpPr>
          <p:cNvPr id="30" name="Group 29">
            <a:extLst>
              <a:ext uri="{FF2B5EF4-FFF2-40B4-BE49-F238E27FC236}">
                <a16:creationId xmlns:a16="http://schemas.microsoft.com/office/drawing/2014/main" id="{32098A4C-8150-4F65-B1C0-F15A7A153DB4}"/>
              </a:ext>
            </a:extLst>
          </p:cNvPr>
          <p:cNvGrpSpPr/>
          <p:nvPr/>
        </p:nvGrpSpPr>
        <p:grpSpPr>
          <a:xfrm>
            <a:off x="8107606" y="3595586"/>
            <a:ext cx="436023" cy="436023"/>
            <a:chOff x="9591122" y="2343146"/>
            <a:chExt cx="543608" cy="543608"/>
          </a:xfrm>
        </p:grpSpPr>
        <p:sp>
          <p:nvSpPr>
            <p:cNvPr id="141" name="Oval 140">
              <a:extLst>
                <a:ext uri="{FF2B5EF4-FFF2-40B4-BE49-F238E27FC236}">
                  <a16:creationId xmlns:a16="http://schemas.microsoft.com/office/drawing/2014/main" id="{E6E5A618-B1ED-4080-A42F-5DB2D07FD6D6}"/>
                </a:ext>
              </a:extLst>
            </p:cNvPr>
            <p:cNvSpPr/>
            <p:nvPr/>
          </p:nvSpPr>
          <p:spPr>
            <a:xfrm>
              <a:off x="9591122" y="2343146"/>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Graphic 164">
              <a:extLst>
                <a:ext uri="{FF2B5EF4-FFF2-40B4-BE49-F238E27FC236}">
                  <a16:creationId xmlns:a16="http://schemas.microsoft.com/office/drawing/2014/main" id="{8859C129-D749-404B-8671-8A6E3D45516E}"/>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99731" y="2430719"/>
              <a:ext cx="326390" cy="368463"/>
            </a:xfrm>
            <a:prstGeom prst="rect">
              <a:avLst/>
            </a:prstGeom>
          </p:spPr>
        </p:pic>
      </p:grpSp>
      <p:grpSp>
        <p:nvGrpSpPr>
          <p:cNvPr id="24" name="Group 23">
            <a:extLst>
              <a:ext uri="{FF2B5EF4-FFF2-40B4-BE49-F238E27FC236}">
                <a16:creationId xmlns:a16="http://schemas.microsoft.com/office/drawing/2014/main" id="{8170AC55-2411-4968-B99D-D87CA37D727F}"/>
              </a:ext>
            </a:extLst>
          </p:cNvPr>
          <p:cNvGrpSpPr/>
          <p:nvPr/>
        </p:nvGrpSpPr>
        <p:grpSpPr>
          <a:xfrm>
            <a:off x="7732802" y="3759620"/>
            <a:ext cx="436023" cy="436023"/>
            <a:chOff x="9500354" y="2547654"/>
            <a:chExt cx="543608" cy="543608"/>
          </a:xfrm>
        </p:grpSpPr>
        <p:sp>
          <p:nvSpPr>
            <p:cNvPr id="142" name="Oval 141">
              <a:extLst>
                <a:ext uri="{FF2B5EF4-FFF2-40B4-BE49-F238E27FC236}">
                  <a16:creationId xmlns:a16="http://schemas.microsoft.com/office/drawing/2014/main" id="{3C75125D-9E1E-47E9-A0F4-251A249A2C66}"/>
                </a:ext>
              </a:extLst>
            </p:cNvPr>
            <p:cNvSpPr/>
            <p:nvPr/>
          </p:nvSpPr>
          <p:spPr>
            <a:xfrm>
              <a:off x="9500354" y="254765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aphic 4">
              <a:extLst>
                <a:ext uri="{FF2B5EF4-FFF2-40B4-BE49-F238E27FC236}">
                  <a16:creationId xmlns:a16="http://schemas.microsoft.com/office/drawing/2014/main" id="{6D34A7FF-5A13-4C0E-8790-350C565E57DC}"/>
                </a:ext>
              </a:extLst>
            </p:cNvPr>
            <p:cNvGrpSpPr/>
            <p:nvPr/>
          </p:nvGrpSpPr>
          <p:grpSpPr>
            <a:xfrm>
              <a:off x="9641189" y="2646203"/>
              <a:ext cx="261938" cy="346510"/>
              <a:chOff x="7815262" y="2024062"/>
              <a:chExt cx="2124075" cy="2809875"/>
            </a:xfrm>
            <a:solidFill>
              <a:srgbClr val="797979"/>
            </a:solidFill>
          </p:grpSpPr>
          <p:sp>
            <p:nvSpPr>
              <p:cNvPr id="147" name="Freeform: Shape 146">
                <a:extLst>
                  <a:ext uri="{FF2B5EF4-FFF2-40B4-BE49-F238E27FC236}">
                    <a16:creationId xmlns:a16="http://schemas.microsoft.com/office/drawing/2014/main" id="{5765FD9F-567C-4E12-95B8-9F372F79008A}"/>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952AD51-C500-4530-AD0B-32F7FF229079}"/>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E49B52B-0A6B-4FD2-9F63-EA901D9C7D16}"/>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237A0B6-38B6-4830-B00E-7114561F5F1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00FDB04-AF87-41B6-9144-81A30C52679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5F586F6-B433-4828-A0AC-2B6F32386908}"/>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C9B314C-6E66-4B30-A43A-71FA3AEBFE9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FCC0CAA-A385-4C25-AE53-329FA74FDE2E}"/>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9A9B816-51D5-478A-BB3D-8BC823DF2D5A}"/>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1A066C6-7C8A-4FAC-8E31-EBA10726FFFB}"/>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grpSp>
      <p:grpSp>
        <p:nvGrpSpPr>
          <p:cNvPr id="31" name="Group 30">
            <a:extLst>
              <a:ext uri="{FF2B5EF4-FFF2-40B4-BE49-F238E27FC236}">
                <a16:creationId xmlns:a16="http://schemas.microsoft.com/office/drawing/2014/main" id="{CE777FAF-B5C7-4AFE-B125-E7DE4B655053}"/>
              </a:ext>
            </a:extLst>
          </p:cNvPr>
          <p:cNvGrpSpPr/>
          <p:nvPr/>
        </p:nvGrpSpPr>
        <p:grpSpPr>
          <a:xfrm>
            <a:off x="6753547" y="3036974"/>
            <a:ext cx="436023" cy="436023"/>
            <a:chOff x="7902959" y="1646701"/>
            <a:chExt cx="543608" cy="543608"/>
          </a:xfrm>
        </p:grpSpPr>
        <p:sp>
          <p:nvSpPr>
            <p:cNvPr id="144" name="Oval 143">
              <a:extLst>
                <a:ext uri="{FF2B5EF4-FFF2-40B4-BE49-F238E27FC236}">
                  <a16:creationId xmlns:a16="http://schemas.microsoft.com/office/drawing/2014/main" id="{3D09C8FB-529C-489C-82C2-D337B51A7E90}"/>
                </a:ext>
              </a:extLst>
            </p:cNvPr>
            <p:cNvSpPr/>
            <p:nvPr/>
          </p:nvSpPr>
          <p:spPr>
            <a:xfrm>
              <a:off x="7902959" y="1646701"/>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455D5E30-1A92-482C-A413-D21DB6F8DD8A}"/>
                </a:ext>
              </a:extLst>
            </p:cNvPr>
            <p:cNvGrpSpPr/>
            <p:nvPr/>
          </p:nvGrpSpPr>
          <p:grpSpPr>
            <a:xfrm>
              <a:off x="8031763" y="1776477"/>
              <a:ext cx="286000" cy="284057"/>
              <a:chOff x="8369454" y="1749836"/>
              <a:chExt cx="1062388" cy="1055171"/>
            </a:xfrm>
            <a:solidFill>
              <a:srgbClr val="797979"/>
            </a:solidFill>
          </p:grpSpPr>
          <p:sp>
            <p:nvSpPr>
              <p:cNvPr id="168" name="Freeform: Shape 167">
                <a:extLst>
                  <a:ext uri="{FF2B5EF4-FFF2-40B4-BE49-F238E27FC236}">
                    <a16:creationId xmlns:a16="http://schemas.microsoft.com/office/drawing/2014/main" id="{36C351BC-4A9C-4F3B-8493-51594833299F}"/>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7F68F09-9449-4C0F-BFB9-7E05A7CF5186}"/>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BF22AF14-6952-439C-B18D-BDFA6167F397}"/>
              </a:ext>
            </a:extLst>
          </p:cNvPr>
          <p:cNvGrpSpPr/>
          <p:nvPr/>
        </p:nvGrpSpPr>
        <p:grpSpPr>
          <a:xfrm>
            <a:off x="8384889" y="2707109"/>
            <a:ext cx="436023" cy="436023"/>
            <a:chOff x="9936822" y="1235444"/>
            <a:chExt cx="543608" cy="543608"/>
          </a:xfrm>
        </p:grpSpPr>
        <p:sp>
          <p:nvSpPr>
            <p:cNvPr id="140" name="Oval 139">
              <a:extLst>
                <a:ext uri="{FF2B5EF4-FFF2-40B4-BE49-F238E27FC236}">
                  <a16:creationId xmlns:a16="http://schemas.microsoft.com/office/drawing/2014/main" id="{EFFDA8E4-DEC4-4A9F-90CD-5D78565DA310}"/>
                </a:ext>
              </a:extLst>
            </p:cNvPr>
            <p:cNvSpPr/>
            <p:nvPr/>
          </p:nvSpPr>
          <p:spPr>
            <a:xfrm>
              <a:off x="9936822" y="123544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a:extLst>
                <a:ext uri="{FF2B5EF4-FFF2-40B4-BE49-F238E27FC236}">
                  <a16:creationId xmlns:a16="http://schemas.microsoft.com/office/drawing/2014/main" id="{9DCDD3A5-9B00-42EE-84A2-45306D1B2216}"/>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074070" y="1373601"/>
              <a:ext cx="269112" cy="267294"/>
            </a:xfrm>
            <a:prstGeom prst="rect">
              <a:avLst/>
            </a:prstGeom>
          </p:spPr>
        </p:pic>
      </p:grpSp>
      <p:grpSp>
        <p:nvGrpSpPr>
          <p:cNvPr id="35" name="Group 34">
            <a:extLst>
              <a:ext uri="{FF2B5EF4-FFF2-40B4-BE49-F238E27FC236}">
                <a16:creationId xmlns:a16="http://schemas.microsoft.com/office/drawing/2014/main" id="{3BFDBC41-EA1A-419C-9D73-0225A2AB6E5F}"/>
              </a:ext>
            </a:extLst>
          </p:cNvPr>
          <p:cNvGrpSpPr/>
          <p:nvPr/>
        </p:nvGrpSpPr>
        <p:grpSpPr>
          <a:xfrm>
            <a:off x="7960396" y="4859797"/>
            <a:ext cx="436023" cy="436023"/>
            <a:chOff x="9759766" y="4593849"/>
            <a:chExt cx="543608" cy="543608"/>
          </a:xfrm>
        </p:grpSpPr>
        <p:sp>
          <p:nvSpPr>
            <p:cNvPr id="159" name="Oval 158">
              <a:extLst>
                <a:ext uri="{FF2B5EF4-FFF2-40B4-BE49-F238E27FC236}">
                  <a16:creationId xmlns:a16="http://schemas.microsoft.com/office/drawing/2014/main" id="{C258BC28-7E65-4B8B-AA6D-5C5CB2D0012E}"/>
                </a:ext>
              </a:extLst>
            </p:cNvPr>
            <p:cNvSpPr/>
            <p:nvPr/>
          </p:nvSpPr>
          <p:spPr>
            <a:xfrm>
              <a:off x="9759766" y="459384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Graphic 178">
              <a:extLst>
                <a:ext uri="{FF2B5EF4-FFF2-40B4-BE49-F238E27FC236}">
                  <a16:creationId xmlns:a16="http://schemas.microsoft.com/office/drawing/2014/main" id="{F0BADF4D-C1FE-44AC-B07F-97A824C70A59}"/>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894903" y="4727939"/>
              <a:ext cx="273335" cy="275428"/>
            </a:xfrm>
            <a:prstGeom prst="rect">
              <a:avLst/>
            </a:prstGeom>
          </p:spPr>
        </p:pic>
      </p:grpSp>
      <p:sp>
        <p:nvSpPr>
          <p:cNvPr id="5" name="Title 4">
            <a:extLst>
              <a:ext uri="{FF2B5EF4-FFF2-40B4-BE49-F238E27FC236}">
                <a16:creationId xmlns:a16="http://schemas.microsoft.com/office/drawing/2014/main" id="{7700F790-8BBF-4B7B-B99F-5BCF08FF50E6}"/>
              </a:ext>
            </a:extLst>
          </p:cNvPr>
          <p:cNvSpPr>
            <a:spLocks noGrp="1"/>
          </p:cNvSpPr>
          <p:nvPr>
            <p:ph type="title"/>
          </p:nvPr>
        </p:nvSpPr>
        <p:spPr/>
        <p:txBody>
          <a:bodyPr/>
          <a:lstStyle/>
          <a:p>
            <a:r>
              <a:rPr lang="en-US" dirty="0"/>
              <a:t>Develop</a:t>
            </a:r>
          </a:p>
        </p:txBody>
      </p:sp>
      <p:sp>
        <p:nvSpPr>
          <p:cNvPr id="6" name="Text Placeholder 5">
            <a:extLst>
              <a:ext uri="{FF2B5EF4-FFF2-40B4-BE49-F238E27FC236}">
                <a16:creationId xmlns:a16="http://schemas.microsoft.com/office/drawing/2014/main" id="{6F6A6BC5-06B3-4BDC-A96E-E20FC89AE53F}"/>
              </a:ext>
            </a:extLst>
          </p:cNvPr>
          <p:cNvSpPr>
            <a:spLocks noGrp="1"/>
          </p:cNvSpPr>
          <p:nvPr>
            <p:ph type="body" sz="quarter" idx="10"/>
          </p:nvPr>
        </p:nvSpPr>
        <p:spPr/>
        <p:txBody>
          <a:bodyPr/>
          <a:lstStyle/>
          <a:p>
            <a:r>
              <a:rPr lang="en-US" dirty="0"/>
              <a:t>Choose your IDE tools, languages, and pre-built packages</a:t>
            </a:r>
          </a:p>
        </p:txBody>
      </p:sp>
      <p:grpSp>
        <p:nvGrpSpPr>
          <p:cNvPr id="83" name="Group 135">
            <a:extLst>
              <a:ext uri="{FF2B5EF4-FFF2-40B4-BE49-F238E27FC236}">
                <a16:creationId xmlns:a16="http://schemas.microsoft.com/office/drawing/2014/main" id="{4D9AC176-E8D7-48B3-AC72-6DB3E2F2F1F0}"/>
              </a:ext>
            </a:extLst>
          </p:cNvPr>
          <p:cNvGrpSpPr>
            <a:grpSpLocks noChangeAspect="1"/>
          </p:cNvGrpSpPr>
          <p:nvPr/>
        </p:nvGrpSpPr>
        <p:grpSpPr bwMode="auto">
          <a:xfrm>
            <a:off x="148112" y="6609753"/>
            <a:ext cx="325417" cy="270138"/>
            <a:chOff x="2204" y="1026"/>
            <a:chExt cx="312" cy="259"/>
          </a:xfrm>
          <a:solidFill>
            <a:schemeClr val="accent1"/>
          </a:solidFill>
        </p:grpSpPr>
        <p:sp>
          <p:nvSpPr>
            <p:cNvPr id="87" name="Freeform 136">
              <a:extLst>
                <a:ext uri="{FF2B5EF4-FFF2-40B4-BE49-F238E27FC236}">
                  <a16:creationId xmlns:a16="http://schemas.microsoft.com/office/drawing/2014/main" id="{F4E469BF-5AEC-4AE5-8DFA-7B48D1E30144}"/>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37">
              <a:extLst>
                <a:ext uri="{FF2B5EF4-FFF2-40B4-BE49-F238E27FC236}">
                  <a16:creationId xmlns:a16="http://schemas.microsoft.com/office/drawing/2014/main" id="{E0F37F79-E858-45AD-A0AC-93398840745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38">
              <a:extLst>
                <a:ext uri="{FF2B5EF4-FFF2-40B4-BE49-F238E27FC236}">
                  <a16:creationId xmlns:a16="http://schemas.microsoft.com/office/drawing/2014/main" id="{BC5D7A2D-04C4-4245-A513-0B281A5ABDA6}"/>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39">
              <a:extLst>
                <a:ext uri="{FF2B5EF4-FFF2-40B4-BE49-F238E27FC236}">
                  <a16:creationId xmlns:a16="http://schemas.microsoft.com/office/drawing/2014/main" id="{8F6F8881-C6A6-4140-AA0C-E80E601514E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40">
              <a:extLst>
                <a:ext uri="{FF2B5EF4-FFF2-40B4-BE49-F238E27FC236}">
                  <a16:creationId xmlns:a16="http://schemas.microsoft.com/office/drawing/2014/main" id="{015B218A-80D4-4B0E-96BD-456889A38058}"/>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41">
              <a:extLst>
                <a:ext uri="{FF2B5EF4-FFF2-40B4-BE49-F238E27FC236}">
                  <a16:creationId xmlns:a16="http://schemas.microsoft.com/office/drawing/2014/main" id="{32BBE6D2-C95A-4CD9-ADB9-E8A641E2D90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142">
              <a:extLst>
                <a:ext uri="{FF2B5EF4-FFF2-40B4-BE49-F238E27FC236}">
                  <a16:creationId xmlns:a16="http://schemas.microsoft.com/office/drawing/2014/main" id="{B923EA21-42CF-48A1-887B-8196AD3AA688}"/>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3">
              <a:extLst>
                <a:ext uri="{FF2B5EF4-FFF2-40B4-BE49-F238E27FC236}">
                  <a16:creationId xmlns:a16="http://schemas.microsoft.com/office/drawing/2014/main" id="{CD821EDA-3F9D-4721-9345-1F97EDD6F25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709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81760439"/>
              </p:ext>
            </p:extLst>
          </p:nvPr>
        </p:nvGraphicFramePr>
        <p:xfrm>
          <a:off x="398559" y="1257762"/>
          <a:ext cx="11700571" cy="3108960"/>
        </p:xfrm>
        <a:graphic>
          <a:graphicData uri="http://schemas.openxmlformats.org/drawingml/2006/table">
            <a:tbl>
              <a:tblPr firstRow="1" bandRow="1">
                <a:tableStyleId>{5C22544A-7EE6-4342-B048-85BDC9FD1C3A}</a:tableStyleId>
              </a:tblPr>
              <a:tblGrid>
                <a:gridCol w="2081392">
                  <a:extLst>
                    <a:ext uri="{9D8B030D-6E8A-4147-A177-3AD203B41FA5}">
                      <a16:colId xmlns:a16="http://schemas.microsoft.com/office/drawing/2014/main" val="20000"/>
                    </a:ext>
                  </a:extLst>
                </a:gridCol>
                <a:gridCol w="9619179">
                  <a:extLst>
                    <a:ext uri="{9D8B030D-6E8A-4147-A177-3AD203B41FA5}">
                      <a16:colId xmlns:a16="http://schemas.microsoft.com/office/drawing/2014/main" val="20001"/>
                    </a:ext>
                  </a:extLst>
                </a:gridCol>
              </a:tblGrid>
              <a:tr h="365760">
                <a:tc>
                  <a:txBody>
                    <a:bodyPr/>
                    <a:lstStyle/>
                    <a:p>
                      <a:r>
                        <a:rPr lang="en-US" sz="1600" b="0">
                          <a:solidFill>
                            <a:schemeClr val="tx1"/>
                          </a:solidFill>
                        </a:rPr>
                        <a:t>Title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Azure App Service Overview</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a:txBody>
                    <a:bodyPr/>
                    <a:lstStyle/>
                    <a:p>
                      <a:r>
                        <a:rPr lang="en-US" sz="1600" b="0">
                          <a:solidFill>
                            <a:schemeClr val="tx1"/>
                          </a:solidFill>
                        </a:rPr>
                        <a:t>Main Object</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Provide overview of Azure App Service and articulate its differentiators and benefits</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5760">
                <a:tc>
                  <a:txBody>
                    <a:bodyPr/>
                    <a:lstStyle/>
                    <a:p>
                      <a:r>
                        <a:rPr lang="en-US" sz="1600" b="0">
                          <a:solidFill>
                            <a:schemeClr val="tx1"/>
                          </a:solidFill>
                        </a:rPr>
                        <a:t>Audience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TDMs, architects, dev lead</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5760">
                <a:tc>
                  <a:txBody>
                    <a:bodyPr/>
                    <a:lstStyle/>
                    <a:p>
                      <a:r>
                        <a:rPr lang="en-US" sz="1600" b="0">
                          <a:solidFill>
                            <a:schemeClr val="tx1"/>
                          </a:solidFill>
                        </a:rPr>
                        <a:t>Content Level</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200-300</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5760">
                <a:tc>
                  <a:txBody>
                    <a:bodyPr/>
                    <a:lstStyle/>
                    <a:p>
                      <a:r>
                        <a:rPr lang="en-US" sz="1600" b="0">
                          <a:solidFill>
                            <a:schemeClr val="tx1"/>
                          </a:solidFill>
                        </a:rPr>
                        <a:t>Deck Owner</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Ro Dimiduk</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914400">
                <a:tc>
                  <a:txBody>
                    <a:bodyPr/>
                    <a:lstStyle/>
                    <a:p>
                      <a:r>
                        <a:rPr lang="en-US" sz="1600" b="0">
                          <a:solidFill>
                            <a:schemeClr val="tx1"/>
                          </a:solidFill>
                        </a:rPr>
                        <a:t>Usage Guidance</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presentation, 15 min demo. Use select content from migration, customer success &amp; use cases section based on specific customer needs.</a:t>
                      </a:r>
                    </a:p>
                    <a:p>
                      <a:r>
                        <a:rPr lang="en-US" sz="1600" dirty="0">
                          <a:solidFill>
                            <a:schemeClr val="tx1"/>
                          </a:solidFill>
                        </a:rPr>
                        <a:t>Use Roadmap slides from </a:t>
                      </a:r>
                      <a:r>
                        <a:rPr lang="en-US" sz="1600" dirty="0">
                          <a:solidFill>
                            <a:srgbClr val="FFFF00"/>
                          </a:solidFill>
                        </a:rPr>
                        <a:t>App Service _ Roadmap.pptx </a:t>
                      </a:r>
                      <a:r>
                        <a:rPr lang="en-US" sz="1600" dirty="0">
                          <a:solidFill>
                            <a:schemeClr val="tx1"/>
                          </a:solidFill>
                        </a:rPr>
                        <a:t>for upcoming investment discussion.</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5760">
                <a:tc>
                  <a:txBody>
                    <a:bodyPr/>
                    <a:lstStyle/>
                    <a:p>
                      <a:r>
                        <a:rPr lang="en-US" sz="1600" b="0">
                          <a:solidFill>
                            <a:schemeClr val="tx1"/>
                          </a:solidFill>
                        </a:rPr>
                        <a:t>Version</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April 2019</a:t>
                      </a:r>
                    </a:p>
                  </a:txBody>
                  <a:tcPr marL="93247" marR="93247" marT="46623" marB="4662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3" name="Text Placeholder 2"/>
          <p:cNvSpPr>
            <a:spLocks noGrp="1"/>
          </p:cNvSpPr>
          <p:nvPr>
            <p:ph type="body" sz="quarter" idx="12"/>
          </p:nvPr>
        </p:nvSpPr>
        <p:spPr/>
        <p:txBody>
          <a:bodyPr>
            <a:normAutofit/>
          </a:bodyPr>
          <a:lstStyle/>
          <a:p>
            <a:r>
              <a:rPr lang="en-US" sz="2800"/>
              <a:t>Presenter guidance</a:t>
            </a:r>
          </a:p>
        </p:txBody>
      </p:sp>
    </p:spTree>
    <p:extLst>
      <p:ext uri="{BB962C8B-B14F-4D97-AF65-F5344CB8AC3E}">
        <p14:creationId xmlns:p14="http://schemas.microsoft.com/office/powerpoint/2010/main" val="2416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a:extLst>
              <a:ext uri="{FF2B5EF4-FFF2-40B4-BE49-F238E27FC236}">
                <a16:creationId xmlns:a16="http://schemas.microsoft.com/office/drawing/2014/main" id="{75DBCEDD-7F81-4990-B614-0E36871E6FFC}"/>
              </a:ext>
            </a:extLst>
          </p:cNvPr>
          <p:cNvSpPr/>
          <p:nvPr/>
        </p:nvSpPr>
        <p:spPr>
          <a:xfrm>
            <a:off x="4412335" y="2299780"/>
            <a:ext cx="3611804" cy="361180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EA2814E-AE8F-485B-B5F6-E1D414D58366}"/>
              </a:ext>
            </a:extLst>
          </p:cNvPr>
          <p:cNvSpPr/>
          <p:nvPr/>
        </p:nvSpPr>
        <p:spPr>
          <a:xfrm>
            <a:off x="5618729" y="3506174"/>
            <a:ext cx="1199016" cy="119901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latin typeface="+mj-lt"/>
                <a:cs typeface="Segoe UI Semilight" panose="020B0402040204020203" pitchFamily="34" charset="0"/>
              </a:rPr>
              <a:t>Build</a:t>
            </a:r>
          </a:p>
        </p:txBody>
      </p:sp>
      <p:sp>
        <p:nvSpPr>
          <p:cNvPr id="20" name="Oval 19">
            <a:extLst>
              <a:ext uri="{FF2B5EF4-FFF2-40B4-BE49-F238E27FC236}">
                <a16:creationId xmlns:a16="http://schemas.microsoft.com/office/drawing/2014/main" id="{12F516B1-6275-4671-AFF7-B82E19C74B45}"/>
              </a:ext>
            </a:extLst>
          </p:cNvPr>
          <p:cNvSpPr/>
          <p:nvPr/>
        </p:nvSpPr>
        <p:spPr>
          <a:xfrm>
            <a:off x="3507145" y="2852051"/>
            <a:ext cx="1701756" cy="1701756"/>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3AD78FC-0FF5-4401-8E5B-B44312E03F91}"/>
              </a:ext>
            </a:extLst>
          </p:cNvPr>
          <p:cNvSpPr/>
          <p:nvPr/>
        </p:nvSpPr>
        <p:spPr>
          <a:xfrm>
            <a:off x="6125354" y="1659200"/>
            <a:ext cx="1701756" cy="1701756"/>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00C62F0-F07D-4ABF-A1B2-9262D1C9DABA}"/>
              </a:ext>
            </a:extLst>
          </p:cNvPr>
          <p:cNvSpPr/>
          <p:nvPr/>
        </p:nvSpPr>
        <p:spPr>
          <a:xfrm>
            <a:off x="6428337" y="4753525"/>
            <a:ext cx="1701756" cy="1701756"/>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E3257E1-3E5F-4F64-BC27-07186F4A13A1}"/>
              </a:ext>
            </a:extLst>
          </p:cNvPr>
          <p:cNvSpPr/>
          <p:nvPr/>
        </p:nvSpPr>
        <p:spPr>
          <a:xfrm>
            <a:off x="4377896" y="2679525"/>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7E532F0A-AC31-4A3C-9667-2F9C9275D4DA}"/>
              </a:ext>
            </a:extLst>
          </p:cNvPr>
          <p:cNvSpPr/>
          <p:nvPr/>
        </p:nvSpPr>
        <p:spPr>
          <a:xfrm>
            <a:off x="4485754" y="2746037"/>
            <a:ext cx="222469" cy="305161"/>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797979"/>
          </a:solidFill>
          <a:ln w="9525" cap="flat">
            <a:noFill/>
            <a:prstDash val="solid"/>
            <a:miter/>
          </a:ln>
        </p:spPr>
        <p:txBody>
          <a:bodyPr rtlCol="0" anchor="ctr"/>
          <a:lstStyle/>
          <a:p>
            <a:endParaRPr lang="en-US"/>
          </a:p>
        </p:txBody>
      </p:sp>
      <p:sp>
        <p:nvSpPr>
          <p:cNvPr id="100" name="Oval 99">
            <a:extLst>
              <a:ext uri="{FF2B5EF4-FFF2-40B4-BE49-F238E27FC236}">
                <a16:creationId xmlns:a16="http://schemas.microsoft.com/office/drawing/2014/main" id="{B6CD9538-92C4-458B-8DDB-64F38D67D4E7}"/>
              </a:ext>
            </a:extLst>
          </p:cNvPr>
          <p:cNvSpPr/>
          <p:nvPr/>
        </p:nvSpPr>
        <p:spPr>
          <a:xfrm>
            <a:off x="3326041" y="3483837"/>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8" name="Group 7">
            <a:extLst>
              <a:ext uri="{FF2B5EF4-FFF2-40B4-BE49-F238E27FC236}">
                <a16:creationId xmlns:a16="http://schemas.microsoft.com/office/drawing/2014/main" id="{5DD57F98-966E-4AD8-815D-0D5626D181A7}"/>
              </a:ext>
            </a:extLst>
          </p:cNvPr>
          <p:cNvGrpSpPr/>
          <p:nvPr/>
        </p:nvGrpSpPr>
        <p:grpSpPr>
          <a:xfrm>
            <a:off x="3419112" y="3509184"/>
            <a:ext cx="252043" cy="311836"/>
            <a:chOff x="4814802" y="4449893"/>
            <a:chExt cx="312683" cy="386862"/>
          </a:xfrm>
        </p:grpSpPr>
        <p:pic>
          <p:nvPicPr>
            <p:cNvPr id="95" name="Graphic 94">
              <a:extLst>
                <a:ext uri="{FF2B5EF4-FFF2-40B4-BE49-F238E27FC236}">
                  <a16:creationId xmlns:a16="http://schemas.microsoft.com/office/drawing/2014/main" id="{C4D0FEB9-0DBF-4CE7-9D9B-C46DA4DC586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14802" y="4570416"/>
              <a:ext cx="161105" cy="159986"/>
            </a:xfrm>
            <a:prstGeom prst="rect">
              <a:avLst/>
            </a:prstGeom>
          </p:spPr>
        </p:pic>
        <p:pic>
          <p:nvPicPr>
            <p:cNvPr id="102" name="Graphic 101">
              <a:extLst>
                <a:ext uri="{FF2B5EF4-FFF2-40B4-BE49-F238E27FC236}">
                  <a16:creationId xmlns:a16="http://schemas.microsoft.com/office/drawing/2014/main" id="{0536C71C-8239-4A0E-A735-49768D198DF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sp>
        <p:nvSpPr>
          <p:cNvPr id="114" name="Oval 113">
            <a:extLst>
              <a:ext uri="{FF2B5EF4-FFF2-40B4-BE49-F238E27FC236}">
                <a16:creationId xmlns:a16="http://schemas.microsoft.com/office/drawing/2014/main" id="{B3FF34A9-7C94-4338-A47B-9C3B26882C23}"/>
              </a:ext>
            </a:extLst>
          </p:cNvPr>
          <p:cNvSpPr/>
          <p:nvPr/>
        </p:nvSpPr>
        <p:spPr>
          <a:xfrm>
            <a:off x="7494258" y="1883157"/>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115" name="Group 114">
            <a:extLst>
              <a:ext uri="{FF2B5EF4-FFF2-40B4-BE49-F238E27FC236}">
                <a16:creationId xmlns:a16="http://schemas.microsoft.com/office/drawing/2014/main" id="{C7D27C43-1861-42A5-BDB1-2734FD0164B6}"/>
              </a:ext>
            </a:extLst>
          </p:cNvPr>
          <p:cNvGrpSpPr/>
          <p:nvPr/>
        </p:nvGrpSpPr>
        <p:grpSpPr>
          <a:xfrm>
            <a:off x="7587329" y="1908504"/>
            <a:ext cx="252043" cy="311836"/>
            <a:chOff x="4814802" y="4449893"/>
            <a:chExt cx="312683" cy="386862"/>
          </a:xfrm>
        </p:grpSpPr>
        <p:pic>
          <p:nvPicPr>
            <p:cNvPr id="116" name="Graphic 115">
              <a:extLst>
                <a:ext uri="{FF2B5EF4-FFF2-40B4-BE49-F238E27FC236}">
                  <a16:creationId xmlns:a16="http://schemas.microsoft.com/office/drawing/2014/main" id="{B246C47D-976C-45BB-B9A5-072DFA7943D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14802" y="4570416"/>
              <a:ext cx="161105" cy="159986"/>
            </a:xfrm>
            <a:prstGeom prst="rect">
              <a:avLst/>
            </a:prstGeom>
          </p:spPr>
        </p:pic>
        <p:pic>
          <p:nvPicPr>
            <p:cNvPr id="117" name="Graphic 116">
              <a:extLst>
                <a:ext uri="{FF2B5EF4-FFF2-40B4-BE49-F238E27FC236}">
                  <a16:creationId xmlns:a16="http://schemas.microsoft.com/office/drawing/2014/main" id="{3083BC12-EEBB-4DD4-B357-FCA0C7B3E56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sp>
        <p:nvSpPr>
          <p:cNvPr id="140" name="Oval 139">
            <a:extLst>
              <a:ext uri="{FF2B5EF4-FFF2-40B4-BE49-F238E27FC236}">
                <a16:creationId xmlns:a16="http://schemas.microsoft.com/office/drawing/2014/main" id="{EFFDA8E4-DEC4-4A9F-90CD-5D78565DA310}"/>
              </a:ext>
            </a:extLst>
          </p:cNvPr>
          <p:cNvSpPr/>
          <p:nvPr/>
        </p:nvSpPr>
        <p:spPr>
          <a:xfrm>
            <a:off x="7042624" y="3074165"/>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Graphic 118">
            <a:extLst>
              <a:ext uri="{FF2B5EF4-FFF2-40B4-BE49-F238E27FC236}">
                <a16:creationId xmlns:a16="http://schemas.microsoft.com/office/drawing/2014/main" id="{23DD20BF-B3E8-4EE2-A951-1934D0123C8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30520" y="3162061"/>
            <a:ext cx="262393" cy="262393"/>
          </a:xfrm>
          <a:prstGeom prst="rect">
            <a:avLst/>
          </a:prstGeom>
        </p:spPr>
      </p:pic>
      <p:sp>
        <p:nvSpPr>
          <p:cNvPr id="141" name="Oval 140">
            <a:extLst>
              <a:ext uri="{FF2B5EF4-FFF2-40B4-BE49-F238E27FC236}">
                <a16:creationId xmlns:a16="http://schemas.microsoft.com/office/drawing/2014/main" id="{E6E5A618-B1ED-4080-A42F-5DB2D07FD6D6}"/>
              </a:ext>
            </a:extLst>
          </p:cNvPr>
          <p:cNvSpPr/>
          <p:nvPr/>
        </p:nvSpPr>
        <p:spPr>
          <a:xfrm>
            <a:off x="6623058" y="3099909"/>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Graphic 117">
            <a:extLst>
              <a:ext uri="{FF2B5EF4-FFF2-40B4-BE49-F238E27FC236}">
                <a16:creationId xmlns:a16="http://schemas.microsoft.com/office/drawing/2014/main" id="{3D8CD92F-6A6F-4450-B08F-B75BDD90D11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711677" y="3191797"/>
            <a:ext cx="260946" cy="254407"/>
          </a:xfrm>
          <a:prstGeom prst="rect">
            <a:avLst/>
          </a:prstGeom>
        </p:spPr>
      </p:pic>
      <p:sp>
        <p:nvSpPr>
          <p:cNvPr id="138" name="Oval 137">
            <a:extLst>
              <a:ext uri="{FF2B5EF4-FFF2-40B4-BE49-F238E27FC236}">
                <a16:creationId xmlns:a16="http://schemas.microsoft.com/office/drawing/2014/main" id="{6E6CE436-76E7-4285-BA4E-B0ADDEADA6FD}"/>
              </a:ext>
            </a:extLst>
          </p:cNvPr>
          <p:cNvSpPr/>
          <p:nvPr/>
        </p:nvSpPr>
        <p:spPr>
          <a:xfrm>
            <a:off x="6044478" y="1770730"/>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14465D4-71FE-4538-BA1D-C97CDD329B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148403" y="1874655"/>
            <a:ext cx="230333" cy="230333"/>
          </a:xfrm>
          <a:prstGeom prst="rect">
            <a:avLst/>
          </a:prstGeom>
        </p:spPr>
      </p:pic>
      <p:sp>
        <p:nvSpPr>
          <p:cNvPr id="160" name="Oval 159">
            <a:extLst>
              <a:ext uri="{FF2B5EF4-FFF2-40B4-BE49-F238E27FC236}">
                <a16:creationId xmlns:a16="http://schemas.microsoft.com/office/drawing/2014/main" id="{BEE2B8D0-AA73-44A7-A0BB-B546C5674C8D}"/>
              </a:ext>
            </a:extLst>
          </p:cNvPr>
          <p:cNvSpPr/>
          <p:nvPr/>
        </p:nvSpPr>
        <p:spPr>
          <a:xfrm>
            <a:off x="7224021" y="4538211"/>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258BC28-7E65-4B8B-AA6D-5C5CB2D0012E}"/>
              </a:ext>
            </a:extLst>
          </p:cNvPr>
          <p:cNvSpPr/>
          <p:nvPr/>
        </p:nvSpPr>
        <p:spPr>
          <a:xfrm>
            <a:off x="7903823" y="5381745"/>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0D8467C8-56BD-4B28-942F-597CE01E740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974365" y="5452287"/>
            <a:ext cx="297101" cy="297101"/>
          </a:xfrm>
          <a:prstGeom prst="rect">
            <a:avLst/>
          </a:prstGeom>
        </p:spPr>
      </p:pic>
      <p:sp>
        <p:nvSpPr>
          <p:cNvPr id="107" name="Oval 106">
            <a:extLst>
              <a:ext uri="{FF2B5EF4-FFF2-40B4-BE49-F238E27FC236}">
                <a16:creationId xmlns:a16="http://schemas.microsoft.com/office/drawing/2014/main" id="{CF06188C-03CF-4DFF-8FF9-6BA9EE16D44C}"/>
              </a:ext>
            </a:extLst>
          </p:cNvPr>
          <p:cNvSpPr/>
          <p:nvPr/>
        </p:nvSpPr>
        <p:spPr>
          <a:xfrm>
            <a:off x="4221179" y="4315341"/>
            <a:ext cx="438184" cy="438184"/>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D4EE503A-5964-4861-A466-52B6E47C3488}"/>
              </a:ext>
            </a:extLst>
          </p:cNvPr>
          <p:cNvSpPr>
            <a:spLocks/>
          </p:cNvSpPr>
          <p:nvPr/>
        </p:nvSpPr>
        <p:spPr bwMode="auto">
          <a:xfrm rot="19422995">
            <a:off x="4279098" y="4476503"/>
            <a:ext cx="322347" cy="115860"/>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rgbClr val="797979"/>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 name="Group 2">
            <a:extLst>
              <a:ext uri="{FF2B5EF4-FFF2-40B4-BE49-F238E27FC236}">
                <a16:creationId xmlns:a16="http://schemas.microsoft.com/office/drawing/2014/main" id="{4410A9BD-E259-47E5-81CA-8282C1B0FAC2}"/>
              </a:ext>
            </a:extLst>
          </p:cNvPr>
          <p:cNvGrpSpPr/>
          <p:nvPr/>
        </p:nvGrpSpPr>
        <p:grpSpPr>
          <a:xfrm>
            <a:off x="7271327" y="4627434"/>
            <a:ext cx="392253" cy="278478"/>
            <a:chOff x="8187346" y="4467570"/>
            <a:chExt cx="392253" cy="278478"/>
          </a:xfrm>
        </p:grpSpPr>
        <p:sp>
          <p:nvSpPr>
            <p:cNvPr id="142" name="Freeform: Shape 141">
              <a:extLst>
                <a:ext uri="{FF2B5EF4-FFF2-40B4-BE49-F238E27FC236}">
                  <a16:creationId xmlns:a16="http://schemas.microsoft.com/office/drawing/2014/main" id="{9918540A-2C7E-4840-981C-25B7EECA4C4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54DE1E05-2627-4597-9FBB-AA823AADF69E}"/>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3633E274-716F-4FD3-9ABE-7C08A4ACD511}"/>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4F3D907A-662A-4A72-A7FB-E5D68350FEB5}"/>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E9638AE5-C813-4F9D-AB7C-D343E76721A4}"/>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146">
              <a:extLst>
                <a:ext uri="{FF2B5EF4-FFF2-40B4-BE49-F238E27FC236}">
                  <a16:creationId xmlns:a16="http://schemas.microsoft.com/office/drawing/2014/main" id="{E6AC533E-8385-44E0-A65F-D2BC46DE55D2}"/>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Shape 148">
              <a:extLst>
                <a:ext uri="{FF2B5EF4-FFF2-40B4-BE49-F238E27FC236}">
                  <a16:creationId xmlns:a16="http://schemas.microsoft.com/office/drawing/2014/main" id="{991A2832-44B2-46E8-8886-CF1A0E94CC3A}"/>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87A0D598-D754-4A18-9893-BE739DDED414}"/>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4530C7E9-F20A-4C1C-8700-1FFB4B3CF6B2}"/>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152">
              <a:extLst>
                <a:ext uri="{FF2B5EF4-FFF2-40B4-BE49-F238E27FC236}">
                  <a16:creationId xmlns:a16="http://schemas.microsoft.com/office/drawing/2014/main" id="{5A2B9D9C-8908-44E4-A872-021500EA124B}"/>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5" name="Oval 124">
            <a:extLst>
              <a:ext uri="{FF2B5EF4-FFF2-40B4-BE49-F238E27FC236}">
                <a16:creationId xmlns:a16="http://schemas.microsoft.com/office/drawing/2014/main" id="{40B3655B-BC2D-48F5-B5A3-A4001D5FB6F7}"/>
              </a:ext>
            </a:extLst>
          </p:cNvPr>
          <p:cNvSpPr/>
          <p:nvPr/>
        </p:nvSpPr>
        <p:spPr>
          <a:xfrm>
            <a:off x="6488656" y="2023115"/>
            <a:ext cx="987552" cy="987552"/>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Source</a:t>
            </a:r>
            <a:br>
              <a:rPr lang="en-US" sz="1200" dirty="0">
                <a:solidFill>
                  <a:schemeClr val="tx1"/>
                </a:solidFill>
              </a:rPr>
            </a:br>
            <a:r>
              <a:rPr lang="en-US" sz="1200" dirty="0">
                <a:solidFill>
                  <a:schemeClr val="tx1"/>
                </a:solidFill>
              </a:rPr>
              <a:t>code repos</a:t>
            </a:r>
          </a:p>
        </p:txBody>
      </p:sp>
      <p:sp>
        <p:nvSpPr>
          <p:cNvPr id="14" name="Oval 13">
            <a:extLst>
              <a:ext uri="{FF2B5EF4-FFF2-40B4-BE49-F238E27FC236}">
                <a16:creationId xmlns:a16="http://schemas.microsoft.com/office/drawing/2014/main" id="{FE5D5A34-2CC0-43C8-BB98-8737D79BD9B8}"/>
              </a:ext>
            </a:extLst>
          </p:cNvPr>
          <p:cNvSpPr/>
          <p:nvPr/>
        </p:nvSpPr>
        <p:spPr>
          <a:xfrm>
            <a:off x="3869794" y="3215865"/>
            <a:ext cx="987552" cy="987552"/>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CI</a:t>
            </a:r>
            <a:br>
              <a:rPr lang="en-US" sz="1200" dirty="0">
                <a:solidFill>
                  <a:schemeClr val="tx1"/>
                </a:solidFill>
              </a:rPr>
            </a:br>
            <a:r>
              <a:rPr lang="en-US" sz="1200" dirty="0">
                <a:solidFill>
                  <a:schemeClr val="tx1"/>
                </a:solidFill>
              </a:rPr>
              <a:t>engines</a:t>
            </a:r>
          </a:p>
        </p:txBody>
      </p:sp>
      <p:sp>
        <p:nvSpPr>
          <p:cNvPr id="135" name="Oval 134">
            <a:extLst>
              <a:ext uri="{FF2B5EF4-FFF2-40B4-BE49-F238E27FC236}">
                <a16:creationId xmlns:a16="http://schemas.microsoft.com/office/drawing/2014/main" id="{B86BF882-A666-46A5-AB98-E1D4BC51649D}"/>
              </a:ext>
            </a:extLst>
          </p:cNvPr>
          <p:cNvSpPr/>
          <p:nvPr/>
        </p:nvSpPr>
        <p:spPr>
          <a:xfrm>
            <a:off x="6781875" y="5109153"/>
            <a:ext cx="987552" cy="987552"/>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Container</a:t>
            </a:r>
            <a:br>
              <a:rPr lang="en-US" sz="1200" dirty="0">
                <a:solidFill>
                  <a:schemeClr val="tx1"/>
                </a:solidFill>
              </a:rPr>
            </a:br>
            <a:r>
              <a:rPr lang="en-US" sz="1200" dirty="0">
                <a:solidFill>
                  <a:schemeClr val="tx1"/>
                </a:solidFill>
              </a:rPr>
              <a:t>registries</a:t>
            </a:r>
          </a:p>
        </p:txBody>
      </p:sp>
      <p:sp>
        <p:nvSpPr>
          <p:cNvPr id="5" name="Title 4">
            <a:extLst>
              <a:ext uri="{FF2B5EF4-FFF2-40B4-BE49-F238E27FC236}">
                <a16:creationId xmlns:a16="http://schemas.microsoft.com/office/drawing/2014/main" id="{CCA13565-5788-45E9-8D33-C61222931501}"/>
              </a:ext>
            </a:extLst>
          </p:cNvPr>
          <p:cNvSpPr>
            <a:spLocks noGrp="1"/>
          </p:cNvSpPr>
          <p:nvPr>
            <p:ph type="title"/>
          </p:nvPr>
        </p:nvSpPr>
        <p:spPr/>
        <p:txBody>
          <a:bodyPr/>
          <a:lstStyle/>
          <a:p>
            <a:r>
              <a:rPr lang="en-US" dirty="0"/>
              <a:t>Build</a:t>
            </a:r>
          </a:p>
        </p:txBody>
      </p:sp>
      <p:sp>
        <p:nvSpPr>
          <p:cNvPr id="13" name="Text Placeholder 12">
            <a:extLst>
              <a:ext uri="{FF2B5EF4-FFF2-40B4-BE49-F238E27FC236}">
                <a16:creationId xmlns:a16="http://schemas.microsoft.com/office/drawing/2014/main" id="{650401DA-0EC0-4387-9376-C4ADCD24D1E9}"/>
              </a:ext>
            </a:extLst>
          </p:cNvPr>
          <p:cNvSpPr>
            <a:spLocks noGrp="1"/>
          </p:cNvSpPr>
          <p:nvPr>
            <p:ph type="body" sz="quarter" idx="10"/>
          </p:nvPr>
        </p:nvSpPr>
        <p:spPr/>
        <p:txBody>
          <a:bodyPr/>
          <a:lstStyle/>
          <a:p>
            <a:r>
              <a:rPr lang="en-US" dirty="0"/>
              <a:t>Your choice of CI engines, source code repositories, and container registries</a:t>
            </a:r>
          </a:p>
        </p:txBody>
      </p:sp>
      <p:sp>
        <p:nvSpPr>
          <p:cNvPr id="106" name="Oval 105">
            <a:extLst>
              <a:ext uri="{FF2B5EF4-FFF2-40B4-BE49-F238E27FC236}">
                <a16:creationId xmlns:a16="http://schemas.microsoft.com/office/drawing/2014/main" id="{5E27E837-49DD-4805-B59D-A7A50FFAE206}"/>
              </a:ext>
            </a:extLst>
          </p:cNvPr>
          <p:cNvSpPr/>
          <p:nvPr/>
        </p:nvSpPr>
        <p:spPr>
          <a:xfrm>
            <a:off x="4927359" y="342161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A07B6775-26D5-4D77-9A1B-B6AEDD5A119D}"/>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p:blipFill>
        <p:spPr>
          <a:xfrm>
            <a:off x="5144259" y="3590634"/>
            <a:ext cx="188045" cy="224589"/>
          </a:xfrm>
          <a:prstGeom prst="rect">
            <a:avLst/>
          </a:prstGeom>
        </p:spPr>
      </p:pic>
      <p:grpSp>
        <p:nvGrpSpPr>
          <p:cNvPr id="55" name="Group 135">
            <a:extLst>
              <a:ext uri="{FF2B5EF4-FFF2-40B4-BE49-F238E27FC236}">
                <a16:creationId xmlns:a16="http://schemas.microsoft.com/office/drawing/2014/main" id="{EE08650B-EC2D-45C1-894B-92999A2A19C1}"/>
              </a:ext>
            </a:extLst>
          </p:cNvPr>
          <p:cNvGrpSpPr>
            <a:grpSpLocks noChangeAspect="1"/>
          </p:cNvGrpSpPr>
          <p:nvPr/>
        </p:nvGrpSpPr>
        <p:grpSpPr bwMode="auto">
          <a:xfrm>
            <a:off x="148112" y="6609753"/>
            <a:ext cx="325417" cy="270138"/>
            <a:chOff x="2204" y="1026"/>
            <a:chExt cx="312" cy="259"/>
          </a:xfrm>
          <a:solidFill>
            <a:schemeClr val="accent1"/>
          </a:solidFill>
        </p:grpSpPr>
        <p:sp>
          <p:nvSpPr>
            <p:cNvPr id="56" name="Freeform 136">
              <a:extLst>
                <a:ext uri="{FF2B5EF4-FFF2-40B4-BE49-F238E27FC236}">
                  <a16:creationId xmlns:a16="http://schemas.microsoft.com/office/drawing/2014/main" id="{5AE305C3-2BA1-4218-BD61-D202B961917E}"/>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37">
              <a:extLst>
                <a:ext uri="{FF2B5EF4-FFF2-40B4-BE49-F238E27FC236}">
                  <a16:creationId xmlns:a16="http://schemas.microsoft.com/office/drawing/2014/main" id="{FA723D3F-3D20-4033-B20E-7A43C226F53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8">
              <a:extLst>
                <a:ext uri="{FF2B5EF4-FFF2-40B4-BE49-F238E27FC236}">
                  <a16:creationId xmlns:a16="http://schemas.microsoft.com/office/drawing/2014/main" id="{E10ECA83-4947-4D9E-939B-42664232D1EF}"/>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39">
              <a:extLst>
                <a:ext uri="{FF2B5EF4-FFF2-40B4-BE49-F238E27FC236}">
                  <a16:creationId xmlns:a16="http://schemas.microsoft.com/office/drawing/2014/main" id="{9817B322-4F00-43BF-92D0-4B04A1E336A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40">
              <a:extLst>
                <a:ext uri="{FF2B5EF4-FFF2-40B4-BE49-F238E27FC236}">
                  <a16:creationId xmlns:a16="http://schemas.microsoft.com/office/drawing/2014/main" id="{9FE45634-8F99-4647-B0FA-574D7F00D6D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41">
              <a:extLst>
                <a:ext uri="{FF2B5EF4-FFF2-40B4-BE49-F238E27FC236}">
                  <a16:creationId xmlns:a16="http://schemas.microsoft.com/office/drawing/2014/main" id="{B90E3FEC-947C-498C-A99B-26A3F4B38115}"/>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42">
              <a:extLst>
                <a:ext uri="{FF2B5EF4-FFF2-40B4-BE49-F238E27FC236}">
                  <a16:creationId xmlns:a16="http://schemas.microsoft.com/office/drawing/2014/main" id="{4D4D6A23-AE8F-4782-9F28-D420F548CD35}"/>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43">
              <a:extLst>
                <a:ext uri="{FF2B5EF4-FFF2-40B4-BE49-F238E27FC236}">
                  <a16:creationId xmlns:a16="http://schemas.microsoft.com/office/drawing/2014/main" id="{40889CE2-01F6-42F7-B408-E45BB0F088E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5887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0B02590A-94D4-40DF-A0BE-067316DDBD4E}"/>
              </a:ext>
            </a:extLst>
          </p:cNvPr>
          <p:cNvSpPr/>
          <p:nvPr/>
        </p:nvSpPr>
        <p:spPr>
          <a:xfrm>
            <a:off x="4412335" y="2299780"/>
            <a:ext cx="3611804" cy="361180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3AD78FC-0FF5-4401-8E5B-B44312E03F91}"/>
              </a:ext>
            </a:extLst>
          </p:cNvPr>
          <p:cNvSpPr/>
          <p:nvPr/>
        </p:nvSpPr>
        <p:spPr>
          <a:xfrm>
            <a:off x="6845570" y="4265227"/>
            <a:ext cx="1720561" cy="1720562"/>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D22E5B2-1582-4047-9DA0-11418FF583FF}"/>
              </a:ext>
            </a:extLst>
          </p:cNvPr>
          <p:cNvSpPr/>
          <p:nvPr/>
        </p:nvSpPr>
        <p:spPr>
          <a:xfrm>
            <a:off x="7372393" y="4047777"/>
            <a:ext cx="439675" cy="439675"/>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a:solidFill>
                  <a:schemeClr val="accent1"/>
                </a:solidFill>
                <a:latin typeface="+mj-lt"/>
                <a:cs typeface="Segoe UI Semilight" panose="020B0402040204020203" pitchFamily="34" charset="0"/>
              </a:rPr>
              <a:t>Web</a:t>
            </a:r>
            <a:endParaRPr lang="en-US" sz="800" kern="0" dirty="0">
              <a:solidFill>
                <a:schemeClr val="accent1"/>
              </a:solidFill>
              <a:latin typeface="+mj-lt"/>
              <a:cs typeface="Segoe UI Semilight" panose="020B0402040204020203" pitchFamily="34" charset="0"/>
            </a:endParaRPr>
          </a:p>
        </p:txBody>
      </p:sp>
      <p:sp>
        <p:nvSpPr>
          <p:cNvPr id="97" name="Oval 96">
            <a:extLst>
              <a:ext uri="{FF2B5EF4-FFF2-40B4-BE49-F238E27FC236}">
                <a16:creationId xmlns:a16="http://schemas.microsoft.com/office/drawing/2014/main" id="{5453BC1E-0EB9-440F-8421-78BC7F6D08D9}"/>
              </a:ext>
            </a:extLst>
          </p:cNvPr>
          <p:cNvSpPr/>
          <p:nvPr/>
        </p:nvSpPr>
        <p:spPr>
          <a:xfrm>
            <a:off x="6745618" y="4569464"/>
            <a:ext cx="439675" cy="439675"/>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a:solidFill>
                  <a:schemeClr val="accent1"/>
                </a:solidFill>
                <a:latin typeface="+mj-lt"/>
                <a:cs typeface="Segoe UI Semilight" panose="020B0402040204020203" pitchFamily="34" charset="0"/>
              </a:rPr>
              <a:t>ARM</a:t>
            </a:r>
            <a:endParaRPr lang="en-US" sz="800" kern="0" dirty="0">
              <a:solidFill>
                <a:schemeClr val="accent1"/>
              </a:solidFill>
              <a:latin typeface="+mj-lt"/>
              <a:cs typeface="Segoe UI Semilight" panose="020B0402040204020203" pitchFamily="34" charset="0"/>
            </a:endParaRPr>
          </a:p>
        </p:txBody>
      </p:sp>
      <p:sp>
        <p:nvSpPr>
          <p:cNvPr id="98" name="Oval 97">
            <a:extLst>
              <a:ext uri="{FF2B5EF4-FFF2-40B4-BE49-F238E27FC236}">
                <a16:creationId xmlns:a16="http://schemas.microsoft.com/office/drawing/2014/main" id="{F349EE62-CB18-4DFF-8DD9-7821B5B62A14}"/>
              </a:ext>
            </a:extLst>
          </p:cNvPr>
          <p:cNvSpPr/>
          <p:nvPr/>
        </p:nvSpPr>
        <p:spPr>
          <a:xfrm>
            <a:off x="6616743" y="5148623"/>
            <a:ext cx="490586" cy="49058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dirty="0">
                <a:solidFill>
                  <a:schemeClr val="accent1"/>
                </a:solidFill>
                <a:latin typeface="+mj-lt"/>
                <a:cs typeface="Segoe UI Semilight" panose="020B0402040204020203" pitchFamily="34" charset="0"/>
              </a:rPr>
              <a:t>Docker</a:t>
            </a:r>
          </a:p>
        </p:txBody>
      </p:sp>
      <p:sp>
        <p:nvSpPr>
          <p:cNvPr id="101" name="Oval 100">
            <a:extLst>
              <a:ext uri="{FF2B5EF4-FFF2-40B4-BE49-F238E27FC236}">
                <a16:creationId xmlns:a16="http://schemas.microsoft.com/office/drawing/2014/main" id="{7373FFFB-AC61-4511-9C1E-E168DC4E3C1D}"/>
              </a:ext>
            </a:extLst>
          </p:cNvPr>
          <p:cNvSpPr/>
          <p:nvPr/>
        </p:nvSpPr>
        <p:spPr>
          <a:xfrm>
            <a:off x="8182393" y="5393917"/>
            <a:ext cx="439675" cy="439675"/>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a:solidFill>
                  <a:schemeClr val="accent1"/>
                </a:solidFill>
                <a:latin typeface="+mj-lt"/>
                <a:cs typeface="Segoe UI Semilight" panose="020B0402040204020203" pitchFamily="34" charset="0"/>
              </a:rPr>
              <a:t>Kube</a:t>
            </a:r>
            <a:endParaRPr lang="en-US" sz="800" kern="0" dirty="0">
              <a:solidFill>
                <a:schemeClr val="accent1"/>
              </a:solidFill>
              <a:latin typeface="+mj-lt"/>
              <a:cs typeface="Segoe UI Semilight" panose="020B0402040204020203" pitchFamily="34" charset="0"/>
            </a:endParaRPr>
          </a:p>
        </p:txBody>
      </p:sp>
      <p:sp>
        <p:nvSpPr>
          <p:cNvPr id="99" name="Oval 98">
            <a:extLst>
              <a:ext uri="{FF2B5EF4-FFF2-40B4-BE49-F238E27FC236}">
                <a16:creationId xmlns:a16="http://schemas.microsoft.com/office/drawing/2014/main" id="{51C60C6F-C384-4DB9-ABD3-ED043516E5A5}"/>
              </a:ext>
            </a:extLst>
          </p:cNvPr>
          <p:cNvSpPr/>
          <p:nvPr/>
        </p:nvSpPr>
        <p:spPr>
          <a:xfrm>
            <a:off x="7265755" y="5714656"/>
            <a:ext cx="490586" cy="49058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700" kern="0" dirty="0">
                <a:solidFill>
                  <a:schemeClr val="accent1"/>
                </a:solidFill>
                <a:latin typeface="+mj-lt"/>
                <a:cs typeface="Segoe UI Semilight" panose="020B0402040204020203" pitchFamily="34" charset="0"/>
              </a:rPr>
              <a:t>Docker</a:t>
            </a:r>
            <a:br>
              <a:rPr lang="en-US" sz="700" kern="0" dirty="0">
                <a:solidFill>
                  <a:schemeClr val="accent1"/>
                </a:solidFill>
                <a:latin typeface="+mj-lt"/>
                <a:cs typeface="Segoe UI Semilight" panose="020B0402040204020203" pitchFamily="34" charset="0"/>
              </a:rPr>
            </a:br>
            <a:r>
              <a:rPr lang="en-US" sz="700" kern="0" dirty="0">
                <a:solidFill>
                  <a:schemeClr val="accent1"/>
                </a:solidFill>
                <a:latin typeface="+mj-lt"/>
                <a:cs typeface="Segoe UI Semilight" panose="020B0402040204020203" pitchFamily="34" charset="0"/>
              </a:rPr>
              <a:t>Compose</a:t>
            </a:r>
          </a:p>
        </p:txBody>
      </p:sp>
      <p:sp>
        <p:nvSpPr>
          <p:cNvPr id="93" name="Oval 92">
            <a:extLst>
              <a:ext uri="{FF2B5EF4-FFF2-40B4-BE49-F238E27FC236}">
                <a16:creationId xmlns:a16="http://schemas.microsoft.com/office/drawing/2014/main" id="{0381B85A-0C05-4166-B559-CF9F1CA7510F}"/>
              </a:ext>
            </a:extLst>
          </p:cNvPr>
          <p:cNvSpPr/>
          <p:nvPr/>
        </p:nvSpPr>
        <p:spPr>
          <a:xfrm>
            <a:off x="8101093" y="4283419"/>
            <a:ext cx="439675" cy="439675"/>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a:solidFill>
                  <a:schemeClr val="accent1"/>
                </a:solidFill>
                <a:latin typeface="+mj-lt"/>
                <a:cs typeface="Segoe UI Semilight" panose="020B0402040204020203" pitchFamily="34" charset="0"/>
              </a:rPr>
              <a:t>Zip</a:t>
            </a:r>
            <a:endParaRPr lang="en-US" sz="800" kern="0" dirty="0">
              <a:solidFill>
                <a:schemeClr val="accent1"/>
              </a:solidFill>
              <a:latin typeface="+mj-lt"/>
              <a:cs typeface="Segoe UI Semilight" panose="020B0402040204020203" pitchFamily="34" charset="0"/>
            </a:endParaRPr>
          </a:p>
        </p:txBody>
      </p:sp>
      <p:sp>
        <p:nvSpPr>
          <p:cNvPr id="94" name="Oval 93">
            <a:extLst>
              <a:ext uri="{FF2B5EF4-FFF2-40B4-BE49-F238E27FC236}">
                <a16:creationId xmlns:a16="http://schemas.microsoft.com/office/drawing/2014/main" id="{0457A5B6-8A9C-44C3-A2A5-30D7FFB2256D}"/>
              </a:ext>
            </a:extLst>
          </p:cNvPr>
          <p:cNvSpPr/>
          <p:nvPr/>
        </p:nvSpPr>
        <p:spPr>
          <a:xfrm>
            <a:off x="8320931" y="4789302"/>
            <a:ext cx="439675" cy="439675"/>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kern="0">
                <a:solidFill>
                  <a:schemeClr val="accent1"/>
                </a:solidFill>
                <a:latin typeface="+mj-lt"/>
                <a:cs typeface="Segoe UI Semilight" panose="020B0402040204020203" pitchFamily="34" charset="0"/>
              </a:rPr>
              <a:t>War</a:t>
            </a:r>
            <a:endParaRPr lang="en-US" sz="800" kern="0" dirty="0">
              <a:solidFill>
                <a:schemeClr val="accent1"/>
              </a:solidFill>
              <a:latin typeface="+mj-lt"/>
              <a:cs typeface="Segoe UI Semilight" panose="020B0402040204020203" pitchFamily="34" charset="0"/>
            </a:endParaRPr>
          </a:p>
        </p:txBody>
      </p:sp>
      <p:sp>
        <p:nvSpPr>
          <p:cNvPr id="2" name="Oval 1">
            <a:extLst>
              <a:ext uri="{FF2B5EF4-FFF2-40B4-BE49-F238E27FC236}">
                <a16:creationId xmlns:a16="http://schemas.microsoft.com/office/drawing/2014/main" id="{5EC85FC6-ED96-4683-A0EC-61263FF01E3A}"/>
              </a:ext>
            </a:extLst>
          </p:cNvPr>
          <p:cNvSpPr/>
          <p:nvPr/>
        </p:nvSpPr>
        <p:spPr>
          <a:xfrm>
            <a:off x="5610013" y="3483897"/>
            <a:ext cx="1216449" cy="1216449"/>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latin typeface="+mj-lt"/>
                <a:cs typeface="Segoe UI Semilight" panose="020B0402040204020203" pitchFamily="34" charset="0"/>
              </a:rPr>
              <a:t>Deploy</a:t>
            </a:r>
          </a:p>
        </p:txBody>
      </p:sp>
      <p:sp>
        <p:nvSpPr>
          <p:cNvPr id="20" name="Oval 19">
            <a:extLst>
              <a:ext uri="{FF2B5EF4-FFF2-40B4-BE49-F238E27FC236}">
                <a16:creationId xmlns:a16="http://schemas.microsoft.com/office/drawing/2014/main" id="{12F516B1-6275-4671-AFF7-B82E19C74B45}"/>
              </a:ext>
            </a:extLst>
          </p:cNvPr>
          <p:cNvSpPr/>
          <p:nvPr/>
        </p:nvSpPr>
        <p:spPr>
          <a:xfrm>
            <a:off x="3651774" y="2766891"/>
            <a:ext cx="1720561" cy="1720561"/>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D480B54-2571-4207-80DC-EDAFDF0BFBA0}"/>
              </a:ext>
            </a:extLst>
          </p:cNvPr>
          <p:cNvGrpSpPr/>
          <p:nvPr/>
        </p:nvGrpSpPr>
        <p:grpSpPr>
          <a:xfrm>
            <a:off x="3830315" y="2715242"/>
            <a:ext cx="443026" cy="443026"/>
            <a:chOff x="4495243" y="1819214"/>
            <a:chExt cx="543608" cy="543608"/>
          </a:xfrm>
        </p:grpSpPr>
        <p:sp>
          <p:nvSpPr>
            <p:cNvPr id="100" name="Oval 99">
              <a:extLst>
                <a:ext uri="{FF2B5EF4-FFF2-40B4-BE49-F238E27FC236}">
                  <a16:creationId xmlns:a16="http://schemas.microsoft.com/office/drawing/2014/main" id="{B6CD9538-92C4-458B-8DDB-64F38D67D4E7}"/>
                </a:ext>
              </a:extLst>
            </p:cNvPr>
            <p:cNvSpPr/>
            <p:nvPr/>
          </p:nvSpPr>
          <p:spPr>
            <a:xfrm>
              <a:off x="4495243" y="181921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8" name="Group 7">
              <a:extLst>
                <a:ext uri="{FF2B5EF4-FFF2-40B4-BE49-F238E27FC236}">
                  <a16:creationId xmlns:a16="http://schemas.microsoft.com/office/drawing/2014/main" id="{5DD57F98-966E-4AD8-815D-0D5626D181A7}"/>
                </a:ext>
              </a:extLst>
            </p:cNvPr>
            <p:cNvGrpSpPr/>
            <p:nvPr/>
          </p:nvGrpSpPr>
          <p:grpSpPr>
            <a:xfrm>
              <a:off x="4610706" y="1850659"/>
              <a:ext cx="312683" cy="386862"/>
              <a:chOff x="4814802" y="4449893"/>
              <a:chExt cx="312683" cy="386862"/>
            </a:xfrm>
          </p:grpSpPr>
          <p:pic>
            <p:nvPicPr>
              <p:cNvPr id="95" name="Graphic 94">
                <a:extLst>
                  <a:ext uri="{FF2B5EF4-FFF2-40B4-BE49-F238E27FC236}">
                    <a16:creationId xmlns:a16="http://schemas.microsoft.com/office/drawing/2014/main" id="{C4D0FEB9-0DBF-4CE7-9D9B-C46DA4DC586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14802" y="4570416"/>
                <a:ext cx="161105" cy="159986"/>
              </a:xfrm>
              <a:prstGeom prst="rect">
                <a:avLst/>
              </a:prstGeom>
            </p:spPr>
          </p:pic>
          <p:pic>
            <p:nvPicPr>
              <p:cNvPr id="102" name="Graphic 101">
                <a:extLst>
                  <a:ext uri="{FF2B5EF4-FFF2-40B4-BE49-F238E27FC236}">
                    <a16:creationId xmlns:a16="http://schemas.microsoft.com/office/drawing/2014/main" id="{0536C71C-8239-4A0E-A735-49768D198DF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grpSp>
      <p:sp>
        <p:nvSpPr>
          <p:cNvPr id="106" name="Oval 105">
            <a:extLst>
              <a:ext uri="{FF2B5EF4-FFF2-40B4-BE49-F238E27FC236}">
                <a16:creationId xmlns:a16="http://schemas.microsoft.com/office/drawing/2014/main" id="{5E27E837-49DD-4805-B59D-A7A50FFAE206}"/>
              </a:ext>
            </a:extLst>
          </p:cNvPr>
          <p:cNvSpPr/>
          <p:nvPr/>
        </p:nvSpPr>
        <p:spPr>
          <a:xfrm>
            <a:off x="5040709" y="2949540"/>
            <a:ext cx="443026" cy="443026"/>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1"/>
                </a:solidFill>
                <a:latin typeface="+mj-lt"/>
              </a:rPr>
              <a:t>Slots</a:t>
            </a:r>
          </a:p>
        </p:txBody>
      </p:sp>
      <p:grpSp>
        <p:nvGrpSpPr>
          <p:cNvPr id="3" name="Group 2">
            <a:extLst>
              <a:ext uri="{FF2B5EF4-FFF2-40B4-BE49-F238E27FC236}">
                <a16:creationId xmlns:a16="http://schemas.microsoft.com/office/drawing/2014/main" id="{93CCBB41-9C10-4562-8247-1E48349D397C}"/>
              </a:ext>
            </a:extLst>
          </p:cNvPr>
          <p:cNvGrpSpPr/>
          <p:nvPr/>
        </p:nvGrpSpPr>
        <p:grpSpPr>
          <a:xfrm>
            <a:off x="3464102" y="3216207"/>
            <a:ext cx="443026" cy="443026"/>
            <a:chOff x="4301379" y="3200397"/>
            <a:chExt cx="543608" cy="543608"/>
          </a:xfrm>
        </p:grpSpPr>
        <p:sp>
          <p:nvSpPr>
            <p:cNvPr id="107" name="Oval 106">
              <a:extLst>
                <a:ext uri="{FF2B5EF4-FFF2-40B4-BE49-F238E27FC236}">
                  <a16:creationId xmlns:a16="http://schemas.microsoft.com/office/drawing/2014/main" id="{CF06188C-03CF-4DFF-8FF9-6BA9EE16D44C}"/>
                </a:ext>
              </a:extLst>
            </p:cNvPr>
            <p:cNvSpPr/>
            <p:nvPr/>
          </p:nvSpPr>
          <p:spPr>
            <a:xfrm>
              <a:off x="4301379" y="3200397"/>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D81305F2-5AC9-4914-814D-2AFE8010FB4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456539" y="3332889"/>
              <a:ext cx="233288" cy="278624"/>
            </a:xfrm>
            <a:prstGeom prst="rect">
              <a:avLst/>
            </a:prstGeom>
          </p:spPr>
        </p:pic>
      </p:grpSp>
      <p:sp>
        <p:nvSpPr>
          <p:cNvPr id="14" name="Oval 13">
            <a:extLst>
              <a:ext uri="{FF2B5EF4-FFF2-40B4-BE49-F238E27FC236}">
                <a16:creationId xmlns:a16="http://schemas.microsoft.com/office/drawing/2014/main" id="{FE5D5A34-2CC0-43C8-BB98-8737D79BD9B8}"/>
              </a:ext>
            </a:extLst>
          </p:cNvPr>
          <p:cNvSpPr/>
          <p:nvPr/>
        </p:nvSpPr>
        <p:spPr>
          <a:xfrm>
            <a:off x="4109640" y="3224758"/>
            <a:ext cx="804828" cy="80482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CD</a:t>
            </a:r>
            <a:br>
              <a:rPr lang="en-US" sz="1200">
                <a:solidFill>
                  <a:schemeClr val="tx1"/>
                </a:solidFill>
              </a:rPr>
            </a:br>
            <a:r>
              <a:rPr lang="en-US" sz="1200">
                <a:solidFill>
                  <a:schemeClr val="tx1"/>
                </a:solidFill>
              </a:rPr>
              <a:t>tools</a:t>
            </a:r>
            <a:endParaRPr lang="en-US" sz="1200" dirty="0">
              <a:solidFill>
                <a:schemeClr val="tx1"/>
              </a:solidFill>
            </a:endParaRPr>
          </a:p>
        </p:txBody>
      </p:sp>
      <p:sp>
        <p:nvSpPr>
          <p:cNvPr id="125" name="Oval 124">
            <a:extLst>
              <a:ext uri="{FF2B5EF4-FFF2-40B4-BE49-F238E27FC236}">
                <a16:creationId xmlns:a16="http://schemas.microsoft.com/office/drawing/2014/main" id="{40B3655B-BC2D-48F5-B5A3-A4001D5FB6F7}"/>
              </a:ext>
            </a:extLst>
          </p:cNvPr>
          <p:cNvSpPr/>
          <p:nvPr/>
        </p:nvSpPr>
        <p:spPr>
          <a:xfrm>
            <a:off x="7303436" y="4723094"/>
            <a:ext cx="804828" cy="80482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Deploy</a:t>
            </a:r>
            <a:br>
              <a:rPr lang="en-US" sz="1050">
                <a:solidFill>
                  <a:schemeClr val="tx1"/>
                </a:solidFill>
              </a:rPr>
            </a:br>
            <a:r>
              <a:rPr lang="en-US" sz="1050">
                <a:solidFill>
                  <a:schemeClr val="tx1"/>
                </a:solidFill>
              </a:rPr>
              <a:t>packages</a:t>
            </a:r>
            <a:endParaRPr lang="en-US" sz="1050" dirty="0">
              <a:solidFill>
                <a:schemeClr val="tx1"/>
              </a:solidFill>
            </a:endParaRPr>
          </a:p>
        </p:txBody>
      </p:sp>
      <p:sp>
        <p:nvSpPr>
          <p:cNvPr id="16" name="Title 15">
            <a:extLst>
              <a:ext uri="{FF2B5EF4-FFF2-40B4-BE49-F238E27FC236}">
                <a16:creationId xmlns:a16="http://schemas.microsoft.com/office/drawing/2014/main" id="{8EFF113A-2F43-484B-AB51-619BE9E8BAE7}"/>
              </a:ext>
            </a:extLst>
          </p:cNvPr>
          <p:cNvSpPr>
            <a:spLocks noGrp="1"/>
          </p:cNvSpPr>
          <p:nvPr>
            <p:ph type="title"/>
          </p:nvPr>
        </p:nvSpPr>
        <p:spPr/>
        <p:txBody>
          <a:bodyPr/>
          <a:lstStyle/>
          <a:p>
            <a:r>
              <a:rPr lang="en-US" dirty="0"/>
              <a:t>Deploy</a:t>
            </a:r>
          </a:p>
        </p:txBody>
      </p:sp>
      <p:sp>
        <p:nvSpPr>
          <p:cNvPr id="18" name="Text Placeholder 17">
            <a:extLst>
              <a:ext uri="{FF2B5EF4-FFF2-40B4-BE49-F238E27FC236}">
                <a16:creationId xmlns:a16="http://schemas.microsoft.com/office/drawing/2014/main" id="{95142E40-9308-496E-A40B-69EC528AC63E}"/>
              </a:ext>
            </a:extLst>
          </p:cNvPr>
          <p:cNvSpPr>
            <a:spLocks noGrp="1"/>
          </p:cNvSpPr>
          <p:nvPr>
            <p:ph type="body" sz="quarter" idx="10"/>
          </p:nvPr>
        </p:nvSpPr>
        <p:spPr/>
        <p:txBody>
          <a:bodyPr/>
          <a:lstStyle/>
          <a:p>
            <a:r>
              <a:rPr lang="en-US" dirty="0"/>
              <a:t>Use Docker to </a:t>
            </a:r>
            <a:r>
              <a:rPr lang="en-US" dirty="0" err="1"/>
              <a:t>Kube</a:t>
            </a:r>
            <a:r>
              <a:rPr lang="en-US" dirty="0"/>
              <a:t> packages and CD tools like slots to increase your productivity</a:t>
            </a:r>
          </a:p>
        </p:txBody>
      </p:sp>
      <p:grpSp>
        <p:nvGrpSpPr>
          <p:cNvPr id="35" name="Group 135">
            <a:extLst>
              <a:ext uri="{FF2B5EF4-FFF2-40B4-BE49-F238E27FC236}">
                <a16:creationId xmlns:a16="http://schemas.microsoft.com/office/drawing/2014/main" id="{3D57CE83-D80B-4D95-AB67-9B6788110BA2}"/>
              </a:ext>
            </a:extLst>
          </p:cNvPr>
          <p:cNvGrpSpPr>
            <a:grpSpLocks noChangeAspect="1"/>
          </p:cNvGrpSpPr>
          <p:nvPr/>
        </p:nvGrpSpPr>
        <p:grpSpPr bwMode="auto">
          <a:xfrm>
            <a:off x="148112" y="6609753"/>
            <a:ext cx="325417" cy="270138"/>
            <a:chOff x="2204" y="1026"/>
            <a:chExt cx="312" cy="259"/>
          </a:xfrm>
          <a:solidFill>
            <a:schemeClr val="accent1"/>
          </a:solidFill>
        </p:grpSpPr>
        <p:sp>
          <p:nvSpPr>
            <p:cNvPr id="36" name="Freeform 136">
              <a:extLst>
                <a:ext uri="{FF2B5EF4-FFF2-40B4-BE49-F238E27FC236}">
                  <a16:creationId xmlns:a16="http://schemas.microsoft.com/office/drawing/2014/main" id="{E4EBC1A8-2466-463C-BB79-FC5A3761436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37">
              <a:extLst>
                <a:ext uri="{FF2B5EF4-FFF2-40B4-BE49-F238E27FC236}">
                  <a16:creationId xmlns:a16="http://schemas.microsoft.com/office/drawing/2014/main" id="{38AB3719-0038-4883-A6F1-193AF099FB1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8">
              <a:extLst>
                <a:ext uri="{FF2B5EF4-FFF2-40B4-BE49-F238E27FC236}">
                  <a16:creationId xmlns:a16="http://schemas.microsoft.com/office/drawing/2014/main" id="{0A3C70F5-3F4E-4285-BE3C-B7E4B62D353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9">
              <a:extLst>
                <a:ext uri="{FF2B5EF4-FFF2-40B4-BE49-F238E27FC236}">
                  <a16:creationId xmlns:a16="http://schemas.microsoft.com/office/drawing/2014/main" id="{9B7A286F-84A6-4E6B-972F-F80611DCD537}"/>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0">
              <a:extLst>
                <a:ext uri="{FF2B5EF4-FFF2-40B4-BE49-F238E27FC236}">
                  <a16:creationId xmlns:a16="http://schemas.microsoft.com/office/drawing/2014/main" id="{9895843F-7F14-4738-8677-251FFD487FC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41">
              <a:extLst>
                <a:ext uri="{FF2B5EF4-FFF2-40B4-BE49-F238E27FC236}">
                  <a16:creationId xmlns:a16="http://schemas.microsoft.com/office/drawing/2014/main" id="{435225DB-153A-4F08-BFCC-DD6E47BC0A6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142">
              <a:extLst>
                <a:ext uri="{FF2B5EF4-FFF2-40B4-BE49-F238E27FC236}">
                  <a16:creationId xmlns:a16="http://schemas.microsoft.com/office/drawing/2014/main" id="{3481E211-60CB-407C-BB4E-E99B1C3891D2}"/>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43">
              <a:extLst>
                <a:ext uri="{FF2B5EF4-FFF2-40B4-BE49-F238E27FC236}">
                  <a16:creationId xmlns:a16="http://schemas.microsoft.com/office/drawing/2014/main" id="{ED770A0C-53CE-42F3-B323-3EBA3751B564}"/>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5674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a:extLst>
              <a:ext uri="{FF2B5EF4-FFF2-40B4-BE49-F238E27FC236}">
                <a16:creationId xmlns:a16="http://schemas.microsoft.com/office/drawing/2014/main" id="{F61C9603-1510-4F4B-923F-E88C577C9E33}"/>
              </a:ext>
            </a:extLst>
          </p:cNvPr>
          <p:cNvSpPr/>
          <p:nvPr/>
        </p:nvSpPr>
        <p:spPr>
          <a:xfrm>
            <a:off x="4412335" y="2299780"/>
            <a:ext cx="3611804" cy="361180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3AD78FC-0FF5-4401-8E5B-B44312E03F91}"/>
              </a:ext>
            </a:extLst>
          </p:cNvPr>
          <p:cNvSpPr/>
          <p:nvPr/>
        </p:nvSpPr>
        <p:spPr>
          <a:xfrm>
            <a:off x="6918586" y="2730247"/>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AE183D7-B7EF-4854-AB5B-E832C1EA186A}"/>
              </a:ext>
            </a:extLst>
          </p:cNvPr>
          <p:cNvSpPr/>
          <p:nvPr/>
        </p:nvSpPr>
        <p:spPr>
          <a:xfrm>
            <a:off x="8645271" y="302402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98D1A48-0212-4B58-BEDE-CD95ABED85FF}"/>
              </a:ext>
            </a:extLst>
          </p:cNvPr>
          <p:cNvSpPr/>
          <p:nvPr/>
        </p:nvSpPr>
        <p:spPr>
          <a:xfrm>
            <a:off x="8978980" y="2812208"/>
            <a:ext cx="313763" cy="313763"/>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D3013371-162D-4069-BA95-B24992DD2FD3}"/>
              </a:ext>
            </a:extLst>
          </p:cNvPr>
          <p:cNvGrpSpPr/>
          <p:nvPr/>
        </p:nvGrpSpPr>
        <p:grpSpPr>
          <a:xfrm>
            <a:off x="9150430" y="3136058"/>
            <a:ext cx="313763" cy="313763"/>
            <a:chOff x="10201842" y="3912321"/>
            <a:chExt cx="313763" cy="313763"/>
          </a:xfrm>
        </p:grpSpPr>
        <p:sp>
          <p:nvSpPr>
            <p:cNvPr id="111" name="Oval 110">
              <a:extLst>
                <a:ext uri="{FF2B5EF4-FFF2-40B4-BE49-F238E27FC236}">
                  <a16:creationId xmlns:a16="http://schemas.microsoft.com/office/drawing/2014/main" id="{294C13B3-960B-4495-9529-8FBFAFAF7ADC}"/>
                </a:ext>
              </a:extLst>
            </p:cNvPr>
            <p:cNvSpPr/>
            <p:nvPr/>
          </p:nvSpPr>
          <p:spPr>
            <a:xfrm>
              <a:off x="10201842" y="3912321"/>
              <a:ext cx="313763" cy="313763"/>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111">
              <a:extLst>
                <a:ext uri="{FF2B5EF4-FFF2-40B4-BE49-F238E27FC236}">
                  <a16:creationId xmlns:a16="http://schemas.microsoft.com/office/drawing/2014/main" id="{0F17C5A0-6E9C-4FE4-AB66-207E45C0E37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82523" y="3993002"/>
              <a:ext cx="152400" cy="152400"/>
            </a:xfrm>
            <a:prstGeom prst="rect">
              <a:avLst/>
            </a:prstGeom>
          </p:spPr>
        </p:pic>
      </p:grpSp>
      <p:pic>
        <p:nvPicPr>
          <p:cNvPr id="113" name="Graphic 112">
            <a:extLst>
              <a:ext uri="{FF2B5EF4-FFF2-40B4-BE49-F238E27FC236}">
                <a16:creationId xmlns:a16="http://schemas.microsoft.com/office/drawing/2014/main" id="{A296B29A-6465-4357-805E-4F7A694C30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79915" y="3158669"/>
            <a:ext cx="274320" cy="274320"/>
          </a:xfrm>
          <a:prstGeom prst="rect">
            <a:avLst/>
          </a:prstGeom>
        </p:spPr>
      </p:pic>
      <p:grpSp>
        <p:nvGrpSpPr>
          <p:cNvPr id="37" name="Group 36">
            <a:extLst>
              <a:ext uri="{FF2B5EF4-FFF2-40B4-BE49-F238E27FC236}">
                <a16:creationId xmlns:a16="http://schemas.microsoft.com/office/drawing/2014/main" id="{FA3202B0-87D7-4C83-AE72-23258ACA539A}"/>
              </a:ext>
            </a:extLst>
          </p:cNvPr>
          <p:cNvGrpSpPr/>
          <p:nvPr/>
        </p:nvGrpSpPr>
        <p:grpSpPr>
          <a:xfrm>
            <a:off x="8238871" y="4408325"/>
            <a:ext cx="543608" cy="543608"/>
            <a:chOff x="10172933" y="3425638"/>
            <a:chExt cx="543608" cy="543608"/>
          </a:xfrm>
        </p:grpSpPr>
        <p:sp>
          <p:nvSpPr>
            <p:cNvPr id="85" name="Oval 84">
              <a:extLst>
                <a:ext uri="{FF2B5EF4-FFF2-40B4-BE49-F238E27FC236}">
                  <a16:creationId xmlns:a16="http://schemas.microsoft.com/office/drawing/2014/main" id="{8B75029A-74FD-40DE-9323-7A27A42A83F7}"/>
                </a:ext>
              </a:extLst>
            </p:cNvPr>
            <p:cNvSpPr/>
            <p:nvPr/>
          </p:nvSpPr>
          <p:spPr>
            <a:xfrm>
              <a:off x="10172933" y="3425638"/>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Graphic 113">
              <a:extLst>
                <a:ext uri="{FF2B5EF4-FFF2-40B4-BE49-F238E27FC236}">
                  <a16:creationId xmlns:a16="http://schemas.microsoft.com/office/drawing/2014/main" id="{59A176AF-D695-4CEF-A7FC-417306AE754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87197" y="3550066"/>
              <a:ext cx="315080" cy="294752"/>
            </a:xfrm>
            <a:prstGeom prst="rect">
              <a:avLst/>
            </a:prstGeom>
          </p:spPr>
        </p:pic>
      </p:grpSp>
      <p:sp>
        <p:nvSpPr>
          <p:cNvPr id="88" name="Oval 87">
            <a:extLst>
              <a:ext uri="{FF2B5EF4-FFF2-40B4-BE49-F238E27FC236}">
                <a16:creationId xmlns:a16="http://schemas.microsoft.com/office/drawing/2014/main" id="{9E06285A-A55B-4C95-81A3-D7B12A942CEF}"/>
              </a:ext>
            </a:extLst>
          </p:cNvPr>
          <p:cNvSpPr/>
          <p:nvPr/>
        </p:nvSpPr>
        <p:spPr>
          <a:xfrm>
            <a:off x="8731330" y="4647358"/>
            <a:ext cx="313763" cy="313763"/>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1B4D2E5-76E8-4D43-8584-AA1AE5B8B3DB}"/>
              </a:ext>
            </a:extLst>
          </p:cNvPr>
          <p:cNvGrpSpPr/>
          <p:nvPr/>
        </p:nvGrpSpPr>
        <p:grpSpPr>
          <a:xfrm>
            <a:off x="8267780" y="4895008"/>
            <a:ext cx="313763" cy="313763"/>
            <a:chOff x="10201842" y="3912321"/>
            <a:chExt cx="313763" cy="313763"/>
          </a:xfrm>
        </p:grpSpPr>
        <p:sp>
          <p:nvSpPr>
            <p:cNvPr id="90" name="Oval 89">
              <a:extLst>
                <a:ext uri="{FF2B5EF4-FFF2-40B4-BE49-F238E27FC236}">
                  <a16:creationId xmlns:a16="http://schemas.microsoft.com/office/drawing/2014/main" id="{FC818C3A-0ECE-4D8E-9C84-B73B41EF9715}"/>
                </a:ext>
              </a:extLst>
            </p:cNvPr>
            <p:cNvSpPr/>
            <p:nvPr/>
          </p:nvSpPr>
          <p:spPr>
            <a:xfrm>
              <a:off x="10201842" y="3912321"/>
              <a:ext cx="313763" cy="313763"/>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07A4102-15DB-4290-A643-7708FCEC90A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82523" y="3993002"/>
              <a:ext cx="152400" cy="152400"/>
            </a:xfrm>
            <a:prstGeom prst="rect">
              <a:avLst/>
            </a:prstGeom>
          </p:spPr>
        </p:pic>
      </p:grpSp>
      <p:sp>
        <p:nvSpPr>
          <p:cNvPr id="14" name="Oval 13">
            <a:extLst>
              <a:ext uri="{FF2B5EF4-FFF2-40B4-BE49-F238E27FC236}">
                <a16:creationId xmlns:a16="http://schemas.microsoft.com/office/drawing/2014/main" id="{FE5D5A34-2CC0-43C8-BB98-8737D79BD9B8}"/>
              </a:ext>
            </a:extLst>
          </p:cNvPr>
          <p:cNvSpPr/>
          <p:nvPr/>
        </p:nvSpPr>
        <p:spPr>
          <a:xfrm>
            <a:off x="4380424" y="4898636"/>
            <a:ext cx="987552" cy="987552"/>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Monitoring</a:t>
            </a:r>
            <a:br>
              <a:rPr lang="en-US" sz="1100" dirty="0">
                <a:solidFill>
                  <a:schemeClr val="tx1"/>
                </a:solidFill>
              </a:rPr>
            </a:br>
            <a:r>
              <a:rPr lang="en-US" sz="1100" dirty="0">
                <a:solidFill>
                  <a:schemeClr val="tx1"/>
                </a:solidFill>
              </a:rPr>
              <a:t>Tools</a:t>
            </a:r>
          </a:p>
        </p:txBody>
      </p:sp>
      <p:sp>
        <p:nvSpPr>
          <p:cNvPr id="125" name="Oval 124">
            <a:extLst>
              <a:ext uri="{FF2B5EF4-FFF2-40B4-BE49-F238E27FC236}">
                <a16:creationId xmlns:a16="http://schemas.microsoft.com/office/drawing/2014/main" id="{40B3655B-BC2D-48F5-B5A3-A4001D5FB6F7}"/>
              </a:ext>
            </a:extLst>
          </p:cNvPr>
          <p:cNvSpPr/>
          <p:nvPr/>
        </p:nvSpPr>
        <p:spPr>
          <a:xfrm>
            <a:off x="7480404" y="3292065"/>
            <a:ext cx="987552" cy="987552"/>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Debug</a:t>
            </a:r>
            <a:br>
              <a:rPr lang="en-US" sz="1200" dirty="0">
                <a:solidFill>
                  <a:schemeClr val="tx1"/>
                </a:solidFill>
              </a:rPr>
            </a:br>
            <a:r>
              <a:rPr lang="en-US" sz="1200" dirty="0">
                <a:solidFill>
                  <a:schemeClr val="tx1"/>
                </a:solidFill>
              </a:rPr>
              <a:t>tools</a:t>
            </a:r>
          </a:p>
        </p:txBody>
      </p:sp>
      <p:sp>
        <p:nvSpPr>
          <p:cNvPr id="20" name="Oval 19">
            <a:extLst>
              <a:ext uri="{FF2B5EF4-FFF2-40B4-BE49-F238E27FC236}">
                <a16:creationId xmlns:a16="http://schemas.microsoft.com/office/drawing/2014/main" id="{12F516B1-6275-4671-AFF7-B82E19C74B45}"/>
              </a:ext>
            </a:extLst>
          </p:cNvPr>
          <p:cNvSpPr/>
          <p:nvPr/>
        </p:nvSpPr>
        <p:spPr>
          <a:xfrm>
            <a:off x="3818606" y="4336818"/>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F06188C-03CF-4DFF-8FF9-6BA9EE16D44C}"/>
              </a:ext>
            </a:extLst>
          </p:cNvPr>
          <p:cNvSpPr/>
          <p:nvPr/>
        </p:nvSpPr>
        <p:spPr>
          <a:xfrm>
            <a:off x="3790674" y="446508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27E837-49DD-4805-B59D-A7A50FFAE206}"/>
              </a:ext>
            </a:extLst>
          </p:cNvPr>
          <p:cNvSpPr/>
          <p:nvPr/>
        </p:nvSpPr>
        <p:spPr>
          <a:xfrm>
            <a:off x="5307727" y="589219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5B35915-9B6A-4353-A7FB-B407BA49994D}"/>
              </a:ext>
            </a:extLst>
          </p:cNvPr>
          <p:cNvSpPr/>
          <p:nvPr/>
        </p:nvSpPr>
        <p:spPr>
          <a:xfrm>
            <a:off x="4602396" y="412459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DF5D03C3-48F2-40A1-AB94-882CD5DD9B0A}"/>
              </a:ext>
            </a:extLst>
          </p:cNvPr>
          <p:cNvSpPr/>
          <p:nvPr/>
        </p:nvSpPr>
        <p:spPr>
          <a:xfrm>
            <a:off x="4720255" y="4215291"/>
            <a:ext cx="307891" cy="362224"/>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7A4F861-5C0C-44BB-B26C-1B458E7017D2}"/>
              </a:ext>
            </a:extLst>
          </p:cNvPr>
          <p:cNvSpPr/>
          <p:nvPr/>
        </p:nvSpPr>
        <p:spPr>
          <a:xfrm>
            <a:off x="3637677" y="544769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2651E49D-24FA-4E0A-865F-99A63C15647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45175" y="5555192"/>
            <a:ext cx="328612" cy="328612"/>
          </a:xfrm>
          <a:prstGeom prst="rect">
            <a:avLst/>
          </a:prstGeom>
        </p:spPr>
      </p:pic>
      <p:sp>
        <p:nvSpPr>
          <p:cNvPr id="158" name="Oval 157">
            <a:extLst>
              <a:ext uri="{FF2B5EF4-FFF2-40B4-BE49-F238E27FC236}">
                <a16:creationId xmlns:a16="http://schemas.microsoft.com/office/drawing/2014/main" id="{D35C2C92-4F7F-4C28-9BF1-EEA768EFEF7F}"/>
              </a:ext>
            </a:extLst>
          </p:cNvPr>
          <p:cNvSpPr/>
          <p:nvPr/>
        </p:nvSpPr>
        <p:spPr>
          <a:xfrm>
            <a:off x="5625809" y="489885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70335D7-0B30-4E25-8E80-107228946E66}"/>
              </a:ext>
            </a:extLst>
          </p:cNvPr>
          <p:cNvSpPr>
            <a:spLocks noGrp="1"/>
          </p:cNvSpPr>
          <p:nvPr>
            <p:ph type="title"/>
          </p:nvPr>
        </p:nvSpPr>
        <p:spPr/>
        <p:txBody>
          <a:bodyPr/>
          <a:lstStyle/>
          <a:p>
            <a:r>
              <a:rPr lang="en-US" dirty="0"/>
              <a:t>Monitor</a:t>
            </a:r>
          </a:p>
        </p:txBody>
      </p:sp>
      <p:sp>
        <p:nvSpPr>
          <p:cNvPr id="4" name="Text Placeholder 3">
            <a:extLst>
              <a:ext uri="{FF2B5EF4-FFF2-40B4-BE49-F238E27FC236}">
                <a16:creationId xmlns:a16="http://schemas.microsoft.com/office/drawing/2014/main" id="{3B313BCF-8D1C-473A-B314-DCD10CFC902E}"/>
              </a:ext>
            </a:extLst>
          </p:cNvPr>
          <p:cNvSpPr>
            <a:spLocks noGrp="1"/>
          </p:cNvSpPr>
          <p:nvPr>
            <p:ph type="body" sz="quarter" idx="10"/>
          </p:nvPr>
        </p:nvSpPr>
        <p:spPr/>
        <p:txBody>
          <a:bodyPr/>
          <a:lstStyle/>
          <a:p>
            <a:r>
              <a:rPr lang="en-US" dirty="0"/>
              <a:t>Choose your monitoring and debugging tools</a:t>
            </a:r>
          </a:p>
        </p:txBody>
      </p:sp>
      <p:sp>
        <p:nvSpPr>
          <p:cNvPr id="60" name="Oval 59">
            <a:extLst>
              <a:ext uri="{FF2B5EF4-FFF2-40B4-BE49-F238E27FC236}">
                <a16:creationId xmlns:a16="http://schemas.microsoft.com/office/drawing/2014/main" id="{986D95EA-BED3-4F60-A145-2D4F4BBB8FAC}"/>
              </a:ext>
            </a:extLst>
          </p:cNvPr>
          <p:cNvSpPr/>
          <p:nvPr/>
        </p:nvSpPr>
        <p:spPr>
          <a:xfrm>
            <a:off x="5610013" y="3483897"/>
            <a:ext cx="1216449" cy="1216449"/>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latin typeface="+mj-lt"/>
                <a:cs typeface="Segoe UI Semilight" panose="020B0402040204020203" pitchFamily="34" charset="0"/>
              </a:rPr>
              <a:t>Monitor</a:t>
            </a:r>
          </a:p>
        </p:txBody>
      </p:sp>
      <p:sp>
        <p:nvSpPr>
          <p:cNvPr id="81" name="Freeform: Shape 80">
            <a:extLst>
              <a:ext uri="{FF2B5EF4-FFF2-40B4-BE49-F238E27FC236}">
                <a16:creationId xmlns:a16="http://schemas.microsoft.com/office/drawing/2014/main" id="{4F02AE47-CE31-4BBB-B024-D86E98C84473}"/>
              </a:ext>
            </a:extLst>
          </p:cNvPr>
          <p:cNvSpPr>
            <a:spLocks/>
          </p:cNvSpPr>
          <p:nvPr/>
        </p:nvSpPr>
        <p:spPr bwMode="auto">
          <a:xfrm>
            <a:off x="5717933" y="5031834"/>
            <a:ext cx="356566" cy="323938"/>
          </a:xfrm>
          <a:custGeom>
            <a:avLst/>
            <a:gdLst>
              <a:gd name="connsiteX0" fmla="*/ 143731 w 493548"/>
              <a:gd name="connsiteY0" fmla="*/ 1 h 448387"/>
              <a:gd name="connsiteX1" fmla="*/ 242024 w 493548"/>
              <a:gd name="connsiteY1" fmla="*/ 40730 h 448387"/>
              <a:gd name="connsiteX2" fmla="*/ 246775 w 493548"/>
              <a:gd name="connsiteY2" fmla="*/ 45481 h 448387"/>
              <a:gd name="connsiteX3" fmla="*/ 248301 w 493548"/>
              <a:gd name="connsiteY3" fmla="*/ 43954 h 448387"/>
              <a:gd name="connsiteX4" fmla="*/ 251525 w 493548"/>
              <a:gd name="connsiteY4" fmla="*/ 40730 h 448387"/>
              <a:gd name="connsiteX5" fmla="*/ 448113 w 493548"/>
              <a:gd name="connsiteY5" fmla="*/ 40730 h 448387"/>
              <a:gd name="connsiteX6" fmla="*/ 452819 w 493548"/>
              <a:gd name="connsiteY6" fmla="*/ 45437 h 448387"/>
              <a:gd name="connsiteX7" fmla="*/ 452819 w 493548"/>
              <a:gd name="connsiteY7" fmla="*/ 242024 h 448387"/>
              <a:gd name="connsiteX8" fmla="*/ 448069 w 493548"/>
              <a:gd name="connsiteY8" fmla="*/ 246775 h 448387"/>
              <a:gd name="connsiteX9" fmla="*/ 448387 w 493548"/>
              <a:gd name="connsiteY9" fmla="*/ 247093 h 448387"/>
              <a:gd name="connsiteX10" fmla="*/ 247093 w 493548"/>
              <a:gd name="connsiteY10" fmla="*/ 448387 h 448387"/>
              <a:gd name="connsiteX11" fmla="*/ 246775 w 493548"/>
              <a:gd name="connsiteY11" fmla="*/ 448069 h 448387"/>
              <a:gd name="connsiteX12" fmla="*/ 246456 w 493548"/>
              <a:gd name="connsiteY12" fmla="*/ 448387 h 448387"/>
              <a:gd name="connsiteX13" fmla="*/ 45162 w 493548"/>
              <a:gd name="connsiteY13" fmla="*/ 247093 h 448387"/>
              <a:gd name="connsiteX14" fmla="*/ 45481 w 493548"/>
              <a:gd name="connsiteY14" fmla="*/ 246775 h 448387"/>
              <a:gd name="connsiteX15" fmla="*/ 43955 w 493548"/>
              <a:gd name="connsiteY15" fmla="*/ 245249 h 448387"/>
              <a:gd name="connsiteX16" fmla="*/ 40730 w 493548"/>
              <a:gd name="connsiteY16" fmla="*/ 242024 h 448387"/>
              <a:gd name="connsiteX17" fmla="*/ 40730 w 493548"/>
              <a:gd name="connsiteY17" fmla="*/ 45437 h 448387"/>
              <a:gd name="connsiteX18" fmla="*/ 45437 w 493548"/>
              <a:gd name="connsiteY18" fmla="*/ 40730 h 448387"/>
              <a:gd name="connsiteX19" fmla="*/ 143731 w 493548"/>
              <a:gd name="connsiteY19" fmla="*/ 1 h 4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548" h="448387">
                <a:moveTo>
                  <a:pt x="143731" y="1"/>
                </a:moveTo>
                <a:cubicBezTo>
                  <a:pt x="179301" y="1"/>
                  <a:pt x="214871" y="13577"/>
                  <a:pt x="242024" y="40730"/>
                </a:cubicBezTo>
                <a:lnTo>
                  <a:pt x="246775" y="45481"/>
                </a:lnTo>
                <a:lnTo>
                  <a:pt x="248301" y="43954"/>
                </a:lnTo>
                <a:cubicBezTo>
                  <a:pt x="251525" y="40730"/>
                  <a:pt x="251525" y="40730"/>
                  <a:pt x="251525" y="40730"/>
                </a:cubicBezTo>
                <a:cubicBezTo>
                  <a:pt x="305831" y="-13576"/>
                  <a:pt x="393807" y="-13576"/>
                  <a:pt x="448113" y="40730"/>
                </a:cubicBezTo>
                <a:cubicBezTo>
                  <a:pt x="452819" y="45437"/>
                  <a:pt x="452819" y="45437"/>
                  <a:pt x="452819" y="45437"/>
                </a:cubicBezTo>
                <a:cubicBezTo>
                  <a:pt x="507125" y="99743"/>
                  <a:pt x="507125" y="187718"/>
                  <a:pt x="452819" y="242024"/>
                </a:cubicBezTo>
                <a:lnTo>
                  <a:pt x="448069" y="246775"/>
                </a:lnTo>
                <a:lnTo>
                  <a:pt x="448387" y="247093"/>
                </a:lnTo>
                <a:cubicBezTo>
                  <a:pt x="247093" y="448387"/>
                  <a:pt x="247093" y="448387"/>
                  <a:pt x="247093" y="448387"/>
                </a:cubicBezTo>
                <a:lnTo>
                  <a:pt x="246775" y="448069"/>
                </a:lnTo>
                <a:lnTo>
                  <a:pt x="246456" y="448387"/>
                </a:lnTo>
                <a:cubicBezTo>
                  <a:pt x="45162" y="247093"/>
                  <a:pt x="45162" y="247093"/>
                  <a:pt x="45162" y="247093"/>
                </a:cubicBezTo>
                <a:lnTo>
                  <a:pt x="45481" y="246775"/>
                </a:lnTo>
                <a:lnTo>
                  <a:pt x="43955" y="245249"/>
                </a:lnTo>
                <a:cubicBezTo>
                  <a:pt x="40730" y="242024"/>
                  <a:pt x="40730" y="242024"/>
                  <a:pt x="40730" y="242024"/>
                </a:cubicBezTo>
                <a:cubicBezTo>
                  <a:pt x="-13576" y="187718"/>
                  <a:pt x="-13576" y="99743"/>
                  <a:pt x="40730" y="45437"/>
                </a:cubicBezTo>
                <a:cubicBezTo>
                  <a:pt x="45437" y="40730"/>
                  <a:pt x="45437" y="40730"/>
                  <a:pt x="45437" y="40730"/>
                </a:cubicBezTo>
                <a:cubicBezTo>
                  <a:pt x="72590" y="13577"/>
                  <a:pt x="108160" y="1"/>
                  <a:pt x="143731" y="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82" name="Group 4">
            <a:extLst>
              <a:ext uri="{FF2B5EF4-FFF2-40B4-BE49-F238E27FC236}">
                <a16:creationId xmlns:a16="http://schemas.microsoft.com/office/drawing/2014/main" id="{1599F2B8-1D44-44CA-ABF7-EFC885A07B8C}"/>
              </a:ext>
            </a:extLst>
          </p:cNvPr>
          <p:cNvGrpSpPr>
            <a:grpSpLocks noChangeAspect="1"/>
          </p:cNvGrpSpPr>
          <p:nvPr/>
        </p:nvGrpSpPr>
        <p:grpSpPr bwMode="auto">
          <a:xfrm>
            <a:off x="3962598" y="4605734"/>
            <a:ext cx="199759" cy="277000"/>
            <a:chOff x="1057" y="999"/>
            <a:chExt cx="225" cy="312"/>
          </a:xfrm>
          <a:solidFill>
            <a:schemeClr val="accent4"/>
          </a:solidFill>
        </p:grpSpPr>
        <p:sp>
          <p:nvSpPr>
            <p:cNvPr id="86" name="Oval 5">
              <a:extLst>
                <a:ext uri="{FF2B5EF4-FFF2-40B4-BE49-F238E27FC236}">
                  <a16:creationId xmlns:a16="http://schemas.microsoft.com/office/drawing/2014/main" id="{5852FE65-BD49-4FB1-BBB5-CC13C1177EE4}"/>
                </a:ext>
              </a:extLst>
            </p:cNvPr>
            <p:cNvSpPr>
              <a:spLocks noChangeArrowheads="1"/>
            </p:cNvSpPr>
            <p:nvPr/>
          </p:nvSpPr>
          <p:spPr bwMode="auto">
            <a:xfrm>
              <a:off x="1057" y="999"/>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6">
              <a:extLst>
                <a:ext uri="{FF2B5EF4-FFF2-40B4-BE49-F238E27FC236}">
                  <a16:creationId xmlns:a16="http://schemas.microsoft.com/office/drawing/2014/main" id="{C6D9AB3F-8187-450A-B279-250E8B5EA0E4}"/>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
              <a:extLst>
                <a:ext uri="{FF2B5EF4-FFF2-40B4-BE49-F238E27FC236}">
                  <a16:creationId xmlns:a16="http://schemas.microsoft.com/office/drawing/2014/main" id="{21E95E21-3431-42C1-8D52-5B931EA54FB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
              <a:extLst>
                <a:ext uri="{FF2B5EF4-FFF2-40B4-BE49-F238E27FC236}">
                  <a16:creationId xmlns:a16="http://schemas.microsoft.com/office/drawing/2014/main" id="{76F02A5E-D94C-4619-BECE-3C21FD886CEE}"/>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135">
            <a:extLst>
              <a:ext uri="{FF2B5EF4-FFF2-40B4-BE49-F238E27FC236}">
                <a16:creationId xmlns:a16="http://schemas.microsoft.com/office/drawing/2014/main" id="{4BDD1E9F-E687-4AAB-9E80-51A60866D6D0}"/>
              </a:ext>
            </a:extLst>
          </p:cNvPr>
          <p:cNvGrpSpPr>
            <a:grpSpLocks noChangeAspect="1"/>
          </p:cNvGrpSpPr>
          <p:nvPr/>
        </p:nvGrpSpPr>
        <p:grpSpPr bwMode="auto">
          <a:xfrm>
            <a:off x="5377476" y="5961744"/>
            <a:ext cx="404110" cy="335462"/>
            <a:chOff x="2204" y="1026"/>
            <a:chExt cx="312" cy="259"/>
          </a:xfrm>
          <a:solidFill>
            <a:schemeClr val="accent4"/>
          </a:solidFill>
        </p:grpSpPr>
        <p:sp>
          <p:nvSpPr>
            <p:cNvPr id="94" name="Freeform 136">
              <a:extLst>
                <a:ext uri="{FF2B5EF4-FFF2-40B4-BE49-F238E27FC236}">
                  <a16:creationId xmlns:a16="http://schemas.microsoft.com/office/drawing/2014/main" id="{B27847DA-A100-48CD-9C45-91EB9AC451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37">
              <a:extLst>
                <a:ext uri="{FF2B5EF4-FFF2-40B4-BE49-F238E27FC236}">
                  <a16:creationId xmlns:a16="http://schemas.microsoft.com/office/drawing/2014/main" id="{223498B2-55D1-4C16-8D4A-4620BAB38F3C}"/>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38">
              <a:extLst>
                <a:ext uri="{FF2B5EF4-FFF2-40B4-BE49-F238E27FC236}">
                  <a16:creationId xmlns:a16="http://schemas.microsoft.com/office/drawing/2014/main" id="{ADD38BD3-2B56-4C79-9491-6C80E34764CB}"/>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39">
              <a:extLst>
                <a:ext uri="{FF2B5EF4-FFF2-40B4-BE49-F238E27FC236}">
                  <a16:creationId xmlns:a16="http://schemas.microsoft.com/office/drawing/2014/main" id="{47F3985E-2530-4AE7-B5A4-C26D910F38F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40">
              <a:extLst>
                <a:ext uri="{FF2B5EF4-FFF2-40B4-BE49-F238E27FC236}">
                  <a16:creationId xmlns:a16="http://schemas.microsoft.com/office/drawing/2014/main" id="{BF7EAA4F-3BBC-49D4-9BC2-2EE647EB1A5D}"/>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41">
              <a:extLst>
                <a:ext uri="{FF2B5EF4-FFF2-40B4-BE49-F238E27FC236}">
                  <a16:creationId xmlns:a16="http://schemas.microsoft.com/office/drawing/2014/main" id="{0C594341-3D6E-452E-8A85-E324A7D6CDE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Oval 142">
              <a:extLst>
                <a:ext uri="{FF2B5EF4-FFF2-40B4-BE49-F238E27FC236}">
                  <a16:creationId xmlns:a16="http://schemas.microsoft.com/office/drawing/2014/main" id="{026D0F15-8B02-4299-9D1F-A2B6222F8F9E}"/>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43">
              <a:extLst>
                <a:ext uri="{FF2B5EF4-FFF2-40B4-BE49-F238E27FC236}">
                  <a16:creationId xmlns:a16="http://schemas.microsoft.com/office/drawing/2014/main" id="{81AEE0FE-DA3B-47D2-B9ED-BA28769D1CB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3C9B5C28-AC92-4790-8F79-BF3DB83C7688}"/>
              </a:ext>
            </a:extLst>
          </p:cNvPr>
          <p:cNvGrpSpPr/>
          <p:nvPr/>
        </p:nvGrpSpPr>
        <p:grpSpPr>
          <a:xfrm>
            <a:off x="8811388" y="4727959"/>
            <a:ext cx="157130" cy="163793"/>
            <a:chOff x="7161611" y="5404529"/>
            <a:chExt cx="245430" cy="255838"/>
          </a:xfrm>
          <a:solidFill>
            <a:schemeClr val="accent4"/>
          </a:solidFill>
        </p:grpSpPr>
        <p:sp>
          <p:nvSpPr>
            <p:cNvPr id="104" name="Freeform: Shape 103">
              <a:extLst>
                <a:ext uri="{FF2B5EF4-FFF2-40B4-BE49-F238E27FC236}">
                  <a16:creationId xmlns:a16="http://schemas.microsoft.com/office/drawing/2014/main" id="{C2B76912-72A7-4306-8E1E-15A2C504630B}"/>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B15465B-0D5D-4EA1-B9A4-0007B82BDA78}"/>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9229DE79-8706-4B71-A0EB-A0844BD41957}"/>
              </a:ext>
            </a:extLst>
          </p:cNvPr>
          <p:cNvGrpSpPr/>
          <p:nvPr/>
        </p:nvGrpSpPr>
        <p:grpSpPr>
          <a:xfrm>
            <a:off x="9054235" y="2887323"/>
            <a:ext cx="157130" cy="163793"/>
            <a:chOff x="7161611" y="5404529"/>
            <a:chExt cx="245430" cy="255838"/>
          </a:xfrm>
          <a:solidFill>
            <a:schemeClr val="accent4"/>
          </a:solidFill>
        </p:grpSpPr>
        <p:sp>
          <p:nvSpPr>
            <p:cNvPr id="116" name="Freeform: Shape 115">
              <a:extLst>
                <a:ext uri="{FF2B5EF4-FFF2-40B4-BE49-F238E27FC236}">
                  <a16:creationId xmlns:a16="http://schemas.microsoft.com/office/drawing/2014/main" id="{10441AC2-B437-4640-8DE3-540098B59EED}"/>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3F5DF2F-9B59-4946-9FEE-7288CEC2E84A}"/>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endParaRPr lang="en-US"/>
            </a:p>
          </p:txBody>
        </p:sp>
      </p:grpSp>
      <p:grpSp>
        <p:nvGrpSpPr>
          <p:cNvPr id="61" name="Group 135">
            <a:extLst>
              <a:ext uri="{FF2B5EF4-FFF2-40B4-BE49-F238E27FC236}">
                <a16:creationId xmlns:a16="http://schemas.microsoft.com/office/drawing/2014/main" id="{91B03464-33DB-4B77-B779-7B654F078C60}"/>
              </a:ext>
            </a:extLst>
          </p:cNvPr>
          <p:cNvGrpSpPr>
            <a:grpSpLocks noChangeAspect="1"/>
          </p:cNvGrpSpPr>
          <p:nvPr/>
        </p:nvGrpSpPr>
        <p:grpSpPr bwMode="auto">
          <a:xfrm>
            <a:off x="148112" y="6609753"/>
            <a:ext cx="325417" cy="270138"/>
            <a:chOff x="2204" y="1026"/>
            <a:chExt cx="312" cy="259"/>
          </a:xfrm>
          <a:solidFill>
            <a:schemeClr val="accent1"/>
          </a:solidFill>
        </p:grpSpPr>
        <p:sp>
          <p:nvSpPr>
            <p:cNvPr id="62" name="Freeform 136">
              <a:extLst>
                <a:ext uri="{FF2B5EF4-FFF2-40B4-BE49-F238E27FC236}">
                  <a16:creationId xmlns:a16="http://schemas.microsoft.com/office/drawing/2014/main" id="{A05609A0-2A90-43D9-8B5F-6A459D470FD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37">
              <a:extLst>
                <a:ext uri="{FF2B5EF4-FFF2-40B4-BE49-F238E27FC236}">
                  <a16:creationId xmlns:a16="http://schemas.microsoft.com/office/drawing/2014/main" id="{C99C4DE4-2C05-41FD-90EE-5F96D181721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38">
              <a:extLst>
                <a:ext uri="{FF2B5EF4-FFF2-40B4-BE49-F238E27FC236}">
                  <a16:creationId xmlns:a16="http://schemas.microsoft.com/office/drawing/2014/main" id="{D425F20A-C959-47DD-AD15-0CE9552DCABF}"/>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9">
              <a:extLst>
                <a:ext uri="{FF2B5EF4-FFF2-40B4-BE49-F238E27FC236}">
                  <a16:creationId xmlns:a16="http://schemas.microsoft.com/office/drawing/2014/main" id="{5E7FA228-417E-43FB-9368-A8340917C70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0">
              <a:extLst>
                <a:ext uri="{FF2B5EF4-FFF2-40B4-BE49-F238E27FC236}">
                  <a16:creationId xmlns:a16="http://schemas.microsoft.com/office/drawing/2014/main" id="{B47C72DA-2691-4208-A01C-A2F8070CFBCA}"/>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41">
              <a:extLst>
                <a:ext uri="{FF2B5EF4-FFF2-40B4-BE49-F238E27FC236}">
                  <a16:creationId xmlns:a16="http://schemas.microsoft.com/office/drawing/2014/main" id="{82803950-9C4F-4E0D-ACBD-201A5B72362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42">
              <a:extLst>
                <a:ext uri="{FF2B5EF4-FFF2-40B4-BE49-F238E27FC236}">
                  <a16:creationId xmlns:a16="http://schemas.microsoft.com/office/drawing/2014/main" id="{233627D2-0927-41C7-8173-AB9B0A8D1455}"/>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43">
              <a:extLst>
                <a:ext uri="{FF2B5EF4-FFF2-40B4-BE49-F238E27FC236}">
                  <a16:creationId xmlns:a16="http://schemas.microsoft.com/office/drawing/2014/main" id="{539E110A-6DFE-41D5-A65E-865F725FC28E}"/>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257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6DD8062-9123-4A2D-B2FD-BE554041FC13}"/>
              </a:ext>
            </a:extLst>
          </p:cNvPr>
          <p:cNvSpPr/>
          <p:nvPr/>
        </p:nvSpPr>
        <p:spPr>
          <a:xfrm>
            <a:off x="600059" y="1457153"/>
            <a:ext cx="695341" cy="161583"/>
          </a:xfrm>
          <a:prstGeom prst="rect">
            <a:avLst/>
          </a:prstGeom>
        </p:spPr>
        <p:txBody>
          <a:bodyPr wrap="square" lIns="0" tIns="0" rIns="0" bIns="0">
            <a:spAutoFit/>
          </a:bodyPr>
          <a:lstStyle/>
          <a:p>
            <a:pPr defTabSz="932574"/>
            <a:r>
              <a:rPr lang="en-US" sz="1050" b="1" kern="0" dirty="0">
                <a:solidFill>
                  <a:schemeClr val="accent4"/>
                </a:solidFill>
                <a:latin typeface="Segoe UI" panose="020B0502040204020203" pitchFamily="34" charset="0"/>
                <a:cs typeface="Segoe UI" panose="020B0502040204020203" pitchFamily="34" charset="0"/>
              </a:rPr>
              <a:t>Develop</a:t>
            </a:r>
          </a:p>
        </p:txBody>
      </p:sp>
      <p:sp>
        <p:nvSpPr>
          <p:cNvPr id="98" name="Rectangle 97">
            <a:extLst>
              <a:ext uri="{FF2B5EF4-FFF2-40B4-BE49-F238E27FC236}">
                <a16:creationId xmlns:a16="http://schemas.microsoft.com/office/drawing/2014/main" id="{D7D03416-15EE-4921-AE34-C33CA0C6703D}"/>
              </a:ext>
            </a:extLst>
          </p:cNvPr>
          <p:cNvSpPr/>
          <p:nvPr/>
        </p:nvSpPr>
        <p:spPr>
          <a:xfrm>
            <a:off x="1577993"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Build</a:t>
            </a:r>
          </a:p>
        </p:txBody>
      </p:sp>
      <p:sp>
        <p:nvSpPr>
          <p:cNvPr id="100" name="Rectangle 99">
            <a:extLst>
              <a:ext uri="{FF2B5EF4-FFF2-40B4-BE49-F238E27FC236}">
                <a16:creationId xmlns:a16="http://schemas.microsoft.com/office/drawing/2014/main" id="{A0C5D202-4023-4077-8FE1-8D9029401726}"/>
              </a:ext>
            </a:extLst>
          </p:cNvPr>
          <p:cNvSpPr/>
          <p:nvPr/>
        </p:nvSpPr>
        <p:spPr>
          <a:xfrm>
            <a:off x="2555927"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Deploy</a:t>
            </a:r>
          </a:p>
        </p:txBody>
      </p:sp>
      <p:sp>
        <p:nvSpPr>
          <p:cNvPr id="101" name="Rectangle 100">
            <a:extLst>
              <a:ext uri="{FF2B5EF4-FFF2-40B4-BE49-F238E27FC236}">
                <a16:creationId xmlns:a16="http://schemas.microsoft.com/office/drawing/2014/main" id="{BB85B745-E97A-4E0C-AEED-687886C69893}"/>
              </a:ext>
            </a:extLst>
          </p:cNvPr>
          <p:cNvSpPr/>
          <p:nvPr/>
        </p:nvSpPr>
        <p:spPr>
          <a:xfrm>
            <a:off x="3533861"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Monitor</a:t>
            </a:r>
          </a:p>
        </p:txBody>
      </p:sp>
      <p:sp>
        <p:nvSpPr>
          <p:cNvPr id="7" name="Title 6">
            <a:extLst>
              <a:ext uri="{FF2B5EF4-FFF2-40B4-BE49-F238E27FC236}">
                <a16:creationId xmlns:a16="http://schemas.microsoft.com/office/drawing/2014/main" id="{953E5897-79F5-455B-BF3B-36B0037EE8EA}"/>
              </a:ext>
            </a:extLst>
          </p:cNvPr>
          <p:cNvSpPr>
            <a:spLocks noGrp="1"/>
          </p:cNvSpPr>
          <p:nvPr>
            <p:ph type="title"/>
          </p:nvPr>
        </p:nvSpPr>
        <p:spPr/>
        <p:txBody>
          <a:bodyPr/>
          <a:lstStyle/>
          <a:p>
            <a:r>
              <a:rPr lang="en-US" dirty="0"/>
              <a:t>See your apps in action</a:t>
            </a:r>
          </a:p>
        </p:txBody>
      </p:sp>
      <p:sp>
        <p:nvSpPr>
          <p:cNvPr id="2" name="Text Placeholder 1">
            <a:extLst>
              <a:ext uri="{FF2B5EF4-FFF2-40B4-BE49-F238E27FC236}">
                <a16:creationId xmlns:a16="http://schemas.microsoft.com/office/drawing/2014/main" id="{D409626D-6145-4437-888C-BDBAE537AF5B}"/>
              </a:ext>
            </a:extLst>
          </p:cNvPr>
          <p:cNvSpPr>
            <a:spLocks noGrp="1"/>
          </p:cNvSpPr>
          <p:nvPr>
            <p:ph type="body" sz="quarter" idx="10"/>
          </p:nvPr>
        </p:nvSpPr>
        <p:spPr/>
        <p:txBody>
          <a:bodyPr/>
          <a:lstStyle/>
          <a:p>
            <a:r>
              <a:rPr lang="en-US" dirty="0"/>
              <a:t>Built-in capabilities to automate rapid develop-build-deploy-monitor loop</a:t>
            </a:r>
          </a:p>
        </p:txBody>
      </p:sp>
      <p:grpSp>
        <p:nvGrpSpPr>
          <p:cNvPr id="36" name="Group 135">
            <a:extLst>
              <a:ext uri="{FF2B5EF4-FFF2-40B4-BE49-F238E27FC236}">
                <a16:creationId xmlns:a16="http://schemas.microsoft.com/office/drawing/2014/main" id="{6FAF89D4-E441-4C55-93A0-607A2446864F}"/>
              </a:ext>
            </a:extLst>
          </p:cNvPr>
          <p:cNvGrpSpPr>
            <a:grpSpLocks noChangeAspect="1"/>
          </p:cNvGrpSpPr>
          <p:nvPr/>
        </p:nvGrpSpPr>
        <p:grpSpPr bwMode="auto">
          <a:xfrm>
            <a:off x="148112" y="6609753"/>
            <a:ext cx="325417" cy="270138"/>
            <a:chOff x="2204" y="1026"/>
            <a:chExt cx="312" cy="259"/>
          </a:xfrm>
          <a:solidFill>
            <a:schemeClr val="accent1"/>
          </a:solidFill>
        </p:grpSpPr>
        <p:sp>
          <p:nvSpPr>
            <p:cNvPr id="37" name="Freeform 136">
              <a:extLst>
                <a:ext uri="{FF2B5EF4-FFF2-40B4-BE49-F238E27FC236}">
                  <a16:creationId xmlns:a16="http://schemas.microsoft.com/office/drawing/2014/main" id="{BA5961CB-FB3D-41B1-8DF4-23780BFC21FD}"/>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7">
              <a:extLst>
                <a:ext uri="{FF2B5EF4-FFF2-40B4-BE49-F238E27FC236}">
                  <a16:creationId xmlns:a16="http://schemas.microsoft.com/office/drawing/2014/main" id="{A81D0258-A354-4C85-BDD9-B0C17784E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8">
              <a:extLst>
                <a:ext uri="{FF2B5EF4-FFF2-40B4-BE49-F238E27FC236}">
                  <a16:creationId xmlns:a16="http://schemas.microsoft.com/office/drawing/2014/main" id="{3D00ED8B-0396-41D4-B185-5CC990CBFFBD}"/>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9">
              <a:extLst>
                <a:ext uri="{FF2B5EF4-FFF2-40B4-BE49-F238E27FC236}">
                  <a16:creationId xmlns:a16="http://schemas.microsoft.com/office/drawing/2014/main" id="{68D2FD3E-90CC-4902-BA5E-29E2AFEC98C3}"/>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40">
              <a:extLst>
                <a:ext uri="{FF2B5EF4-FFF2-40B4-BE49-F238E27FC236}">
                  <a16:creationId xmlns:a16="http://schemas.microsoft.com/office/drawing/2014/main" id="{1F8A018E-B426-4564-9526-4C7B332E311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1">
              <a:extLst>
                <a:ext uri="{FF2B5EF4-FFF2-40B4-BE49-F238E27FC236}">
                  <a16:creationId xmlns:a16="http://schemas.microsoft.com/office/drawing/2014/main" id="{2AD51C25-ADF8-4858-B238-9003DC011B5B}"/>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Oval 142">
              <a:extLst>
                <a:ext uri="{FF2B5EF4-FFF2-40B4-BE49-F238E27FC236}">
                  <a16:creationId xmlns:a16="http://schemas.microsoft.com/office/drawing/2014/main" id="{2D5D7DC9-992C-4A18-8D63-F2218338C9BF}"/>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43">
              <a:extLst>
                <a:ext uri="{FF2B5EF4-FFF2-40B4-BE49-F238E27FC236}">
                  <a16:creationId xmlns:a16="http://schemas.microsoft.com/office/drawing/2014/main" id="{7A337DFC-AA0E-4B38-A20E-6976578A7210}"/>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8A039465-B46C-42E3-93D3-16DE7DAC562F}"/>
              </a:ext>
            </a:extLst>
          </p:cNvPr>
          <p:cNvGrpSpPr/>
          <p:nvPr/>
        </p:nvGrpSpPr>
        <p:grpSpPr>
          <a:xfrm>
            <a:off x="3456507" y="2714716"/>
            <a:ext cx="1730537" cy="1542356"/>
            <a:chOff x="3456507" y="2714716"/>
            <a:chExt cx="1730537" cy="1542356"/>
          </a:xfrm>
        </p:grpSpPr>
        <p:sp>
          <p:nvSpPr>
            <p:cNvPr id="65" name="Freeform 5">
              <a:extLst>
                <a:ext uri="{FF2B5EF4-FFF2-40B4-BE49-F238E27FC236}">
                  <a16:creationId xmlns:a16="http://schemas.microsoft.com/office/drawing/2014/main" id="{934FDA52-7250-4F77-9852-3657D586A501}"/>
                </a:ext>
              </a:extLst>
            </p:cNvPr>
            <p:cNvSpPr>
              <a:spLocks/>
            </p:cNvSpPr>
            <p:nvPr/>
          </p:nvSpPr>
          <p:spPr bwMode="auto">
            <a:xfrm>
              <a:off x="3685038" y="2714716"/>
              <a:ext cx="1416376" cy="1110570"/>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BC28E512-A16B-47CE-8045-452E041AA720}"/>
                </a:ext>
              </a:extLst>
            </p:cNvPr>
            <p:cNvSpPr/>
            <p:nvPr/>
          </p:nvSpPr>
          <p:spPr bwMode="auto">
            <a:xfrm>
              <a:off x="3744166" y="2775856"/>
              <a:ext cx="1298121" cy="7674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1D8151E-0D92-4BD6-8C76-C7A741382376}"/>
                </a:ext>
              </a:extLst>
            </p:cNvPr>
            <p:cNvSpPr/>
            <p:nvPr/>
          </p:nvSpPr>
          <p:spPr>
            <a:xfrm>
              <a:off x="3599408" y="3998540"/>
              <a:ext cx="1587636" cy="2585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Tight Git integration</a:t>
              </a:r>
            </a:p>
          </p:txBody>
        </p:sp>
        <p:grpSp>
          <p:nvGrpSpPr>
            <p:cNvPr id="24" name="Group 23">
              <a:extLst>
                <a:ext uri="{FF2B5EF4-FFF2-40B4-BE49-F238E27FC236}">
                  <a16:creationId xmlns:a16="http://schemas.microsoft.com/office/drawing/2014/main" id="{BDC99D09-E026-4A40-80F1-59C6359A9ADB}"/>
                </a:ext>
              </a:extLst>
            </p:cNvPr>
            <p:cNvGrpSpPr/>
            <p:nvPr/>
          </p:nvGrpSpPr>
          <p:grpSpPr>
            <a:xfrm>
              <a:off x="3967562" y="2907176"/>
              <a:ext cx="814803" cy="464931"/>
              <a:chOff x="4690952" y="2907176"/>
              <a:chExt cx="814803" cy="464931"/>
            </a:xfrm>
            <a:solidFill>
              <a:schemeClr val="accent1"/>
            </a:solidFill>
          </p:grpSpPr>
          <p:cxnSp>
            <p:nvCxnSpPr>
              <p:cNvPr id="9" name="Straight Connector 8">
                <a:extLst>
                  <a:ext uri="{FF2B5EF4-FFF2-40B4-BE49-F238E27FC236}">
                    <a16:creationId xmlns:a16="http://schemas.microsoft.com/office/drawing/2014/main" id="{6D72B40D-9D37-4C3A-BC39-D0F175E09641}"/>
                  </a:ext>
                </a:extLst>
              </p:cNvPr>
              <p:cNvCxnSpPr>
                <a:cxnSpLocks/>
                <a:stCxn id="57" idx="4"/>
              </p:cNvCxnSpPr>
              <p:nvPr/>
            </p:nvCxnSpPr>
            <p:spPr>
              <a:xfrm>
                <a:off x="4756059" y="3005959"/>
                <a:ext cx="147869"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896A015-E0B9-4718-9D2A-6BCDB1022FAE}"/>
                  </a:ext>
                </a:extLst>
              </p:cNvPr>
              <p:cNvCxnSpPr>
                <a:cxnSpLocks/>
                <a:endCxn id="55" idx="4"/>
              </p:cNvCxnSpPr>
              <p:nvPr/>
            </p:nvCxnSpPr>
            <p:spPr>
              <a:xfrm>
                <a:off x="4962407" y="3005959"/>
                <a:ext cx="478241"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285528A-116A-4779-9301-96F1FB3F8208}"/>
                  </a:ext>
                </a:extLst>
              </p:cNvPr>
              <p:cNvCxnSpPr>
                <a:cxnSpLocks/>
                <a:stCxn id="58" idx="4"/>
              </p:cNvCxnSpPr>
              <p:nvPr/>
            </p:nvCxnSpPr>
            <p:spPr>
              <a:xfrm flipV="1">
                <a:off x="4756059" y="3270002"/>
                <a:ext cx="224070" cy="3322"/>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80C918-4238-44D3-A5DE-2FEFF09F3968}"/>
                  </a:ext>
                </a:extLst>
              </p:cNvPr>
              <p:cNvCxnSpPr>
                <a:cxnSpLocks/>
              </p:cNvCxnSpPr>
              <p:nvPr/>
            </p:nvCxnSpPr>
            <p:spPr>
              <a:xfrm>
                <a:off x="5023989" y="3270001"/>
                <a:ext cx="132906"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701DC-A279-4A2B-8B86-DAA42D59A2E7}"/>
                  </a:ext>
                </a:extLst>
              </p:cNvPr>
              <p:cNvCxnSpPr>
                <a:cxnSpLocks/>
                <a:endCxn id="56" idx="4"/>
              </p:cNvCxnSpPr>
              <p:nvPr/>
            </p:nvCxnSpPr>
            <p:spPr>
              <a:xfrm>
                <a:off x="5200754" y="3270001"/>
                <a:ext cx="239894"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Freeform: Shape 54">
                <a:extLst>
                  <a:ext uri="{FF2B5EF4-FFF2-40B4-BE49-F238E27FC236}">
                    <a16:creationId xmlns:a16="http://schemas.microsoft.com/office/drawing/2014/main" id="{9BB568B9-6E67-4353-B5F3-9816C7992BEE}"/>
                  </a:ext>
                </a:extLst>
              </p:cNvPr>
              <p:cNvSpPr/>
              <p:nvPr/>
            </p:nvSpPr>
            <p:spPr bwMode="auto">
              <a:xfrm>
                <a:off x="5374419"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51795E0-18A2-49FE-B98D-F9EA988F6AC1}"/>
                  </a:ext>
                </a:extLst>
              </p:cNvPr>
              <p:cNvSpPr/>
              <p:nvPr/>
            </p:nvSpPr>
            <p:spPr bwMode="auto">
              <a:xfrm>
                <a:off x="5374419"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DF74736-9AE2-4E47-94D8-5539D6D6060D}"/>
                  </a:ext>
                </a:extLst>
              </p:cNvPr>
              <p:cNvSpPr/>
              <p:nvPr/>
            </p:nvSpPr>
            <p:spPr bwMode="auto">
              <a:xfrm flipH="1">
                <a:off x="4690952"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44885858-2B55-480D-B4ED-B1A5AE1F5A13}"/>
                  </a:ext>
                </a:extLst>
              </p:cNvPr>
              <p:cNvSpPr/>
              <p:nvPr/>
            </p:nvSpPr>
            <p:spPr bwMode="auto">
              <a:xfrm flipH="1">
                <a:off x="4690952"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E29EF0FB-03F2-45D8-BCE5-0F5C8EFA736D}"/>
                </a:ext>
              </a:extLst>
            </p:cNvPr>
            <p:cNvGrpSpPr/>
            <p:nvPr/>
          </p:nvGrpSpPr>
          <p:grpSpPr>
            <a:xfrm>
              <a:off x="3456507" y="2755018"/>
              <a:ext cx="407566" cy="736802"/>
              <a:chOff x="4088220" y="2755018"/>
              <a:chExt cx="407566" cy="736802"/>
            </a:xfrm>
          </p:grpSpPr>
          <p:sp>
            <p:nvSpPr>
              <p:cNvPr id="5" name="Rectangle: Top Corners Rounded 4">
                <a:extLst>
                  <a:ext uri="{FF2B5EF4-FFF2-40B4-BE49-F238E27FC236}">
                    <a16:creationId xmlns:a16="http://schemas.microsoft.com/office/drawing/2014/main" id="{B638B6E9-163B-41A7-8CF6-34965972CE12}"/>
                  </a:ext>
                </a:extLst>
              </p:cNvPr>
              <p:cNvSpPr/>
              <p:nvPr/>
            </p:nvSpPr>
            <p:spPr>
              <a:xfrm>
                <a:off x="4088220" y="2755018"/>
                <a:ext cx="407566" cy="736802"/>
              </a:xfrm>
              <a:custGeom>
                <a:avLst/>
                <a:gdLst>
                  <a:gd name="connsiteX0" fmla="*/ 0 w 407566"/>
                  <a:gd name="connsiteY0" fmla="*/ 0 h 734080"/>
                  <a:gd name="connsiteX1" fmla="*/ 407566 w 407566"/>
                  <a:gd name="connsiteY1" fmla="*/ 0 h 734080"/>
                  <a:gd name="connsiteX2" fmla="*/ 407566 w 407566"/>
                  <a:gd name="connsiteY2" fmla="*/ 0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7566 w 407566"/>
                  <a:gd name="connsiteY1" fmla="*/ 0 h 734080"/>
                  <a:gd name="connsiteX2" fmla="*/ 404845 w 407566"/>
                  <a:gd name="connsiteY2" fmla="*/ 65315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4845 w 407566"/>
                  <a:gd name="connsiteY1" fmla="*/ 65315 h 734080"/>
                  <a:gd name="connsiteX2" fmla="*/ 407566 w 407566"/>
                  <a:gd name="connsiteY2" fmla="*/ 558549 h 734080"/>
                  <a:gd name="connsiteX3" fmla="*/ 232035 w 407566"/>
                  <a:gd name="connsiteY3" fmla="*/ 734080 h 734080"/>
                  <a:gd name="connsiteX4" fmla="*/ 175531 w 407566"/>
                  <a:gd name="connsiteY4" fmla="*/ 734080 h 734080"/>
                  <a:gd name="connsiteX5" fmla="*/ 0 w 407566"/>
                  <a:gd name="connsiteY5" fmla="*/ 558549 h 734080"/>
                  <a:gd name="connsiteX6" fmla="*/ 0 w 407566"/>
                  <a:gd name="connsiteY6" fmla="*/ 0 h 734080"/>
                  <a:gd name="connsiteX7" fmla="*/ 0 w 407566"/>
                  <a:gd name="connsiteY7" fmla="*/ 0 h 734080"/>
                  <a:gd name="connsiteX0" fmla="*/ 121104 w 407566"/>
                  <a:gd name="connsiteY0" fmla="*/ 0 h 736802"/>
                  <a:gd name="connsiteX1" fmla="*/ 404845 w 407566"/>
                  <a:gd name="connsiteY1" fmla="*/ 68037 h 736802"/>
                  <a:gd name="connsiteX2" fmla="*/ 407566 w 407566"/>
                  <a:gd name="connsiteY2" fmla="*/ 561271 h 736802"/>
                  <a:gd name="connsiteX3" fmla="*/ 232035 w 407566"/>
                  <a:gd name="connsiteY3" fmla="*/ 736802 h 736802"/>
                  <a:gd name="connsiteX4" fmla="*/ 175531 w 407566"/>
                  <a:gd name="connsiteY4" fmla="*/ 736802 h 736802"/>
                  <a:gd name="connsiteX5" fmla="*/ 0 w 407566"/>
                  <a:gd name="connsiteY5" fmla="*/ 561271 h 736802"/>
                  <a:gd name="connsiteX6" fmla="*/ 0 w 407566"/>
                  <a:gd name="connsiteY6" fmla="*/ 2722 h 736802"/>
                  <a:gd name="connsiteX7" fmla="*/ 121104 w 407566"/>
                  <a:gd name="connsiteY7" fmla="*/ 0 h 73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66" h="736802">
                    <a:moveTo>
                      <a:pt x="121104" y="0"/>
                    </a:moveTo>
                    <a:lnTo>
                      <a:pt x="404845" y="68037"/>
                    </a:lnTo>
                    <a:cubicBezTo>
                      <a:pt x="404845" y="254220"/>
                      <a:pt x="407566" y="375088"/>
                      <a:pt x="407566" y="561271"/>
                    </a:cubicBezTo>
                    <a:cubicBezTo>
                      <a:pt x="407566" y="658214"/>
                      <a:pt x="328978" y="736802"/>
                      <a:pt x="232035" y="736802"/>
                    </a:cubicBezTo>
                    <a:lnTo>
                      <a:pt x="175531" y="736802"/>
                    </a:lnTo>
                    <a:cubicBezTo>
                      <a:pt x="78588" y="736802"/>
                      <a:pt x="0" y="658214"/>
                      <a:pt x="0" y="561271"/>
                    </a:cubicBezTo>
                    <a:lnTo>
                      <a:pt x="0" y="2722"/>
                    </a:lnTo>
                    <a:lnTo>
                      <a:pt x="12110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3DC112A2-6B05-477E-91DF-CC04A560332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5558" y="3132602"/>
                <a:ext cx="323728" cy="315616"/>
              </a:xfrm>
              <a:prstGeom prst="rect">
                <a:avLst/>
              </a:prstGeom>
            </p:spPr>
          </p:pic>
          <p:grpSp>
            <p:nvGrpSpPr>
              <p:cNvPr id="16" name="Group 15">
                <a:extLst>
                  <a:ext uri="{FF2B5EF4-FFF2-40B4-BE49-F238E27FC236}">
                    <a16:creationId xmlns:a16="http://schemas.microsoft.com/office/drawing/2014/main" id="{E5C712F0-5307-44B8-A6E0-82CBAD274F9E}"/>
                  </a:ext>
                </a:extLst>
              </p:cNvPr>
              <p:cNvGrpSpPr/>
              <p:nvPr/>
            </p:nvGrpSpPr>
            <p:grpSpPr>
              <a:xfrm>
                <a:off x="4140812" y="2827819"/>
                <a:ext cx="294866" cy="257796"/>
                <a:chOff x="4140812" y="2827819"/>
                <a:chExt cx="294866" cy="257796"/>
              </a:xfrm>
              <a:solidFill>
                <a:schemeClr val="accent1"/>
              </a:solidFill>
            </p:grpSpPr>
            <p:pic>
              <p:nvPicPr>
                <p:cNvPr id="282" name="Graphic 281">
                  <a:extLst>
                    <a:ext uri="{FF2B5EF4-FFF2-40B4-BE49-F238E27FC236}">
                      <a16:creationId xmlns:a16="http://schemas.microsoft.com/office/drawing/2014/main" id="{32293E26-15C2-43C1-BC47-49817A6530F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55"/>
                <a:stretch/>
              </p:blipFill>
              <p:spPr>
                <a:xfrm>
                  <a:off x="4150169" y="2830365"/>
                  <a:ext cx="158067" cy="176720"/>
                </a:xfrm>
                <a:prstGeom prst="rect">
                  <a:avLst/>
                </a:prstGeom>
              </p:spPr>
            </p:pic>
            <p:sp>
              <p:nvSpPr>
                <p:cNvPr id="43" name="Freeform: Shape 42">
                  <a:extLst>
                    <a:ext uri="{FF2B5EF4-FFF2-40B4-BE49-F238E27FC236}">
                      <a16:creationId xmlns:a16="http://schemas.microsoft.com/office/drawing/2014/main" id="{1585A94C-BEEA-4287-B4D7-5ED1C9F8D99F}"/>
                    </a:ext>
                  </a:extLst>
                </p:cNvPr>
                <p:cNvSpPr/>
                <p:nvPr/>
              </p:nvSpPr>
              <p:spPr bwMode="auto">
                <a:xfrm>
                  <a:off x="4140812" y="2827819"/>
                  <a:ext cx="294866" cy="257796"/>
                </a:xfrm>
                <a:custGeom>
                  <a:avLst/>
                  <a:gdLst>
                    <a:gd name="connsiteX0" fmla="*/ 331263 w 1532081"/>
                    <a:gd name="connsiteY0" fmla="*/ 652979 h 1339471"/>
                    <a:gd name="connsiteX1" fmla="*/ 331263 w 1532081"/>
                    <a:gd name="connsiteY1" fmla="*/ 842558 h 1339471"/>
                    <a:gd name="connsiteX2" fmla="*/ 0 w 1532081"/>
                    <a:gd name="connsiteY2" fmla="*/ 975066 h 1339471"/>
                    <a:gd name="connsiteX3" fmla="*/ 0 w 1532081"/>
                    <a:gd name="connsiteY3" fmla="*/ 800650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0" fmla="*/ 331263 w 1532081"/>
                    <a:gd name="connsiteY0" fmla="*/ 652979 h 1339471"/>
                    <a:gd name="connsiteX1" fmla="*/ 0 w 1532081"/>
                    <a:gd name="connsiteY1" fmla="*/ 975066 h 1339471"/>
                    <a:gd name="connsiteX2" fmla="*/ 0 w 1532081"/>
                    <a:gd name="connsiteY2" fmla="*/ 800650 h 1339471"/>
                    <a:gd name="connsiteX3" fmla="*/ 331263 w 1532081"/>
                    <a:gd name="connsiteY3" fmla="*/ 652979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11" fmla="*/ 993782 w 1532081"/>
                    <a:gd name="connsiteY11" fmla="*/ 0 h 1339471"/>
                    <a:gd name="connsiteX0" fmla="*/ 0 w 1532081"/>
                    <a:gd name="connsiteY0" fmla="*/ 800650 h 1339471"/>
                    <a:gd name="connsiteX1" fmla="*/ 0 w 1532081"/>
                    <a:gd name="connsiteY1" fmla="*/ 975066 h 1339471"/>
                    <a:gd name="connsiteX2" fmla="*/ 0 w 1532081"/>
                    <a:gd name="connsiteY2" fmla="*/ 800650 h 1339471"/>
                    <a:gd name="connsiteX3" fmla="*/ 993782 w 1532081"/>
                    <a:gd name="connsiteY3" fmla="*/ 0 h 1339471"/>
                    <a:gd name="connsiteX4" fmla="*/ 1532081 w 1532081"/>
                    <a:gd name="connsiteY4" fmla="*/ 151959 h 1339471"/>
                    <a:gd name="connsiteX5" fmla="*/ 1532081 w 1532081"/>
                    <a:gd name="connsiteY5" fmla="*/ 1186258 h 1339471"/>
                    <a:gd name="connsiteX6" fmla="*/ 1532081 w 1532081"/>
                    <a:gd name="connsiteY6" fmla="*/ 1190399 h 1339471"/>
                    <a:gd name="connsiteX7" fmla="*/ 985500 w 1532081"/>
                    <a:gd name="connsiteY7" fmla="*/ 1339471 h 1339471"/>
                    <a:gd name="connsiteX8" fmla="*/ 0 w 1532081"/>
                    <a:gd name="connsiteY8" fmla="*/ 975066 h 1339471"/>
                    <a:gd name="connsiteX9" fmla="*/ 993782 w 1532081"/>
                    <a:gd name="connsiteY9" fmla="*/ 1111720 h 1339471"/>
                    <a:gd name="connsiteX10" fmla="*/ 993782 w 1532081"/>
                    <a:gd name="connsiteY10" fmla="*/ 0 h 1339471"/>
                    <a:gd name="connsiteX0" fmla="*/ 993782 w 1532081"/>
                    <a:gd name="connsiteY0" fmla="*/ 0 h 1339471"/>
                    <a:gd name="connsiteX1" fmla="*/ 1532081 w 1532081"/>
                    <a:gd name="connsiteY1" fmla="*/ 151959 h 1339471"/>
                    <a:gd name="connsiteX2" fmla="*/ 1532081 w 1532081"/>
                    <a:gd name="connsiteY2" fmla="*/ 1186258 h 1339471"/>
                    <a:gd name="connsiteX3" fmla="*/ 1532081 w 1532081"/>
                    <a:gd name="connsiteY3" fmla="*/ 1190399 h 1339471"/>
                    <a:gd name="connsiteX4" fmla="*/ 985500 w 1532081"/>
                    <a:gd name="connsiteY4" fmla="*/ 1339471 h 1339471"/>
                    <a:gd name="connsiteX5" fmla="*/ 0 w 1532081"/>
                    <a:gd name="connsiteY5" fmla="*/ 975066 h 1339471"/>
                    <a:gd name="connsiteX6" fmla="*/ 993782 w 1532081"/>
                    <a:gd name="connsiteY6" fmla="*/ 1111720 h 1339471"/>
                    <a:gd name="connsiteX7" fmla="*/ 993782 w 1532081"/>
                    <a:gd name="connsiteY7" fmla="*/ 0 h 133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081" h="1339471">
                      <a:moveTo>
                        <a:pt x="993782" y="0"/>
                      </a:moveTo>
                      <a:lnTo>
                        <a:pt x="1532081" y="151959"/>
                      </a:lnTo>
                      <a:lnTo>
                        <a:pt x="1532081" y="1186258"/>
                      </a:lnTo>
                      <a:lnTo>
                        <a:pt x="1532081" y="1190399"/>
                      </a:lnTo>
                      <a:lnTo>
                        <a:pt x="985500" y="1339471"/>
                      </a:lnTo>
                      <a:lnTo>
                        <a:pt x="0" y="975066"/>
                      </a:lnTo>
                      <a:lnTo>
                        <a:pt x="993782" y="1111720"/>
                      </a:lnTo>
                      <a:lnTo>
                        <a:pt x="993782"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2067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A7A87E04-F257-4344-BE88-A4FE71A09DFD}"/>
              </a:ext>
            </a:extLst>
          </p:cNvPr>
          <p:cNvCxnSpPr>
            <a:cxnSpLocks/>
          </p:cNvCxnSpPr>
          <p:nvPr/>
        </p:nvCxnSpPr>
        <p:spPr>
          <a:xfrm>
            <a:off x="5278334" y="3349155"/>
            <a:ext cx="1912745" cy="0"/>
          </a:xfrm>
          <a:prstGeom prst="straightConnector1">
            <a:avLst/>
          </a:prstGeom>
          <a:ln w="12700">
            <a:solidFill>
              <a:srgbClr val="A8000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5407F617-8770-4BBF-982E-4821491C68B4}"/>
              </a:ext>
            </a:extLst>
          </p:cNvPr>
          <p:cNvSpPr/>
          <p:nvPr/>
        </p:nvSpPr>
        <p:spPr>
          <a:xfrm>
            <a:off x="5787253" y="3291731"/>
            <a:ext cx="1005840" cy="1145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E67172F-0267-43C8-B423-A476CB28438B}"/>
              </a:ext>
            </a:extLst>
          </p:cNvPr>
          <p:cNvGrpSpPr/>
          <p:nvPr/>
        </p:nvGrpSpPr>
        <p:grpSpPr>
          <a:xfrm>
            <a:off x="3456507" y="2714716"/>
            <a:ext cx="1730537" cy="1542356"/>
            <a:chOff x="3456507" y="2714716"/>
            <a:chExt cx="1730537" cy="1542356"/>
          </a:xfrm>
        </p:grpSpPr>
        <p:sp>
          <p:nvSpPr>
            <p:cNvPr id="97" name="Freeform 5">
              <a:extLst>
                <a:ext uri="{FF2B5EF4-FFF2-40B4-BE49-F238E27FC236}">
                  <a16:creationId xmlns:a16="http://schemas.microsoft.com/office/drawing/2014/main" id="{28EAE315-C0B0-4130-B3FB-AB2A7DCB6CCD}"/>
                </a:ext>
              </a:extLst>
            </p:cNvPr>
            <p:cNvSpPr>
              <a:spLocks/>
            </p:cNvSpPr>
            <p:nvPr/>
          </p:nvSpPr>
          <p:spPr bwMode="auto">
            <a:xfrm>
              <a:off x="3685038" y="2714716"/>
              <a:ext cx="1416376" cy="1110570"/>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Rectangle 98">
              <a:extLst>
                <a:ext uri="{FF2B5EF4-FFF2-40B4-BE49-F238E27FC236}">
                  <a16:creationId xmlns:a16="http://schemas.microsoft.com/office/drawing/2014/main" id="{E25A35B1-5E5C-42AB-A337-2B38C1640F12}"/>
                </a:ext>
              </a:extLst>
            </p:cNvPr>
            <p:cNvSpPr/>
            <p:nvPr/>
          </p:nvSpPr>
          <p:spPr bwMode="auto">
            <a:xfrm>
              <a:off x="3744166" y="2775856"/>
              <a:ext cx="1298121" cy="7674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08821058-83B6-4067-948F-F5402A202820}"/>
                </a:ext>
              </a:extLst>
            </p:cNvPr>
            <p:cNvSpPr/>
            <p:nvPr/>
          </p:nvSpPr>
          <p:spPr>
            <a:xfrm>
              <a:off x="3599408" y="3998540"/>
              <a:ext cx="1587636" cy="2585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Tight Git integration</a:t>
              </a:r>
            </a:p>
          </p:txBody>
        </p:sp>
        <p:grpSp>
          <p:nvGrpSpPr>
            <p:cNvPr id="102" name="Group 101">
              <a:extLst>
                <a:ext uri="{FF2B5EF4-FFF2-40B4-BE49-F238E27FC236}">
                  <a16:creationId xmlns:a16="http://schemas.microsoft.com/office/drawing/2014/main" id="{F8D06DBB-0F86-4DBC-A1A2-BBAFA311227F}"/>
                </a:ext>
              </a:extLst>
            </p:cNvPr>
            <p:cNvGrpSpPr/>
            <p:nvPr/>
          </p:nvGrpSpPr>
          <p:grpSpPr>
            <a:xfrm>
              <a:off x="3967562" y="2907176"/>
              <a:ext cx="814803" cy="464931"/>
              <a:chOff x="4690952" y="2907176"/>
              <a:chExt cx="814803" cy="464931"/>
            </a:xfrm>
            <a:solidFill>
              <a:schemeClr val="accent1"/>
            </a:solidFill>
          </p:grpSpPr>
          <p:cxnSp>
            <p:nvCxnSpPr>
              <p:cNvPr id="109" name="Straight Connector 108">
                <a:extLst>
                  <a:ext uri="{FF2B5EF4-FFF2-40B4-BE49-F238E27FC236}">
                    <a16:creationId xmlns:a16="http://schemas.microsoft.com/office/drawing/2014/main" id="{E5AACCDE-C13E-42A7-8948-7E76A9A7F6AE}"/>
                  </a:ext>
                </a:extLst>
              </p:cNvPr>
              <p:cNvCxnSpPr>
                <a:cxnSpLocks/>
                <a:stCxn id="117" idx="4"/>
              </p:cNvCxnSpPr>
              <p:nvPr/>
            </p:nvCxnSpPr>
            <p:spPr>
              <a:xfrm>
                <a:off x="4756059" y="3005959"/>
                <a:ext cx="147869"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554E3C-A93B-45F5-B21B-155D306944C8}"/>
                  </a:ext>
                </a:extLst>
              </p:cNvPr>
              <p:cNvCxnSpPr>
                <a:cxnSpLocks/>
                <a:endCxn id="114" idx="4"/>
              </p:cNvCxnSpPr>
              <p:nvPr/>
            </p:nvCxnSpPr>
            <p:spPr>
              <a:xfrm>
                <a:off x="4962407" y="3005959"/>
                <a:ext cx="478241"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2470726-7F56-47EB-99EA-80C213E3E9C0}"/>
                  </a:ext>
                </a:extLst>
              </p:cNvPr>
              <p:cNvCxnSpPr>
                <a:cxnSpLocks/>
                <a:stCxn id="118" idx="4"/>
              </p:cNvCxnSpPr>
              <p:nvPr/>
            </p:nvCxnSpPr>
            <p:spPr>
              <a:xfrm flipV="1">
                <a:off x="4756059" y="3270002"/>
                <a:ext cx="224070" cy="3322"/>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9FD049C-21CF-417F-A1B4-678E1567726E}"/>
                  </a:ext>
                </a:extLst>
              </p:cNvPr>
              <p:cNvCxnSpPr>
                <a:cxnSpLocks/>
              </p:cNvCxnSpPr>
              <p:nvPr/>
            </p:nvCxnSpPr>
            <p:spPr>
              <a:xfrm>
                <a:off x="5023989" y="3270001"/>
                <a:ext cx="132906"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1BB609-BEAD-48B9-A35C-64BAB1DBFFB3}"/>
                  </a:ext>
                </a:extLst>
              </p:cNvPr>
              <p:cNvCxnSpPr>
                <a:cxnSpLocks/>
                <a:endCxn id="116" idx="4"/>
              </p:cNvCxnSpPr>
              <p:nvPr/>
            </p:nvCxnSpPr>
            <p:spPr>
              <a:xfrm>
                <a:off x="5200754" y="3270001"/>
                <a:ext cx="239894"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Shape 113">
                <a:extLst>
                  <a:ext uri="{FF2B5EF4-FFF2-40B4-BE49-F238E27FC236}">
                    <a16:creationId xmlns:a16="http://schemas.microsoft.com/office/drawing/2014/main" id="{074C3B61-0849-45FA-922F-90046B2CFCD5}"/>
                  </a:ext>
                </a:extLst>
              </p:cNvPr>
              <p:cNvSpPr/>
              <p:nvPr/>
            </p:nvSpPr>
            <p:spPr bwMode="auto">
              <a:xfrm>
                <a:off x="5374419"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AB68A374-7AC8-49D4-B75F-E7F17D65521F}"/>
                  </a:ext>
                </a:extLst>
              </p:cNvPr>
              <p:cNvSpPr/>
              <p:nvPr/>
            </p:nvSpPr>
            <p:spPr bwMode="auto">
              <a:xfrm>
                <a:off x="5374419"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9B373753-B36A-475C-A41E-B00EACB725C0}"/>
                  </a:ext>
                </a:extLst>
              </p:cNvPr>
              <p:cNvSpPr/>
              <p:nvPr/>
            </p:nvSpPr>
            <p:spPr bwMode="auto">
              <a:xfrm flipH="1">
                <a:off x="4690952"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8B47C57C-BB23-4D23-A8A0-50D0B41CB9F6}"/>
                  </a:ext>
                </a:extLst>
              </p:cNvPr>
              <p:cNvSpPr/>
              <p:nvPr/>
            </p:nvSpPr>
            <p:spPr bwMode="auto">
              <a:xfrm flipH="1">
                <a:off x="4690952"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83F3288D-EB62-47A6-9F66-9BDDC583B860}"/>
                </a:ext>
              </a:extLst>
            </p:cNvPr>
            <p:cNvGrpSpPr/>
            <p:nvPr/>
          </p:nvGrpSpPr>
          <p:grpSpPr>
            <a:xfrm>
              <a:off x="3456507" y="2755018"/>
              <a:ext cx="407566" cy="736802"/>
              <a:chOff x="4088220" y="2755018"/>
              <a:chExt cx="407566" cy="736802"/>
            </a:xfrm>
          </p:grpSpPr>
          <p:sp>
            <p:nvSpPr>
              <p:cNvPr id="104" name="Rectangle: Top Corners Rounded 4">
                <a:extLst>
                  <a:ext uri="{FF2B5EF4-FFF2-40B4-BE49-F238E27FC236}">
                    <a16:creationId xmlns:a16="http://schemas.microsoft.com/office/drawing/2014/main" id="{4F03DB34-E237-4004-8EE3-C6E269897608}"/>
                  </a:ext>
                </a:extLst>
              </p:cNvPr>
              <p:cNvSpPr/>
              <p:nvPr/>
            </p:nvSpPr>
            <p:spPr>
              <a:xfrm>
                <a:off x="4088220" y="2755018"/>
                <a:ext cx="407566" cy="736802"/>
              </a:xfrm>
              <a:custGeom>
                <a:avLst/>
                <a:gdLst>
                  <a:gd name="connsiteX0" fmla="*/ 0 w 407566"/>
                  <a:gd name="connsiteY0" fmla="*/ 0 h 734080"/>
                  <a:gd name="connsiteX1" fmla="*/ 407566 w 407566"/>
                  <a:gd name="connsiteY1" fmla="*/ 0 h 734080"/>
                  <a:gd name="connsiteX2" fmla="*/ 407566 w 407566"/>
                  <a:gd name="connsiteY2" fmla="*/ 0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7566 w 407566"/>
                  <a:gd name="connsiteY1" fmla="*/ 0 h 734080"/>
                  <a:gd name="connsiteX2" fmla="*/ 404845 w 407566"/>
                  <a:gd name="connsiteY2" fmla="*/ 65315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4845 w 407566"/>
                  <a:gd name="connsiteY1" fmla="*/ 65315 h 734080"/>
                  <a:gd name="connsiteX2" fmla="*/ 407566 w 407566"/>
                  <a:gd name="connsiteY2" fmla="*/ 558549 h 734080"/>
                  <a:gd name="connsiteX3" fmla="*/ 232035 w 407566"/>
                  <a:gd name="connsiteY3" fmla="*/ 734080 h 734080"/>
                  <a:gd name="connsiteX4" fmla="*/ 175531 w 407566"/>
                  <a:gd name="connsiteY4" fmla="*/ 734080 h 734080"/>
                  <a:gd name="connsiteX5" fmla="*/ 0 w 407566"/>
                  <a:gd name="connsiteY5" fmla="*/ 558549 h 734080"/>
                  <a:gd name="connsiteX6" fmla="*/ 0 w 407566"/>
                  <a:gd name="connsiteY6" fmla="*/ 0 h 734080"/>
                  <a:gd name="connsiteX7" fmla="*/ 0 w 407566"/>
                  <a:gd name="connsiteY7" fmla="*/ 0 h 734080"/>
                  <a:gd name="connsiteX0" fmla="*/ 121104 w 407566"/>
                  <a:gd name="connsiteY0" fmla="*/ 0 h 736802"/>
                  <a:gd name="connsiteX1" fmla="*/ 404845 w 407566"/>
                  <a:gd name="connsiteY1" fmla="*/ 68037 h 736802"/>
                  <a:gd name="connsiteX2" fmla="*/ 407566 w 407566"/>
                  <a:gd name="connsiteY2" fmla="*/ 561271 h 736802"/>
                  <a:gd name="connsiteX3" fmla="*/ 232035 w 407566"/>
                  <a:gd name="connsiteY3" fmla="*/ 736802 h 736802"/>
                  <a:gd name="connsiteX4" fmla="*/ 175531 w 407566"/>
                  <a:gd name="connsiteY4" fmla="*/ 736802 h 736802"/>
                  <a:gd name="connsiteX5" fmla="*/ 0 w 407566"/>
                  <a:gd name="connsiteY5" fmla="*/ 561271 h 736802"/>
                  <a:gd name="connsiteX6" fmla="*/ 0 w 407566"/>
                  <a:gd name="connsiteY6" fmla="*/ 2722 h 736802"/>
                  <a:gd name="connsiteX7" fmla="*/ 121104 w 407566"/>
                  <a:gd name="connsiteY7" fmla="*/ 0 h 73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66" h="736802">
                    <a:moveTo>
                      <a:pt x="121104" y="0"/>
                    </a:moveTo>
                    <a:lnTo>
                      <a:pt x="404845" y="68037"/>
                    </a:lnTo>
                    <a:cubicBezTo>
                      <a:pt x="404845" y="254220"/>
                      <a:pt x="407566" y="375088"/>
                      <a:pt x="407566" y="561271"/>
                    </a:cubicBezTo>
                    <a:cubicBezTo>
                      <a:pt x="407566" y="658214"/>
                      <a:pt x="328978" y="736802"/>
                      <a:pt x="232035" y="736802"/>
                    </a:cubicBezTo>
                    <a:lnTo>
                      <a:pt x="175531" y="736802"/>
                    </a:lnTo>
                    <a:cubicBezTo>
                      <a:pt x="78588" y="736802"/>
                      <a:pt x="0" y="658214"/>
                      <a:pt x="0" y="561271"/>
                    </a:cubicBezTo>
                    <a:lnTo>
                      <a:pt x="0" y="2722"/>
                    </a:lnTo>
                    <a:lnTo>
                      <a:pt x="12110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Graphic 104">
                <a:extLst>
                  <a:ext uri="{FF2B5EF4-FFF2-40B4-BE49-F238E27FC236}">
                    <a16:creationId xmlns:a16="http://schemas.microsoft.com/office/drawing/2014/main" id="{D4DEA72C-4A7D-4248-8596-1344B67FD3D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5558" y="3132602"/>
                <a:ext cx="323728" cy="315616"/>
              </a:xfrm>
              <a:prstGeom prst="rect">
                <a:avLst/>
              </a:prstGeom>
            </p:spPr>
          </p:pic>
          <p:grpSp>
            <p:nvGrpSpPr>
              <p:cNvPr id="106" name="Group 105">
                <a:extLst>
                  <a:ext uri="{FF2B5EF4-FFF2-40B4-BE49-F238E27FC236}">
                    <a16:creationId xmlns:a16="http://schemas.microsoft.com/office/drawing/2014/main" id="{CD8E2B18-A95B-473C-9BE4-A9F17B2937A4}"/>
                  </a:ext>
                </a:extLst>
              </p:cNvPr>
              <p:cNvGrpSpPr/>
              <p:nvPr/>
            </p:nvGrpSpPr>
            <p:grpSpPr>
              <a:xfrm>
                <a:off x="4140812" y="2827819"/>
                <a:ext cx="294866" cy="257796"/>
                <a:chOff x="4140812" y="2827819"/>
                <a:chExt cx="294866" cy="257796"/>
              </a:xfrm>
              <a:solidFill>
                <a:schemeClr val="accent1"/>
              </a:solidFill>
            </p:grpSpPr>
            <p:pic>
              <p:nvPicPr>
                <p:cNvPr id="107" name="Graphic 106">
                  <a:extLst>
                    <a:ext uri="{FF2B5EF4-FFF2-40B4-BE49-F238E27FC236}">
                      <a16:creationId xmlns:a16="http://schemas.microsoft.com/office/drawing/2014/main" id="{DF37B211-F7A7-4EC0-9E54-30954FAB19E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55"/>
                <a:stretch/>
              </p:blipFill>
              <p:spPr>
                <a:xfrm>
                  <a:off x="4150169" y="2830365"/>
                  <a:ext cx="158067" cy="176720"/>
                </a:xfrm>
                <a:prstGeom prst="rect">
                  <a:avLst/>
                </a:prstGeom>
              </p:spPr>
            </p:pic>
            <p:sp>
              <p:nvSpPr>
                <p:cNvPr id="108" name="Freeform: Shape 107">
                  <a:extLst>
                    <a:ext uri="{FF2B5EF4-FFF2-40B4-BE49-F238E27FC236}">
                      <a16:creationId xmlns:a16="http://schemas.microsoft.com/office/drawing/2014/main" id="{41D184FE-F5CA-458E-ABE7-77FBEBE38887}"/>
                    </a:ext>
                  </a:extLst>
                </p:cNvPr>
                <p:cNvSpPr/>
                <p:nvPr/>
              </p:nvSpPr>
              <p:spPr bwMode="auto">
                <a:xfrm>
                  <a:off x="4140812" y="2827819"/>
                  <a:ext cx="294866" cy="257796"/>
                </a:xfrm>
                <a:custGeom>
                  <a:avLst/>
                  <a:gdLst>
                    <a:gd name="connsiteX0" fmla="*/ 331263 w 1532081"/>
                    <a:gd name="connsiteY0" fmla="*/ 652979 h 1339471"/>
                    <a:gd name="connsiteX1" fmla="*/ 331263 w 1532081"/>
                    <a:gd name="connsiteY1" fmla="*/ 842558 h 1339471"/>
                    <a:gd name="connsiteX2" fmla="*/ 0 w 1532081"/>
                    <a:gd name="connsiteY2" fmla="*/ 975066 h 1339471"/>
                    <a:gd name="connsiteX3" fmla="*/ 0 w 1532081"/>
                    <a:gd name="connsiteY3" fmla="*/ 800650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0" fmla="*/ 331263 w 1532081"/>
                    <a:gd name="connsiteY0" fmla="*/ 652979 h 1339471"/>
                    <a:gd name="connsiteX1" fmla="*/ 0 w 1532081"/>
                    <a:gd name="connsiteY1" fmla="*/ 975066 h 1339471"/>
                    <a:gd name="connsiteX2" fmla="*/ 0 w 1532081"/>
                    <a:gd name="connsiteY2" fmla="*/ 800650 h 1339471"/>
                    <a:gd name="connsiteX3" fmla="*/ 331263 w 1532081"/>
                    <a:gd name="connsiteY3" fmla="*/ 652979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11" fmla="*/ 993782 w 1532081"/>
                    <a:gd name="connsiteY11" fmla="*/ 0 h 1339471"/>
                    <a:gd name="connsiteX0" fmla="*/ 0 w 1532081"/>
                    <a:gd name="connsiteY0" fmla="*/ 800650 h 1339471"/>
                    <a:gd name="connsiteX1" fmla="*/ 0 w 1532081"/>
                    <a:gd name="connsiteY1" fmla="*/ 975066 h 1339471"/>
                    <a:gd name="connsiteX2" fmla="*/ 0 w 1532081"/>
                    <a:gd name="connsiteY2" fmla="*/ 800650 h 1339471"/>
                    <a:gd name="connsiteX3" fmla="*/ 993782 w 1532081"/>
                    <a:gd name="connsiteY3" fmla="*/ 0 h 1339471"/>
                    <a:gd name="connsiteX4" fmla="*/ 1532081 w 1532081"/>
                    <a:gd name="connsiteY4" fmla="*/ 151959 h 1339471"/>
                    <a:gd name="connsiteX5" fmla="*/ 1532081 w 1532081"/>
                    <a:gd name="connsiteY5" fmla="*/ 1186258 h 1339471"/>
                    <a:gd name="connsiteX6" fmla="*/ 1532081 w 1532081"/>
                    <a:gd name="connsiteY6" fmla="*/ 1190399 h 1339471"/>
                    <a:gd name="connsiteX7" fmla="*/ 985500 w 1532081"/>
                    <a:gd name="connsiteY7" fmla="*/ 1339471 h 1339471"/>
                    <a:gd name="connsiteX8" fmla="*/ 0 w 1532081"/>
                    <a:gd name="connsiteY8" fmla="*/ 975066 h 1339471"/>
                    <a:gd name="connsiteX9" fmla="*/ 993782 w 1532081"/>
                    <a:gd name="connsiteY9" fmla="*/ 1111720 h 1339471"/>
                    <a:gd name="connsiteX10" fmla="*/ 993782 w 1532081"/>
                    <a:gd name="connsiteY10" fmla="*/ 0 h 1339471"/>
                    <a:gd name="connsiteX0" fmla="*/ 993782 w 1532081"/>
                    <a:gd name="connsiteY0" fmla="*/ 0 h 1339471"/>
                    <a:gd name="connsiteX1" fmla="*/ 1532081 w 1532081"/>
                    <a:gd name="connsiteY1" fmla="*/ 151959 h 1339471"/>
                    <a:gd name="connsiteX2" fmla="*/ 1532081 w 1532081"/>
                    <a:gd name="connsiteY2" fmla="*/ 1186258 h 1339471"/>
                    <a:gd name="connsiteX3" fmla="*/ 1532081 w 1532081"/>
                    <a:gd name="connsiteY3" fmla="*/ 1190399 h 1339471"/>
                    <a:gd name="connsiteX4" fmla="*/ 985500 w 1532081"/>
                    <a:gd name="connsiteY4" fmla="*/ 1339471 h 1339471"/>
                    <a:gd name="connsiteX5" fmla="*/ 0 w 1532081"/>
                    <a:gd name="connsiteY5" fmla="*/ 975066 h 1339471"/>
                    <a:gd name="connsiteX6" fmla="*/ 993782 w 1532081"/>
                    <a:gd name="connsiteY6" fmla="*/ 1111720 h 1339471"/>
                    <a:gd name="connsiteX7" fmla="*/ 993782 w 1532081"/>
                    <a:gd name="connsiteY7" fmla="*/ 0 h 133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081" h="1339471">
                      <a:moveTo>
                        <a:pt x="993782" y="0"/>
                      </a:moveTo>
                      <a:lnTo>
                        <a:pt x="1532081" y="151959"/>
                      </a:lnTo>
                      <a:lnTo>
                        <a:pt x="1532081" y="1186258"/>
                      </a:lnTo>
                      <a:lnTo>
                        <a:pt x="1532081" y="1190399"/>
                      </a:lnTo>
                      <a:lnTo>
                        <a:pt x="985500" y="1339471"/>
                      </a:lnTo>
                      <a:lnTo>
                        <a:pt x="0" y="975066"/>
                      </a:lnTo>
                      <a:lnTo>
                        <a:pt x="993782" y="1111720"/>
                      </a:lnTo>
                      <a:lnTo>
                        <a:pt x="993782"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276" name="Straight Arrow Connector 275">
            <a:extLst>
              <a:ext uri="{FF2B5EF4-FFF2-40B4-BE49-F238E27FC236}">
                <a16:creationId xmlns:a16="http://schemas.microsoft.com/office/drawing/2014/main" id="{06F42224-92DD-4271-BDD8-16DCBFDCFBC8}"/>
              </a:ext>
            </a:extLst>
          </p:cNvPr>
          <p:cNvCxnSpPr>
            <a:cxnSpLocks/>
          </p:cNvCxnSpPr>
          <p:nvPr/>
        </p:nvCxnSpPr>
        <p:spPr>
          <a:xfrm>
            <a:off x="8569134" y="3349155"/>
            <a:ext cx="2099658" cy="0"/>
          </a:xfrm>
          <a:prstGeom prst="straightConnector1">
            <a:avLst/>
          </a:prstGeom>
          <a:ln w="12700">
            <a:solidFill>
              <a:srgbClr val="0078D7"/>
            </a:solidFill>
            <a:tailEnd type="non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117B5568-706A-4E7F-A1BC-58C85B08AE0E}"/>
              </a:ext>
            </a:extLst>
          </p:cNvPr>
          <p:cNvSpPr/>
          <p:nvPr/>
        </p:nvSpPr>
        <p:spPr>
          <a:xfrm>
            <a:off x="9169264" y="3090348"/>
            <a:ext cx="580030" cy="580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B6DB93F-E355-48C9-91F0-24AA15EFEE48}"/>
              </a:ext>
            </a:extLst>
          </p:cNvPr>
          <p:cNvSpPr/>
          <p:nvPr/>
        </p:nvSpPr>
        <p:spPr>
          <a:xfrm>
            <a:off x="7156914" y="3998540"/>
            <a:ext cx="1376623"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Secure image management</a:t>
            </a:r>
          </a:p>
        </p:txBody>
      </p:sp>
      <p:cxnSp>
        <p:nvCxnSpPr>
          <p:cNvPr id="293" name="Straight Arrow Connector 292">
            <a:extLst>
              <a:ext uri="{FF2B5EF4-FFF2-40B4-BE49-F238E27FC236}">
                <a16:creationId xmlns:a16="http://schemas.microsoft.com/office/drawing/2014/main" id="{933FE633-B094-4951-9033-0A774D1FF78F}"/>
              </a:ext>
            </a:extLst>
          </p:cNvPr>
          <p:cNvCxnSpPr>
            <a:cxnSpLocks/>
          </p:cNvCxnSpPr>
          <p:nvPr/>
        </p:nvCxnSpPr>
        <p:spPr>
          <a:xfrm>
            <a:off x="10668792" y="3349155"/>
            <a:ext cx="0" cy="4278102"/>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91685C2-F3D7-42EA-8CDC-B5B7F69104CC}"/>
              </a:ext>
            </a:extLst>
          </p:cNvPr>
          <p:cNvGrpSpPr/>
          <p:nvPr/>
        </p:nvGrpSpPr>
        <p:grpSpPr>
          <a:xfrm>
            <a:off x="9076794" y="2961577"/>
            <a:ext cx="562277" cy="585968"/>
            <a:chOff x="9768037" y="2745556"/>
            <a:chExt cx="562277" cy="585968"/>
          </a:xfrm>
        </p:grpSpPr>
        <p:grpSp>
          <p:nvGrpSpPr>
            <p:cNvPr id="175" name="Group 174">
              <a:extLst>
                <a:ext uri="{FF2B5EF4-FFF2-40B4-BE49-F238E27FC236}">
                  <a16:creationId xmlns:a16="http://schemas.microsoft.com/office/drawing/2014/main" id="{15F9D6A3-D6A1-4CFB-9D06-250FFCA098D2}"/>
                </a:ext>
              </a:extLst>
            </p:cNvPr>
            <p:cNvGrpSpPr/>
            <p:nvPr/>
          </p:nvGrpSpPr>
          <p:grpSpPr>
            <a:xfrm>
              <a:off x="9948624" y="2860816"/>
              <a:ext cx="381690" cy="470708"/>
              <a:chOff x="7759410" y="3311178"/>
              <a:chExt cx="289942" cy="357562"/>
            </a:xfrm>
          </p:grpSpPr>
          <p:sp>
            <p:nvSpPr>
              <p:cNvPr id="176" name="Rectangle 12">
                <a:extLst>
                  <a:ext uri="{FF2B5EF4-FFF2-40B4-BE49-F238E27FC236}">
                    <a16:creationId xmlns:a16="http://schemas.microsoft.com/office/drawing/2014/main" id="{E7CCDF8D-94A3-489D-9544-ADEC0B3EDBF8}"/>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Rectangle 13">
                <a:extLst>
                  <a:ext uri="{FF2B5EF4-FFF2-40B4-BE49-F238E27FC236}">
                    <a16:creationId xmlns:a16="http://schemas.microsoft.com/office/drawing/2014/main" id="{3A25E92C-80BB-42EF-AF8C-21DD2F0DC74F}"/>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20">
                <a:extLst>
                  <a:ext uri="{FF2B5EF4-FFF2-40B4-BE49-F238E27FC236}">
                    <a16:creationId xmlns:a16="http://schemas.microsoft.com/office/drawing/2014/main" id="{CD810085-A1F2-437B-AFE8-962563472B73}"/>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F311171D-7505-4246-BBCE-0377D496DABB}"/>
                </a:ext>
              </a:extLst>
            </p:cNvPr>
            <p:cNvGrpSpPr/>
            <p:nvPr/>
          </p:nvGrpSpPr>
          <p:grpSpPr>
            <a:xfrm>
              <a:off x="9768037" y="2745556"/>
              <a:ext cx="273891" cy="259476"/>
              <a:chOff x="9768037" y="2745556"/>
              <a:chExt cx="273891" cy="259476"/>
            </a:xfrm>
          </p:grpSpPr>
          <p:pic>
            <p:nvPicPr>
              <p:cNvPr id="179" name="Graphic 178">
                <a:extLst>
                  <a:ext uri="{FF2B5EF4-FFF2-40B4-BE49-F238E27FC236}">
                    <a16:creationId xmlns:a16="http://schemas.microsoft.com/office/drawing/2014/main" id="{4C26C6EF-0CAD-4557-9178-E1942BAA78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8037" y="2745556"/>
                <a:ext cx="273891" cy="259476"/>
              </a:xfrm>
              <a:prstGeom prst="rect">
                <a:avLst/>
              </a:prstGeom>
            </p:spPr>
          </p:pic>
          <p:pic>
            <p:nvPicPr>
              <p:cNvPr id="49" name="Graphic 48">
                <a:extLst>
                  <a:ext uri="{FF2B5EF4-FFF2-40B4-BE49-F238E27FC236}">
                    <a16:creationId xmlns:a16="http://schemas.microsoft.com/office/drawing/2014/main" id="{7A0ADED9-BC20-42BA-85E0-D51EC7BD2F9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8037" y="2745556"/>
                <a:ext cx="273891" cy="259476"/>
              </a:xfrm>
              <a:prstGeom prst="rect">
                <a:avLst/>
              </a:prstGeom>
            </p:spPr>
          </p:pic>
        </p:grpSp>
      </p:grpSp>
      <p:cxnSp>
        <p:nvCxnSpPr>
          <p:cNvPr id="98" name="Straight Connector 97">
            <a:extLst>
              <a:ext uri="{FF2B5EF4-FFF2-40B4-BE49-F238E27FC236}">
                <a16:creationId xmlns:a16="http://schemas.microsoft.com/office/drawing/2014/main" id="{504D0F54-22FF-4538-BF57-A39AAF6B9281}"/>
              </a:ext>
            </a:extLst>
          </p:cNvPr>
          <p:cNvCxnSpPr>
            <a:cxnSpLocks/>
          </p:cNvCxnSpPr>
          <p:nvPr/>
        </p:nvCxnSpPr>
        <p:spPr>
          <a:xfrm>
            <a:off x="4474955" y="3270001"/>
            <a:ext cx="2024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F9A73037-2A70-48C5-A9EF-D01CA45CDB30}"/>
              </a:ext>
            </a:extLst>
          </p:cNvPr>
          <p:cNvSpPr>
            <a:spLocks noGrp="1"/>
          </p:cNvSpPr>
          <p:nvPr>
            <p:ph type="title"/>
          </p:nvPr>
        </p:nvSpPr>
        <p:spPr/>
        <p:txBody>
          <a:bodyPr/>
          <a:lstStyle/>
          <a:p>
            <a:r>
              <a:rPr lang="en-US" dirty="0"/>
              <a:t>See your apps in action</a:t>
            </a:r>
          </a:p>
        </p:txBody>
      </p:sp>
      <p:sp>
        <p:nvSpPr>
          <p:cNvPr id="15" name="Text Placeholder 14">
            <a:extLst>
              <a:ext uri="{FF2B5EF4-FFF2-40B4-BE49-F238E27FC236}">
                <a16:creationId xmlns:a16="http://schemas.microsoft.com/office/drawing/2014/main" id="{C80E9F60-C31D-46F9-89E0-A17E495F04CC}"/>
              </a:ext>
            </a:extLst>
          </p:cNvPr>
          <p:cNvSpPr>
            <a:spLocks noGrp="1"/>
          </p:cNvSpPr>
          <p:nvPr>
            <p:ph type="body" sz="quarter" idx="10"/>
          </p:nvPr>
        </p:nvSpPr>
        <p:spPr/>
        <p:txBody>
          <a:bodyPr/>
          <a:lstStyle/>
          <a:p>
            <a:r>
              <a:rPr lang="en-US" dirty="0"/>
              <a:t>Built-in capabilities to automate rapid develop-build-deploy-monitor loop</a:t>
            </a:r>
          </a:p>
        </p:txBody>
      </p:sp>
      <p:sp>
        <p:nvSpPr>
          <p:cNvPr id="122" name="Rectangle 121">
            <a:extLst>
              <a:ext uri="{FF2B5EF4-FFF2-40B4-BE49-F238E27FC236}">
                <a16:creationId xmlns:a16="http://schemas.microsoft.com/office/drawing/2014/main" id="{275E0503-9D36-4A07-B8BF-4F7CD08C0053}"/>
              </a:ext>
            </a:extLst>
          </p:cNvPr>
          <p:cNvSpPr/>
          <p:nvPr/>
        </p:nvSpPr>
        <p:spPr>
          <a:xfrm>
            <a:off x="600059"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Develop</a:t>
            </a:r>
          </a:p>
        </p:txBody>
      </p:sp>
      <p:sp>
        <p:nvSpPr>
          <p:cNvPr id="123" name="Rectangle 122">
            <a:extLst>
              <a:ext uri="{FF2B5EF4-FFF2-40B4-BE49-F238E27FC236}">
                <a16:creationId xmlns:a16="http://schemas.microsoft.com/office/drawing/2014/main" id="{78800345-EB9D-4D61-808B-036EFE9E7125}"/>
              </a:ext>
            </a:extLst>
          </p:cNvPr>
          <p:cNvSpPr/>
          <p:nvPr/>
        </p:nvSpPr>
        <p:spPr>
          <a:xfrm>
            <a:off x="1577993" y="1457153"/>
            <a:ext cx="695341" cy="161583"/>
          </a:xfrm>
          <a:prstGeom prst="rect">
            <a:avLst/>
          </a:prstGeom>
        </p:spPr>
        <p:txBody>
          <a:bodyPr wrap="square" lIns="0" tIns="0" rIns="0" bIns="0">
            <a:spAutoFit/>
          </a:bodyPr>
          <a:lstStyle/>
          <a:p>
            <a:pPr defTabSz="932574"/>
            <a:r>
              <a:rPr lang="en-US" sz="1050" b="1" kern="0" dirty="0">
                <a:solidFill>
                  <a:schemeClr val="accent4"/>
                </a:solidFill>
                <a:latin typeface="Segoe UI" panose="020B0502040204020203" pitchFamily="34" charset="0"/>
                <a:cs typeface="Segoe UI" panose="020B0502040204020203" pitchFamily="34" charset="0"/>
              </a:rPr>
              <a:t>Build</a:t>
            </a:r>
          </a:p>
        </p:txBody>
      </p:sp>
      <p:sp>
        <p:nvSpPr>
          <p:cNvPr id="124" name="Rectangle 123">
            <a:extLst>
              <a:ext uri="{FF2B5EF4-FFF2-40B4-BE49-F238E27FC236}">
                <a16:creationId xmlns:a16="http://schemas.microsoft.com/office/drawing/2014/main" id="{4996E278-A63C-4F10-B1AC-F9D2FA5AF686}"/>
              </a:ext>
            </a:extLst>
          </p:cNvPr>
          <p:cNvSpPr/>
          <p:nvPr/>
        </p:nvSpPr>
        <p:spPr>
          <a:xfrm>
            <a:off x="2555927"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Deploy</a:t>
            </a:r>
          </a:p>
        </p:txBody>
      </p:sp>
      <p:sp>
        <p:nvSpPr>
          <p:cNvPr id="125" name="Rectangle 124">
            <a:extLst>
              <a:ext uri="{FF2B5EF4-FFF2-40B4-BE49-F238E27FC236}">
                <a16:creationId xmlns:a16="http://schemas.microsoft.com/office/drawing/2014/main" id="{9846D8A9-AE6B-4BE9-840C-15245C0C36CD}"/>
              </a:ext>
            </a:extLst>
          </p:cNvPr>
          <p:cNvSpPr/>
          <p:nvPr/>
        </p:nvSpPr>
        <p:spPr>
          <a:xfrm>
            <a:off x="3533861"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Monitor</a:t>
            </a:r>
          </a:p>
        </p:txBody>
      </p:sp>
      <p:grpSp>
        <p:nvGrpSpPr>
          <p:cNvPr id="31" name="Group 30">
            <a:extLst>
              <a:ext uri="{FF2B5EF4-FFF2-40B4-BE49-F238E27FC236}">
                <a16:creationId xmlns:a16="http://schemas.microsoft.com/office/drawing/2014/main" id="{1D68BB0F-DD8D-4901-97AA-CDD6EC31F615}"/>
              </a:ext>
            </a:extLst>
          </p:cNvPr>
          <p:cNvGrpSpPr/>
          <p:nvPr/>
        </p:nvGrpSpPr>
        <p:grpSpPr>
          <a:xfrm>
            <a:off x="5940115" y="2926921"/>
            <a:ext cx="699319" cy="664862"/>
            <a:chOff x="6631358" y="2710900"/>
            <a:chExt cx="699319" cy="664862"/>
          </a:xfrm>
        </p:grpSpPr>
        <p:sp>
          <p:nvSpPr>
            <p:cNvPr id="115" name="Freeform: Shape 114">
              <a:extLst>
                <a:ext uri="{FF2B5EF4-FFF2-40B4-BE49-F238E27FC236}">
                  <a16:creationId xmlns:a16="http://schemas.microsoft.com/office/drawing/2014/main" id="{4652F54C-800A-44AA-8F35-4D4CDD9A67EA}"/>
                </a:ext>
              </a:extLst>
            </p:cNvPr>
            <p:cNvSpPr/>
            <p:nvPr/>
          </p:nvSpPr>
          <p:spPr>
            <a:xfrm>
              <a:off x="6631358" y="3007202"/>
              <a:ext cx="699319" cy="36856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accent4"/>
            </a:solidFill>
            <a:ln w="952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9E9329AE-7160-4996-993E-A4B9CF63FFAB}"/>
                </a:ext>
              </a:extLst>
            </p:cNvPr>
            <p:cNvGrpSpPr/>
            <p:nvPr/>
          </p:nvGrpSpPr>
          <p:grpSpPr>
            <a:xfrm>
              <a:off x="6758631" y="2710900"/>
              <a:ext cx="289942" cy="357562"/>
              <a:chOff x="6762582" y="2186669"/>
              <a:chExt cx="344632" cy="425006"/>
            </a:xfrm>
          </p:grpSpPr>
          <p:sp>
            <p:nvSpPr>
              <p:cNvPr id="143" name="Rectangle 12">
                <a:extLst>
                  <a:ext uri="{FF2B5EF4-FFF2-40B4-BE49-F238E27FC236}">
                    <a16:creationId xmlns:a16="http://schemas.microsoft.com/office/drawing/2014/main" id="{A954522B-B158-492E-A415-C5F45080D75D}"/>
                  </a:ext>
                </a:extLst>
              </p:cNvPr>
              <p:cNvSpPr>
                <a:spLocks noChangeArrowheads="1"/>
              </p:cNvSpPr>
              <p:nvPr/>
            </p:nvSpPr>
            <p:spPr bwMode="auto">
              <a:xfrm>
                <a:off x="6815707" y="2186669"/>
                <a:ext cx="291507" cy="3855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Rectangle 13">
                <a:extLst>
                  <a:ext uri="{FF2B5EF4-FFF2-40B4-BE49-F238E27FC236}">
                    <a16:creationId xmlns:a16="http://schemas.microsoft.com/office/drawing/2014/main" id="{D1023899-E08E-47C2-AC48-12718D42F152}"/>
                  </a:ext>
                </a:extLst>
              </p:cNvPr>
              <p:cNvSpPr>
                <a:spLocks noChangeArrowheads="1"/>
              </p:cNvSpPr>
              <p:nvPr/>
            </p:nvSpPr>
            <p:spPr bwMode="auto">
              <a:xfrm>
                <a:off x="6762582" y="2226173"/>
                <a:ext cx="291507" cy="38550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7" name="Group 146">
                <a:extLst>
                  <a:ext uri="{FF2B5EF4-FFF2-40B4-BE49-F238E27FC236}">
                    <a16:creationId xmlns:a16="http://schemas.microsoft.com/office/drawing/2014/main" id="{085C9327-A259-4DAA-A114-0426BEA03FBD}"/>
                  </a:ext>
                </a:extLst>
              </p:cNvPr>
              <p:cNvGrpSpPr/>
              <p:nvPr/>
            </p:nvGrpSpPr>
            <p:grpSpPr>
              <a:xfrm>
                <a:off x="6819540" y="2330128"/>
                <a:ext cx="177591" cy="177592"/>
                <a:chOff x="2715719" y="5041819"/>
                <a:chExt cx="687561" cy="687563"/>
              </a:xfrm>
              <a:solidFill>
                <a:srgbClr val="E81123"/>
              </a:solidFill>
            </p:grpSpPr>
            <p:sp>
              <p:nvSpPr>
                <p:cNvPr id="148" name="Freeform 21">
                  <a:extLst>
                    <a:ext uri="{FF2B5EF4-FFF2-40B4-BE49-F238E27FC236}">
                      <a16:creationId xmlns:a16="http://schemas.microsoft.com/office/drawing/2014/main" id="{2FBB3421-1291-43DB-898F-71B7415A2B08}"/>
                    </a:ext>
                  </a:extLst>
                </p:cNvPr>
                <p:cNvSpPr>
                  <a:spLocks noEditPoints="1"/>
                </p:cNvSpPr>
                <p:nvPr/>
              </p:nvSpPr>
              <p:spPr bwMode="auto">
                <a:xfrm>
                  <a:off x="2760887" y="5097025"/>
                  <a:ext cx="592206" cy="587189"/>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2">
                  <a:extLst>
                    <a:ext uri="{FF2B5EF4-FFF2-40B4-BE49-F238E27FC236}">
                      <a16:creationId xmlns:a16="http://schemas.microsoft.com/office/drawing/2014/main" id="{B8E31EB7-7753-48BF-B833-EA9375554A06}"/>
                    </a:ext>
                  </a:extLst>
                </p:cNvPr>
                <p:cNvSpPr>
                  <a:spLocks/>
                </p:cNvSpPr>
                <p:nvPr/>
              </p:nvSpPr>
              <p:spPr bwMode="auto">
                <a:xfrm>
                  <a:off x="3016841" y="5041819"/>
                  <a:ext cx="75280" cy="6524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3">
                  <a:extLst>
                    <a:ext uri="{FF2B5EF4-FFF2-40B4-BE49-F238E27FC236}">
                      <a16:creationId xmlns:a16="http://schemas.microsoft.com/office/drawing/2014/main" id="{C570A2A0-7DBF-466F-AFB2-394772005C96}"/>
                    </a:ext>
                  </a:extLst>
                </p:cNvPr>
                <p:cNvSpPr>
                  <a:spLocks/>
                </p:cNvSpPr>
                <p:nvPr/>
              </p:nvSpPr>
              <p:spPr bwMode="auto">
                <a:xfrm>
                  <a:off x="3026878" y="5669158"/>
                  <a:ext cx="75280" cy="60224"/>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4">
                  <a:extLst>
                    <a:ext uri="{FF2B5EF4-FFF2-40B4-BE49-F238E27FC236}">
                      <a16:creationId xmlns:a16="http://schemas.microsoft.com/office/drawing/2014/main" id="{3711DCE0-30A3-432C-9A5F-D500CFF7588F}"/>
                    </a:ext>
                  </a:extLst>
                </p:cNvPr>
                <p:cNvSpPr>
                  <a:spLocks/>
                </p:cNvSpPr>
                <p:nvPr/>
              </p:nvSpPr>
              <p:spPr bwMode="auto">
                <a:xfrm>
                  <a:off x="3338037" y="5352979"/>
                  <a:ext cx="65243" cy="70262"/>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5">
                  <a:extLst>
                    <a:ext uri="{FF2B5EF4-FFF2-40B4-BE49-F238E27FC236}">
                      <a16:creationId xmlns:a16="http://schemas.microsoft.com/office/drawing/2014/main" id="{99460B07-0332-42E3-A31B-9F50471B851F}"/>
                    </a:ext>
                  </a:extLst>
                </p:cNvPr>
                <p:cNvSpPr>
                  <a:spLocks/>
                </p:cNvSpPr>
                <p:nvPr/>
              </p:nvSpPr>
              <p:spPr bwMode="auto">
                <a:xfrm>
                  <a:off x="2715719" y="5352979"/>
                  <a:ext cx="60224" cy="70262"/>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6">
                  <a:extLst>
                    <a:ext uri="{FF2B5EF4-FFF2-40B4-BE49-F238E27FC236}">
                      <a16:creationId xmlns:a16="http://schemas.microsoft.com/office/drawing/2014/main" id="{E89A05E8-967C-4B4E-856A-4E4B257AA5E0}"/>
                    </a:ext>
                  </a:extLst>
                </p:cNvPr>
                <p:cNvSpPr>
                  <a:spLocks/>
                </p:cNvSpPr>
                <p:nvPr/>
              </p:nvSpPr>
              <p:spPr bwMode="auto">
                <a:xfrm>
                  <a:off x="2796018" y="5563765"/>
                  <a:ext cx="90337" cy="90337"/>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7">
                  <a:extLst>
                    <a:ext uri="{FF2B5EF4-FFF2-40B4-BE49-F238E27FC236}">
                      <a16:creationId xmlns:a16="http://schemas.microsoft.com/office/drawing/2014/main" id="{3773D23D-4C83-4CDA-8075-E307263B33B0}"/>
                    </a:ext>
                  </a:extLst>
                </p:cNvPr>
                <p:cNvSpPr>
                  <a:spLocks/>
                </p:cNvSpPr>
                <p:nvPr/>
              </p:nvSpPr>
              <p:spPr bwMode="auto">
                <a:xfrm>
                  <a:off x="3232645" y="5122119"/>
                  <a:ext cx="95355" cy="90337"/>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8">
                  <a:extLst>
                    <a:ext uri="{FF2B5EF4-FFF2-40B4-BE49-F238E27FC236}">
                      <a16:creationId xmlns:a16="http://schemas.microsoft.com/office/drawing/2014/main" id="{748474EC-7289-41ED-92B7-B2E19A4D7032}"/>
                    </a:ext>
                  </a:extLst>
                </p:cNvPr>
                <p:cNvSpPr>
                  <a:spLocks/>
                </p:cNvSpPr>
                <p:nvPr/>
              </p:nvSpPr>
              <p:spPr bwMode="auto">
                <a:xfrm>
                  <a:off x="3237663" y="5558746"/>
                  <a:ext cx="95355" cy="90337"/>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9">
                  <a:extLst>
                    <a:ext uri="{FF2B5EF4-FFF2-40B4-BE49-F238E27FC236}">
                      <a16:creationId xmlns:a16="http://schemas.microsoft.com/office/drawing/2014/main" id="{B3971427-18A1-4DA2-9230-104444A5D2B9}"/>
                    </a:ext>
                  </a:extLst>
                </p:cNvPr>
                <p:cNvSpPr>
                  <a:spLocks/>
                </p:cNvSpPr>
                <p:nvPr/>
              </p:nvSpPr>
              <p:spPr bwMode="auto">
                <a:xfrm>
                  <a:off x="2785981" y="5127137"/>
                  <a:ext cx="95355" cy="90337"/>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6" name="Group 35">
            <a:extLst>
              <a:ext uri="{FF2B5EF4-FFF2-40B4-BE49-F238E27FC236}">
                <a16:creationId xmlns:a16="http://schemas.microsoft.com/office/drawing/2014/main" id="{CA821577-5586-4B04-8142-26144865959D}"/>
              </a:ext>
            </a:extLst>
          </p:cNvPr>
          <p:cNvGrpSpPr/>
          <p:nvPr/>
        </p:nvGrpSpPr>
        <p:grpSpPr>
          <a:xfrm>
            <a:off x="7144657" y="2661202"/>
            <a:ext cx="1173186" cy="1165901"/>
            <a:chOff x="7835900" y="2661202"/>
            <a:chExt cx="1173186" cy="1165901"/>
          </a:xfrm>
        </p:grpSpPr>
        <p:sp>
          <p:nvSpPr>
            <p:cNvPr id="40" name="Rectangle 39">
              <a:extLst>
                <a:ext uri="{FF2B5EF4-FFF2-40B4-BE49-F238E27FC236}">
                  <a16:creationId xmlns:a16="http://schemas.microsoft.com/office/drawing/2014/main" id="{B08C93A5-AB3E-4E68-A4A6-B11F05FD3875}"/>
                </a:ext>
              </a:extLst>
            </p:cNvPr>
            <p:cNvSpPr/>
            <p:nvPr/>
          </p:nvSpPr>
          <p:spPr>
            <a:xfrm>
              <a:off x="8064705" y="2882722"/>
              <a:ext cx="944381" cy="944381"/>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FC27462-C27D-4B3A-BF7B-BFC948E0554D}"/>
                </a:ext>
              </a:extLst>
            </p:cNvPr>
            <p:cNvGrpSpPr/>
            <p:nvPr/>
          </p:nvGrpSpPr>
          <p:grpSpPr>
            <a:xfrm>
              <a:off x="7835900" y="2661202"/>
              <a:ext cx="444500" cy="444500"/>
              <a:chOff x="7842250" y="825500"/>
              <a:chExt cx="444500" cy="444500"/>
            </a:xfrm>
          </p:grpSpPr>
          <p:sp>
            <p:nvSpPr>
              <p:cNvPr id="43" name="Rectangle 42">
                <a:extLst>
                  <a:ext uri="{FF2B5EF4-FFF2-40B4-BE49-F238E27FC236}">
                    <a16:creationId xmlns:a16="http://schemas.microsoft.com/office/drawing/2014/main" id="{727949B5-0A0E-43F6-B1A9-022123D67AF2}"/>
                  </a:ext>
                </a:extLst>
              </p:cNvPr>
              <p:cNvSpPr/>
              <p:nvPr/>
            </p:nvSpPr>
            <p:spPr>
              <a:xfrm>
                <a:off x="7842250" y="825500"/>
                <a:ext cx="444500"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EB1C6927-D519-4B31-93B4-4D69D988C4A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71385" y="854635"/>
                <a:ext cx="386230" cy="386230"/>
              </a:xfrm>
              <a:prstGeom prst="rect">
                <a:avLst/>
              </a:prstGeom>
            </p:spPr>
          </p:pic>
        </p:grpSp>
        <p:grpSp>
          <p:nvGrpSpPr>
            <p:cNvPr id="26" name="Group 25">
              <a:extLst>
                <a:ext uri="{FF2B5EF4-FFF2-40B4-BE49-F238E27FC236}">
                  <a16:creationId xmlns:a16="http://schemas.microsoft.com/office/drawing/2014/main" id="{1738C76E-E0DF-4DF4-9FA1-740B5A52BEED}"/>
                </a:ext>
              </a:extLst>
            </p:cNvPr>
            <p:cNvGrpSpPr/>
            <p:nvPr/>
          </p:nvGrpSpPr>
          <p:grpSpPr>
            <a:xfrm>
              <a:off x="8339333" y="3076837"/>
              <a:ext cx="381690" cy="470708"/>
              <a:chOff x="7759410" y="3311178"/>
              <a:chExt cx="289942" cy="357562"/>
            </a:xfrm>
          </p:grpSpPr>
          <p:sp>
            <p:nvSpPr>
              <p:cNvPr id="162" name="Rectangle 12">
                <a:extLst>
                  <a:ext uri="{FF2B5EF4-FFF2-40B4-BE49-F238E27FC236}">
                    <a16:creationId xmlns:a16="http://schemas.microsoft.com/office/drawing/2014/main" id="{30530739-3528-4FB2-8571-29C1EE81580E}"/>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13">
                <a:extLst>
                  <a:ext uri="{FF2B5EF4-FFF2-40B4-BE49-F238E27FC236}">
                    <a16:creationId xmlns:a16="http://schemas.microsoft.com/office/drawing/2014/main" id="{A3A73093-452C-4B33-B4AE-3761ED7A37C2}"/>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20">
                <a:extLst>
                  <a:ext uri="{FF2B5EF4-FFF2-40B4-BE49-F238E27FC236}">
                    <a16:creationId xmlns:a16="http://schemas.microsoft.com/office/drawing/2014/main" id="{E3A7744A-1FCE-4C4D-9974-351E8CDBD53F}"/>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7" name="Group 266">
            <a:extLst>
              <a:ext uri="{FF2B5EF4-FFF2-40B4-BE49-F238E27FC236}">
                <a16:creationId xmlns:a16="http://schemas.microsoft.com/office/drawing/2014/main" id="{D4158817-593D-45A5-B7C8-C28A8709C3B5}"/>
              </a:ext>
            </a:extLst>
          </p:cNvPr>
          <p:cNvGrpSpPr/>
          <p:nvPr/>
        </p:nvGrpSpPr>
        <p:grpSpPr>
          <a:xfrm>
            <a:off x="8159249" y="3106987"/>
            <a:ext cx="351667" cy="354991"/>
            <a:chOff x="8850492" y="1073030"/>
            <a:chExt cx="351667" cy="354991"/>
          </a:xfrm>
        </p:grpSpPr>
        <p:sp>
          <p:nvSpPr>
            <p:cNvPr id="150" name="Rectangle 149">
              <a:extLst>
                <a:ext uri="{FF2B5EF4-FFF2-40B4-BE49-F238E27FC236}">
                  <a16:creationId xmlns:a16="http://schemas.microsoft.com/office/drawing/2014/main" id="{404C8357-570D-4C1B-A33D-87A2E1568016}"/>
                </a:ext>
              </a:extLst>
            </p:cNvPr>
            <p:cNvSpPr/>
            <p:nvPr/>
          </p:nvSpPr>
          <p:spPr>
            <a:xfrm>
              <a:off x="8948057" y="1073030"/>
              <a:ext cx="107234" cy="354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29B88DAA-B53D-4E5D-A23A-495CBF9B77FB}"/>
                </a:ext>
              </a:extLst>
            </p:cNvPr>
            <p:cNvSpPr/>
            <p:nvPr/>
          </p:nvSpPr>
          <p:spPr>
            <a:xfrm rot="5400000">
              <a:off x="8915164" y="1090244"/>
              <a:ext cx="222324" cy="351667"/>
            </a:xfrm>
            <a:custGeom>
              <a:avLst/>
              <a:gdLst>
                <a:gd name="connsiteX0" fmla="*/ 835163 w 1196767"/>
                <a:gd name="connsiteY0" fmla="*/ 236916 h 1893021"/>
                <a:gd name="connsiteX1" fmla="*/ 718785 w 1196767"/>
                <a:gd name="connsiteY1" fmla="*/ 353294 h 1893021"/>
                <a:gd name="connsiteX2" fmla="*/ 835163 w 1196767"/>
                <a:gd name="connsiteY2" fmla="*/ 469672 h 1893021"/>
                <a:gd name="connsiteX3" fmla="*/ 951541 w 1196767"/>
                <a:gd name="connsiteY3" fmla="*/ 353294 h 1893021"/>
                <a:gd name="connsiteX4" fmla="*/ 835163 w 1196767"/>
                <a:gd name="connsiteY4" fmla="*/ 236916 h 1893021"/>
                <a:gd name="connsiteX5" fmla="*/ 839320 w 1196767"/>
                <a:gd name="connsiteY5" fmla="*/ 0 h 1893021"/>
                <a:gd name="connsiteX6" fmla="*/ 1196767 w 1196767"/>
                <a:gd name="connsiteY6" fmla="*/ 357447 h 1893021"/>
                <a:gd name="connsiteX7" fmla="*/ 978455 w 1196767"/>
                <a:gd name="connsiteY7" fmla="*/ 686804 h 1893021"/>
                <a:gd name="connsiteX8" fmla="*/ 958646 w 1196767"/>
                <a:gd name="connsiteY8" fmla="*/ 692953 h 1893021"/>
                <a:gd name="connsiteX9" fmla="*/ 958646 w 1196767"/>
                <a:gd name="connsiteY9" fmla="*/ 1413698 h 1893021"/>
                <a:gd name="connsiteX10" fmla="*/ 958646 w 1196767"/>
                <a:gd name="connsiteY10" fmla="*/ 1413699 h 1893021"/>
                <a:gd name="connsiteX11" fmla="*/ 948908 w 1196767"/>
                <a:gd name="connsiteY11" fmla="*/ 1510299 h 1893021"/>
                <a:gd name="connsiteX12" fmla="*/ 479323 w 1196767"/>
                <a:gd name="connsiteY12" fmla="*/ 1893021 h 1893021"/>
                <a:gd name="connsiteX13" fmla="*/ 9738 w 1196767"/>
                <a:gd name="connsiteY13" fmla="*/ 1510299 h 1893021"/>
                <a:gd name="connsiteX14" fmla="*/ 784 w 1196767"/>
                <a:gd name="connsiteY14" fmla="*/ 1421476 h 1893021"/>
                <a:gd name="connsiteX15" fmla="*/ 0 w 1196767"/>
                <a:gd name="connsiteY15" fmla="*/ 1421476 h 1893021"/>
                <a:gd name="connsiteX16" fmla="*/ 0 w 1196767"/>
                <a:gd name="connsiteY16" fmla="*/ 1413698 h 1893021"/>
                <a:gd name="connsiteX17" fmla="*/ 0 w 1196767"/>
                <a:gd name="connsiteY17" fmla="*/ 943494 h 1893021"/>
                <a:gd name="connsiteX18" fmla="*/ 477982 w 1196767"/>
                <a:gd name="connsiteY18" fmla="*/ 1421476 h 1893021"/>
                <a:gd name="connsiteX19" fmla="*/ 240446 w 1196767"/>
                <a:gd name="connsiteY19" fmla="*/ 1421476 h 1893021"/>
                <a:gd name="connsiteX20" fmla="*/ 244531 w 1196767"/>
                <a:gd name="connsiteY20" fmla="*/ 1461998 h 1893021"/>
                <a:gd name="connsiteX21" fmla="*/ 479323 w 1196767"/>
                <a:gd name="connsiteY21" fmla="*/ 1653359 h 1893021"/>
                <a:gd name="connsiteX22" fmla="*/ 718984 w 1196767"/>
                <a:gd name="connsiteY22" fmla="*/ 1413698 h 1893021"/>
                <a:gd name="connsiteX23" fmla="*/ 720449 w 1196767"/>
                <a:gd name="connsiteY23" fmla="*/ 1413698 h 1893021"/>
                <a:gd name="connsiteX24" fmla="*/ 720449 w 1196767"/>
                <a:gd name="connsiteY24" fmla="*/ 693094 h 1893021"/>
                <a:gd name="connsiteX25" fmla="*/ 700186 w 1196767"/>
                <a:gd name="connsiteY25" fmla="*/ 686804 h 1893021"/>
                <a:gd name="connsiteX26" fmla="*/ 481873 w 1196767"/>
                <a:gd name="connsiteY26" fmla="*/ 357447 h 1893021"/>
                <a:gd name="connsiteX27" fmla="*/ 839320 w 1196767"/>
                <a:gd name="connsiteY27" fmla="*/ 0 h 189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6767" h="1893021">
                  <a:moveTo>
                    <a:pt x="835163" y="236916"/>
                  </a:moveTo>
                  <a:cubicBezTo>
                    <a:pt x="770889" y="236916"/>
                    <a:pt x="718785" y="289020"/>
                    <a:pt x="718785" y="353294"/>
                  </a:cubicBezTo>
                  <a:cubicBezTo>
                    <a:pt x="718785" y="417568"/>
                    <a:pt x="770889" y="469672"/>
                    <a:pt x="835163" y="469672"/>
                  </a:cubicBezTo>
                  <a:cubicBezTo>
                    <a:pt x="899437" y="469672"/>
                    <a:pt x="951541" y="417568"/>
                    <a:pt x="951541" y="353294"/>
                  </a:cubicBezTo>
                  <a:cubicBezTo>
                    <a:pt x="951541" y="289020"/>
                    <a:pt x="899437" y="236916"/>
                    <a:pt x="835163" y="236916"/>
                  </a:cubicBezTo>
                  <a:close/>
                  <a:moveTo>
                    <a:pt x="839320" y="0"/>
                  </a:moveTo>
                  <a:cubicBezTo>
                    <a:pt x="1036733" y="0"/>
                    <a:pt x="1196767" y="160034"/>
                    <a:pt x="1196767" y="357447"/>
                  </a:cubicBezTo>
                  <a:cubicBezTo>
                    <a:pt x="1196767" y="505507"/>
                    <a:pt x="1106748" y="632541"/>
                    <a:pt x="978455" y="686804"/>
                  </a:cubicBezTo>
                  <a:lnTo>
                    <a:pt x="958646" y="692953"/>
                  </a:lnTo>
                  <a:lnTo>
                    <a:pt x="958646" y="1413698"/>
                  </a:lnTo>
                  <a:lnTo>
                    <a:pt x="958646" y="1413699"/>
                  </a:lnTo>
                  <a:lnTo>
                    <a:pt x="948908" y="1510299"/>
                  </a:lnTo>
                  <a:cubicBezTo>
                    <a:pt x="904213" y="1728718"/>
                    <a:pt x="710956" y="1893021"/>
                    <a:pt x="479323" y="1893021"/>
                  </a:cubicBezTo>
                  <a:cubicBezTo>
                    <a:pt x="247690" y="1893021"/>
                    <a:pt x="54433" y="1728718"/>
                    <a:pt x="9738" y="1510299"/>
                  </a:cubicBezTo>
                  <a:lnTo>
                    <a:pt x="784" y="1421476"/>
                  </a:lnTo>
                  <a:lnTo>
                    <a:pt x="0" y="1421476"/>
                  </a:lnTo>
                  <a:lnTo>
                    <a:pt x="0" y="1413698"/>
                  </a:lnTo>
                  <a:lnTo>
                    <a:pt x="0" y="943494"/>
                  </a:lnTo>
                  <a:lnTo>
                    <a:pt x="477982" y="1421476"/>
                  </a:lnTo>
                  <a:lnTo>
                    <a:pt x="240446" y="1421476"/>
                  </a:lnTo>
                  <a:lnTo>
                    <a:pt x="244531" y="1461998"/>
                  </a:lnTo>
                  <a:cubicBezTo>
                    <a:pt x="266878" y="1571208"/>
                    <a:pt x="363507" y="1653359"/>
                    <a:pt x="479323" y="1653359"/>
                  </a:cubicBezTo>
                  <a:cubicBezTo>
                    <a:pt x="611684" y="1653359"/>
                    <a:pt x="718984" y="1546059"/>
                    <a:pt x="718984" y="1413698"/>
                  </a:cubicBezTo>
                  <a:lnTo>
                    <a:pt x="720449" y="1413698"/>
                  </a:lnTo>
                  <a:lnTo>
                    <a:pt x="720449" y="693094"/>
                  </a:lnTo>
                  <a:lnTo>
                    <a:pt x="700186" y="686804"/>
                  </a:lnTo>
                  <a:cubicBezTo>
                    <a:pt x="571892" y="632541"/>
                    <a:pt x="481873" y="505507"/>
                    <a:pt x="481873" y="357447"/>
                  </a:cubicBezTo>
                  <a:cubicBezTo>
                    <a:pt x="481873" y="160034"/>
                    <a:pt x="641907" y="0"/>
                    <a:pt x="83932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85" name="Group 135">
            <a:extLst>
              <a:ext uri="{FF2B5EF4-FFF2-40B4-BE49-F238E27FC236}">
                <a16:creationId xmlns:a16="http://schemas.microsoft.com/office/drawing/2014/main" id="{0DB5C848-5A52-4FA3-A5A9-331F67F0D22E}"/>
              </a:ext>
            </a:extLst>
          </p:cNvPr>
          <p:cNvGrpSpPr>
            <a:grpSpLocks noChangeAspect="1"/>
          </p:cNvGrpSpPr>
          <p:nvPr/>
        </p:nvGrpSpPr>
        <p:grpSpPr bwMode="auto">
          <a:xfrm>
            <a:off x="148112" y="6609753"/>
            <a:ext cx="325417" cy="270138"/>
            <a:chOff x="2204" y="1026"/>
            <a:chExt cx="312" cy="259"/>
          </a:xfrm>
          <a:solidFill>
            <a:schemeClr val="accent1"/>
          </a:solidFill>
        </p:grpSpPr>
        <p:sp>
          <p:nvSpPr>
            <p:cNvPr id="88" name="Freeform 136">
              <a:extLst>
                <a:ext uri="{FF2B5EF4-FFF2-40B4-BE49-F238E27FC236}">
                  <a16:creationId xmlns:a16="http://schemas.microsoft.com/office/drawing/2014/main" id="{620593E3-DF50-458C-9F02-7E2A0022815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37">
              <a:extLst>
                <a:ext uri="{FF2B5EF4-FFF2-40B4-BE49-F238E27FC236}">
                  <a16:creationId xmlns:a16="http://schemas.microsoft.com/office/drawing/2014/main" id="{73B41173-C43C-4F81-B31B-5BDCA64251AE}"/>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38">
              <a:extLst>
                <a:ext uri="{FF2B5EF4-FFF2-40B4-BE49-F238E27FC236}">
                  <a16:creationId xmlns:a16="http://schemas.microsoft.com/office/drawing/2014/main" id="{3EFFC311-6667-4CF0-AE4A-3587D5F28FF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39">
              <a:extLst>
                <a:ext uri="{FF2B5EF4-FFF2-40B4-BE49-F238E27FC236}">
                  <a16:creationId xmlns:a16="http://schemas.microsoft.com/office/drawing/2014/main" id="{7159E43A-1449-496A-AF2B-70FC5E0A9FF5}"/>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40">
              <a:extLst>
                <a:ext uri="{FF2B5EF4-FFF2-40B4-BE49-F238E27FC236}">
                  <a16:creationId xmlns:a16="http://schemas.microsoft.com/office/drawing/2014/main" id="{7A041809-FA39-4D18-958B-2157B4BC951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41">
              <a:extLst>
                <a:ext uri="{FF2B5EF4-FFF2-40B4-BE49-F238E27FC236}">
                  <a16:creationId xmlns:a16="http://schemas.microsoft.com/office/drawing/2014/main" id="{D3C5566C-8DAF-498F-A9D8-0463051DD03B}"/>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142">
              <a:extLst>
                <a:ext uri="{FF2B5EF4-FFF2-40B4-BE49-F238E27FC236}">
                  <a16:creationId xmlns:a16="http://schemas.microsoft.com/office/drawing/2014/main" id="{317B6E09-7D61-4FE7-92D7-E3C6073D6710}"/>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3">
              <a:extLst>
                <a:ext uri="{FF2B5EF4-FFF2-40B4-BE49-F238E27FC236}">
                  <a16:creationId xmlns:a16="http://schemas.microsoft.com/office/drawing/2014/main" id="{2701894C-F041-4A14-9CF4-682479D74A49}"/>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22024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500"/>
                                        <p:tgtEl>
                                          <p:spTgt spid="137"/>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500"/>
                                        <p:tgtEl>
                                          <p:spTgt spid="267"/>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76"/>
                                        </p:tgtEl>
                                        <p:attrNameLst>
                                          <p:attrName>style.visibility</p:attrName>
                                        </p:attrNameLst>
                                      </p:cBhvr>
                                      <p:to>
                                        <p:strVal val="visible"/>
                                      </p:to>
                                    </p:set>
                                    <p:animEffect transition="in" filter="wipe(left)">
                                      <p:cBhvr>
                                        <p:cTn id="29" dur="500"/>
                                        <p:tgtEl>
                                          <p:spTgt spid="276"/>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293"/>
                                        </p:tgtEl>
                                        <p:attrNameLst>
                                          <p:attrName>style.visibility</p:attrName>
                                        </p:attrNameLst>
                                      </p:cBhvr>
                                      <p:to>
                                        <p:strVal val="visible"/>
                                      </p:to>
                                    </p:set>
                                    <p:animEffect transition="in" filter="wipe(up)">
                                      <p:cBhvr>
                                        <p:cTn id="36" dur="75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C01D5323-B20D-41A4-A9CA-75CFA46F0E56}"/>
              </a:ext>
            </a:extLst>
          </p:cNvPr>
          <p:cNvGrpSpPr/>
          <p:nvPr/>
        </p:nvGrpSpPr>
        <p:grpSpPr>
          <a:xfrm>
            <a:off x="3456507" y="-1890087"/>
            <a:ext cx="1730537" cy="1542356"/>
            <a:chOff x="3456507" y="2714716"/>
            <a:chExt cx="1730537" cy="1542356"/>
          </a:xfrm>
        </p:grpSpPr>
        <p:sp>
          <p:nvSpPr>
            <p:cNvPr id="195" name="Freeform 5">
              <a:extLst>
                <a:ext uri="{FF2B5EF4-FFF2-40B4-BE49-F238E27FC236}">
                  <a16:creationId xmlns:a16="http://schemas.microsoft.com/office/drawing/2014/main" id="{9D5D4EA2-D4E2-42EA-9544-0F547658806E}"/>
                </a:ext>
              </a:extLst>
            </p:cNvPr>
            <p:cNvSpPr>
              <a:spLocks/>
            </p:cNvSpPr>
            <p:nvPr/>
          </p:nvSpPr>
          <p:spPr bwMode="auto">
            <a:xfrm>
              <a:off x="3685038" y="2714716"/>
              <a:ext cx="1416376" cy="1110570"/>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Rectangle 195">
              <a:extLst>
                <a:ext uri="{FF2B5EF4-FFF2-40B4-BE49-F238E27FC236}">
                  <a16:creationId xmlns:a16="http://schemas.microsoft.com/office/drawing/2014/main" id="{A5E8090C-5E2E-472C-A973-8AF43AEC6B28}"/>
                </a:ext>
              </a:extLst>
            </p:cNvPr>
            <p:cNvSpPr/>
            <p:nvPr/>
          </p:nvSpPr>
          <p:spPr bwMode="auto">
            <a:xfrm>
              <a:off x="3744166" y="2775856"/>
              <a:ext cx="1298121" cy="7674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27F66C2-209F-4939-AD2F-4CAED3D04842}"/>
                </a:ext>
              </a:extLst>
            </p:cNvPr>
            <p:cNvSpPr/>
            <p:nvPr/>
          </p:nvSpPr>
          <p:spPr>
            <a:xfrm>
              <a:off x="3599408" y="3998540"/>
              <a:ext cx="1587636" cy="2585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Tight Git integration</a:t>
              </a:r>
            </a:p>
          </p:txBody>
        </p:sp>
        <p:grpSp>
          <p:nvGrpSpPr>
            <p:cNvPr id="198" name="Group 197">
              <a:extLst>
                <a:ext uri="{FF2B5EF4-FFF2-40B4-BE49-F238E27FC236}">
                  <a16:creationId xmlns:a16="http://schemas.microsoft.com/office/drawing/2014/main" id="{C2A84709-62A0-47B9-B74D-5F6DBDE31CE2}"/>
                </a:ext>
              </a:extLst>
            </p:cNvPr>
            <p:cNvGrpSpPr/>
            <p:nvPr/>
          </p:nvGrpSpPr>
          <p:grpSpPr>
            <a:xfrm>
              <a:off x="3967562" y="2907176"/>
              <a:ext cx="814803" cy="464931"/>
              <a:chOff x="4690952" y="2907176"/>
              <a:chExt cx="814803" cy="464931"/>
            </a:xfrm>
            <a:solidFill>
              <a:schemeClr val="accent1"/>
            </a:solidFill>
          </p:grpSpPr>
          <p:cxnSp>
            <p:nvCxnSpPr>
              <p:cNvPr id="206" name="Straight Connector 205">
                <a:extLst>
                  <a:ext uri="{FF2B5EF4-FFF2-40B4-BE49-F238E27FC236}">
                    <a16:creationId xmlns:a16="http://schemas.microsoft.com/office/drawing/2014/main" id="{381BBCE1-21AA-4951-ADD1-F7CD45313D66}"/>
                  </a:ext>
                </a:extLst>
              </p:cNvPr>
              <p:cNvCxnSpPr>
                <a:cxnSpLocks/>
                <a:stCxn id="230" idx="4"/>
              </p:cNvCxnSpPr>
              <p:nvPr/>
            </p:nvCxnSpPr>
            <p:spPr>
              <a:xfrm>
                <a:off x="4756059" y="3005959"/>
                <a:ext cx="147869"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4A57181-DCDD-47DB-922F-FC0EA5F45D3D}"/>
                  </a:ext>
                </a:extLst>
              </p:cNvPr>
              <p:cNvCxnSpPr>
                <a:cxnSpLocks/>
                <a:endCxn id="220" idx="4"/>
              </p:cNvCxnSpPr>
              <p:nvPr/>
            </p:nvCxnSpPr>
            <p:spPr>
              <a:xfrm>
                <a:off x="4962407" y="3005959"/>
                <a:ext cx="478241"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34E889C-4C4C-40DE-9699-D2CAB23C3D64}"/>
                  </a:ext>
                </a:extLst>
              </p:cNvPr>
              <p:cNvCxnSpPr>
                <a:cxnSpLocks/>
                <a:stCxn id="231" idx="4"/>
              </p:cNvCxnSpPr>
              <p:nvPr/>
            </p:nvCxnSpPr>
            <p:spPr>
              <a:xfrm flipV="1">
                <a:off x="4756059" y="3270002"/>
                <a:ext cx="224070" cy="3322"/>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597DB35-36C2-4FE3-BEA3-C625E2E502FE}"/>
                  </a:ext>
                </a:extLst>
              </p:cNvPr>
              <p:cNvCxnSpPr>
                <a:cxnSpLocks/>
              </p:cNvCxnSpPr>
              <p:nvPr/>
            </p:nvCxnSpPr>
            <p:spPr>
              <a:xfrm>
                <a:off x="5023989" y="3270001"/>
                <a:ext cx="132906"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4DEC345-562A-4A37-BF44-3D56063A21EB}"/>
                  </a:ext>
                </a:extLst>
              </p:cNvPr>
              <p:cNvCxnSpPr>
                <a:cxnSpLocks/>
                <a:endCxn id="221" idx="4"/>
              </p:cNvCxnSpPr>
              <p:nvPr/>
            </p:nvCxnSpPr>
            <p:spPr>
              <a:xfrm>
                <a:off x="5200754" y="3270001"/>
                <a:ext cx="239894"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F0ED304D-8794-46F8-8945-24032C60632F}"/>
                  </a:ext>
                </a:extLst>
              </p:cNvPr>
              <p:cNvSpPr/>
              <p:nvPr/>
            </p:nvSpPr>
            <p:spPr bwMode="auto">
              <a:xfrm>
                <a:off x="5374419"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76DB61C9-1713-4AF3-8C90-66C739327AD1}"/>
                  </a:ext>
                </a:extLst>
              </p:cNvPr>
              <p:cNvSpPr/>
              <p:nvPr/>
            </p:nvSpPr>
            <p:spPr bwMode="auto">
              <a:xfrm>
                <a:off x="5374419"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Freeform: Shape 229">
                <a:extLst>
                  <a:ext uri="{FF2B5EF4-FFF2-40B4-BE49-F238E27FC236}">
                    <a16:creationId xmlns:a16="http://schemas.microsoft.com/office/drawing/2014/main" id="{A36B29A6-477B-4434-88B9-EDD28F757F7C}"/>
                  </a:ext>
                </a:extLst>
              </p:cNvPr>
              <p:cNvSpPr/>
              <p:nvPr/>
            </p:nvSpPr>
            <p:spPr bwMode="auto">
              <a:xfrm flipH="1">
                <a:off x="4690952" y="2907176"/>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Freeform: Shape 230">
                <a:extLst>
                  <a:ext uri="{FF2B5EF4-FFF2-40B4-BE49-F238E27FC236}">
                    <a16:creationId xmlns:a16="http://schemas.microsoft.com/office/drawing/2014/main" id="{A4BE69D9-7E36-4193-9ABA-38FFE27BD9EB}"/>
                  </a:ext>
                </a:extLst>
              </p:cNvPr>
              <p:cNvSpPr/>
              <p:nvPr/>
            </p:nvSpPr>
            <p:spPr bwMode="auto">
              <a:xfrm flipH="1">
                <a:off x="4690952" y="3174541"/>
                <a:ext cx="131336" cy="197566"/>
              </a:xfrm>
              <a:custGeom>
                <a:avLst/>
                <a:gdLst>
                  <a:gd name="connsiteX0" fmla="*/ 32553 w 131336"/>
                  <a:gd name="connsiteY0" fmla="*/ 0 h 197566"/>
                  <a:gd name="connsiteX1" fmla="*/ 131336 w 131336"/>
                  <a:gd name="connsiteY1" fmla="*/ 98783 h 197566"/>
                  <a:gd name="connsiteX2" fmla="*/ 32553 w 131336"/>
                  <a:gd name="connsiteY2" fmla="*/ 197566 h 197566"/>
                  <a:gd name="connsiteX3" fmla="*/ 0 w 131336"/>
                  <a:gd name="connsiteY3" fmla="*/ 165013 h 197566"/>
                  <a:gd name="connsiteX4" fmla="*/ 66229 w 131336"/>
                  <a:gd name="connsiteY4" fmla="*/ 98783 h 197566"/>
                  <a:gd name="connsiteX5" fmla="*/ 0 w 131336"/>
                  <a:gd name="connsiteY5" fmla="*/ 32554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6" h="197566">
                    <a:moveTo>
                      <a:pt x="32553" y="0"/>
                    </a:moveTo>
                    <a:lnTo>
                      <a:pt x="131336" y="98783"/>
                    </a:lnTo>
                    <a:lnTo>
                      <a:pt x="32553" y="197566"/>
                    </a:lnTo>
                    <a:lnTo>
                      <a:pt x="0" y="165013"/>
                    </a:lnTo>
                    <a:lnTo>
                      <a:pt x="66229" y="98783"/>
                    </a:lnTo>
                    <a:lnTo>
                      <a:pt x="0" y="3255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90AC78EA-0785-48E4-9213-AACC6D238F6D}"/>
                </a:ext>
              </a:extLst>
            </p:cNvPr>
            <p:cNvGrpSpPr/>
            <p:nvPr/>
          </p:nvGrpSpPr>
          <p:grpSpPr>
            <a:xfrm>
              <a:off x="3456507" y="2755018"/>
              <a:ext cx="407566" cy="736802"/>
              <a:chOff x="4088220" y="2755018"/>
              <a:chExt cx="407566" cy="736802"/>
            </a:xfrm>
          </p:grpSpPr>
          <p:sp>
            <p:nvSpPr>
              <p:cNvPr id="200" name="Rectangle: Top Corners Rounded 4">
                <a:extLst>
                  <a:ext uri="{FF2B5EF4-FFF2-40B4-BE49-F238E27FC236}">
                    <a16:creationId xmlns:a16="http://schemas.microsoft.com/office/drawing/2014/main" id="{FEFE4767-2B7C-4FAC-8046-AC310632F870}"/>
                  </a:ext>
                </a:extLst>
              </p:cNvPr>
              <p:cNvSpPr/>
              <p:nvPr/>
            </p:nvSpPr>
            <p:spPr>
              <a:xfrm>
                <a:off x="4088220" y="2755018"/>
                <a:ext cx="407566" cy="736802"/>
              </a:xfrm>
              <a:custGeom>
                <a:avLst/>
                <a:gdLst>
                  <a:gd name="connsiteX0" fmla="*/ 0 w 407566"/>
                  <a:gd name="connsiteY0" fmla="*/ 0 h 734080"/>
                  <a:gd name="connsiteX1" fmla="*/ 407566 w 407566"/>
                  <a:gd name="connsiteY1" fmla="*/ 0 h 734080"/>
                  <a:gd name="connsiteX2" fmla="*/ 407566 w 407566"/>
                  <a:gd name="connsiteY2" fmla="*/ 0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7566 w 407566"/>
                  <a:gd name="connsiteY1" fmla="*/ 0 h 734080"/>
                  <a:gd name="connsiteX2" fmla="*/ 404845 w 407566"/>
                  <a:gd name="connsiteY2" fmla="*/ 65315 h 734080"/>
                  <a:gd name="connsiteX3" fmla="*/ 407566 w 407566"/>
                  <a:gd name="connsiteY3" fmla="*/ 558549 h 734080"/>
                  <a:gd name="connsiteX4" fmla="*/ 232035 w 407566"/>
                  <a:gd name="connsiteY4" fmla="*/ 734080 h 734080"/>
                  <a:gd name="connsiteX5" fmla="*/ 175531 w 407566"/>
                  <a:gd name="connsiteY5" fmla="*/ 734080 h 734080"/>
                  <a:gd name="connsiteX6" fmla="*/ 0 w 407566"/>
                  <a:gd name="connsiteY6" fmla="*/ 558549 h 734080"/>
                  <a:gd name="connsiteX7" fmla="*/ 0 w 407566"/>
                  <a:gd name="connsiteY7" fmla="*/ 0 h 734080"/>
                  <a:gd name="connsiteX8" fmla="*/ 0 w 407566"/>
                  <a:gd name="connsiteY8" fmla="*/ 0 h 734080"/>
                  <a:gd name="connsiteX0" fmla="*/ 0 w 407566"/>
                  <a:gd name="connsiteY0" fmla="*/ 0 h 734080"/>
                  <a:gd name="connsiteX1" fmla="*/ 404845 w 407566"/>
                  <a:gd name="connsiteY1" fmla="*/ 65315 h 734080"/>
                  <a:gd name="connsiteX2" fmla="*/ 407566 w 407566"/>
                  <a:gd name="connsiteY2" fmla="*/ 558549 h 734080"/>
                  <a:gd name="connsiteX3" fmla="*/ 232035 w 407566"/>
                  <a:gd name="connsiteY3" fmla="*/ 734080 h 734080"/>
                  <a:gd name="connsiteX4" fmla="*/ 175531 w 407566"/>
                  <a:gd name="connsiteY4" fmla="*/ 734080 h 734080"/>
                  <a:gd name="connsiteX5" fmla="*/ 0 w 407566"/>
                  <a:gd name="connsiteY5" fmla="*/ 558549 h 734080"/>
                  <a:gd name="connsiteX6" fmla="*/ 0 w 407566"/>
                  <a:gd name="connsiteY6" fmla="*/ 0 h 734080"/>
                  <a:gd name="connsiteX7" fmla="*/ 0 w 407566"/>
                  <a:gd name="connsiteY7" fmla="*/ 0 h 734080"/>
                  <a:gd name="connsiteX0" fmla="*/ 121104 w 407566"/>
                  <a:gd name="connsiteY0" fmla="*/ 0 h 736802"/>
                  <a:gd name="connsiteX1" fmla="*/ 404845 w 407566"/>
                  <a:gd name="connsiteY1" fmla="*/ 68037 h 736802"/>
                  <a:gd name="connsiteX2" fmla="*/ 407566 w 407566"/>
                  <a:gd name="connsiteY2" fmla="*/ 561271 h 736802"/>
                  <a:gd name="connsiteX3" fmla="*/ 232035 w 407566"/>
                  <a:gd name="connsiteY3" fmla="*/ 736802 h 736802"/>
                  <a:gd name="connsiteX4" fmla="*/ 175531 w 407566"/>
                  <a:gd name="connsiteY4" fmla="*/ 736802 h 736802"/>
                  <a:gd name="connsiteX5" fmla="*/ 0 w 407566"/>
                  <a:gd name="connsiteY5" fmla="*/ 561271 h 736802"/>
                  <a:gd name="connsiteX6" fmla="*/ 0 w 407566"/>
                  <a:gd name="connsiteY6" fmla="*/ 2722 h 736802"/>
                  <a:gd name="connsiteX7" fmla="*/ 121104 w 407566"/>
                  <a:gd name="connsiteY7" fmla="*/ 0 h 73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66" h="736802">
                    <a:moveTo>
                      <a:pt x="121104" y="0"/>
                    </a:moveTo>
                    <a:lnTo>
                      <a:pt x="404845" y="68037"/>
                    </a:lnTo>
                    <a:cubicBezTo>
                      <a:pt x="404845" y="254220"/>
                      <a:pt x="407566" y="375088"/>
                      <a:pt x="407566" y="561271"/>
                    </a:cubicBezTo>
                    <a:cubicBezTo>
                      <a:pt x="407566" y="658214"/>
                      <a:pt x="328978" y="736802"/>
                      <a:pt x="232035" y="736802"/>
                    </a:cubicBezTo>
                    <a:lnTo>
                      <a:pt x="175531" y="736802"/>
                    </a:lnTo>
                    <a:cubicBezTo>
                      <a:pt x="78588" y="736802"/>
                      <a:pt x="0" y="658214"/>
                      <a:pt x="0" y="561271"/>
                    </a:cubicBezTo>
                    <a:lnTo>
                      <a:pt x="0" y="2722"/>
                    </a:lnTo>
                    <a:lnTo>
                      <a:pt x="12110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Graphic 200">
                <a:extLst>
                  <a:ext uri="{FF2B5EF4-FFF2-40B4-BE49-F238E27FC236}">
                    <a16:creationId xmlns:a16="http://schemas.microsoft.com/office/drawing/2014/main" id="{FDC8CD20-DD1F-43C2-843F-4BEB50067E9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5558" y="3132602"/>
                <a:ext cx="323728" cy="315616"/>
              </a:xfrm>
              <a:prstGeom prst="rect">
                <a:avLst/>
              </a:prstGeom>
            </p:spPr>
          </p:pic>
          <p:grpSp>
            <p:nvGrpSpPr>
              <p:cNvPr id="202" name="Group 201">
                <a:extLst>
                  <a:ext uri="{FF2B5EF4-FFF2-40B4-BE49-F238E27FC236}">
                    <a16:creationId xmlns:a16="http://schemas.microsoft.com/office/drawing/2014/main" id="{E8F85BC6-8E65-4123-B2F7-4EEA0E60154E}"/>
                  </a:ext>
                </a:extLst>
              </p:cNvPr>
              <p:cNvGrpSpPr/>
              <p:nvPr/>
            </p:nvGrpSpPr>
            <p:grpSpPr>
              <a:xfrm>
                <a:off x="4140812" y="2827819"/>
                <a:ext cx="294866" cy="257796"/>
                <a:chOff x="4140812" y="2827819"/>
                <a:chExt cx="294866" cy="257796"/>
              </a:xfrm>
              <a:solidFill>
                <a:schemeClr val="accent1"/>
              </a:solidFill>
            </p:grpSpPr>
            <p:pic>
              <p:nvPicPr>
                <p:cNvPr id="203" name="Graphic 202">
                  <a:extLst>
                    <a:ext uri="{FF2B5EF4-FFF2-40B4-BE49-F238E27FC236}">
                      <a16:creationId xmlns:a16="http://schemas.microsoft.com/office/drawing/2014/main" id="{45038EAD-A9D2-40D1-9D42-2DA30FF30CC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55"/>
                <a:stretch/>
              </p:blipFill>
              <p:spPr>
                <a:xfrm>
                  <a:off x="4150169" y="2830365"/>
                  <a:ext cx="158067" cy="176720"/>
                </a:xfrm>
                <a:prstGeom prst="rect">
                  <a:avLst/>
                </a:prstGeom>
              </p:spPr>
            </p:pic>
            <p:sp>
              <p:nvSpPr>
                <p:cNvPr id="205" name="Freeform: Shape 204">
                  <a:extLst>
                    <a:ext uri="{FF2B5EF4-FFF2-40B4-BE49-F238E27FC236}">
                      <a16:creationId xmlns:a16="http://schemas.microsoft.com/office/drawing/2014/main" id="{E772530B-BA9B-459F-BDCA-6CD28A4AD7BA}"/>
                    </a:ext>
                  </a:extLst>
                </p:cNvPr>
                <p:cNvSpPr/>
                <p:nvPr/>
              </p:nvSpPr>
              <p:spPr bwMode="auto">
                <a:xfrm>
                  <a:off x="4140812" y="2827819"/>
                  <a:ext cx="294866" cy="257796"/>
                </a:xfrm>
                <a:custGeom>
                  <a:avLst/>
                  <a:gdLst>
                    <a:gd name="connsiteX0" fmla="*/ 331263 w 1532081"/>
                    <a:gd name="connsiteY0" fmla="*/ 652979 h 1339471"/>
                    <a:gd name="connsiteX1" fmla="*/ 331263 w 1532081"/>
                    <a:gd name="connsiteY1" fmla="*/ 842558 h 1339471"/>
                    <a:gd name="connsiteX2" fmla="*/ 0 w 1532081"/>
                    <a:gd name="connsiteY2" fmla="*/ 975066 h 1339471"/>
                    <a:gd name="connsiteX3" fmla="*/ 0 w 1532081"/>
                    <a:gd name="connsiteY3" fmla="*/ 800650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0" fmla="*/ 331263 w 1532081"/>
                    <a:gd name="connsiteY0" fmla="*/ 652979 h 1339471"/>
                    <a:gd name="connsiteX1" fmla="*/ 0 w 1532081"/>
                    <a:gd name="connsiteY1" fmla="*/ 975066 h 1339471"/>
                    <a:gd name="connsiteX2" fmla="*/ 0 w 1532081"/>
                    <a:gd name="connsiteY2" fmla="*/ 800650 h 1339471"/>
                    <a:gd name="connsiteX3" fmla="*/ 331263 w 1532081"/>
                    <a:gd name="connsiteY3" fmla="*/ 652979 h 1339471"/>
                    <a:gd name="connsiteX4" fmla="*/ 993782 w 1532081"/>
                    <a:gd name="connsiteY4" fmla="*/ 0 h 1339471"/>
                    <a:gd name="connsiteX5" fmla="*/ 1532081 w 1532081"/>
                    <a:gd name="connsiteY5" fmla="*/ 151959 h 1339471"/>
                    <a:gd name="connsiteX6" fmla="*/ 1532081 w 1532081"/>
                    <a:gd name="connsiteY6" fmla="*/ 1186258 h 1339471"/>
                    <a:gd name="connsiteX7" fmla="*/ 1532081 w 1532081"/>
                    <a:gd name="connsiteY7" fmla="*/ 1190399 h 1339471"/>
                    <a:gd name="connsiteX8" fmla="*/ 985500 w 1532081"/>
                    <a:gd name="connsiteY8" fmla="*/ 1339471 h 1339471"/>
                    <a:gd name="connsiteX9" fmla="*/ 0 w 1532081"/>
                    <a:gd name="connsiteY9" fmla="*/ 975066 h 1339471"/>
                    <a:gd name="connsiteX10" fmla="*/ 993782 w 1532081"/>
                    <a:gd name="connsiteY10" fmla="*/ 1111720 h 1339471"/>
                    <a:gd name="connsiteX11" fmla="*/ 993782 w 1532081"/>
                    <a:gd name="connsiteY11" fmla="*/ 0 h 1339471"/>
                    <a:gd name="connsiteX0" fmla="*/ 0 w 1532081"/>
                    <a:gd name="connsiteY0" fmla="*/ 800650 h 1339471"/>
                    <a:gd name="connsiteX1" fmla="*/ 0 w 1532081"/>
                    <a:gd name="connsiteY1" fmla="*/ 975066 h 1339471"/>
                    <a:gd name="connsiteX2" fmla="*/ 0 w 1532081"/>
                    <a:gd name="connsiteY2" fmla="*/ 800650 h 1339471"/>
                    <a:gd name="connsiteX3" fmla="*/ 993782 w 1532081"/>
                    <a:gd name="connsiteY3" fmla="*/ 0 h 1339471"/>
                    <a:gd name="connsiteX4" fmla="*/ 1532081 w 1532081"/>
                    <a:gd name="connsiteY4" fmla="*/ 151959 h 1339471"/>
                    <a:gd name="connsiteX5" fmla="*/ 1532081 w 1532081"/>
                    <a:gd name="connsiteY5" fmla="*/ 1186258 h 1339471"/>
                    <a:gd name="connsiteX6" fmla="*/ 1532081 w 1532081"/>
                    <a:gd name="connsiteY6" fmla="*/ 1190399 h 1339471"/>
                    <a:gd name="connsiteX7" fmla="*/ 985500 w 1532081"/>
                    <a:gd name="connsiteY7" fmla="*/ 1339471 h 1339471"/>
                    <a:gd name="connsiteX8" fmla="*/ 0 w 1532081"/>
                    <a:gd name="connsiteY8" fmla="*/ 975066 h 1339471"/>
                    <a:gd name="connsiteX9" fmla="*/ 993782 w 1532081"/>
                    <a:gd name="connsiteY9" fmla="*/ 1111720 h 1339471"/>
                    <a:gd name="connsiteX10" fmla="*/ 993782 w 1532081"/>
                    <a:gd name="connsiteY10" fmla="*/ 0 h 1339471"/>
                    <a:gd name="connsiteX0" fmla="*/ 993782 w 1532081"/>
                    <a:gd name="connsiteY0" fmla="*/ 0 h 1339471"/>
                    <a:gd name="connsiteX1" fmla="*/ 1532081 w 1532081"/>
                    <a:gd name="connsiteY1" fmla="*/ 151959 h 1339471"/>
                    <a:gd name="connsiteX2" fmla="*/ 1532081 w 1532081"/>
                    <a:gd name="connsiteY2" fmla="*/ 1186258 h 1339471"/>
                    <a:gd name="connsiteX3" fmla="*/ 1532081 w 1532081"/>
                    <a:gd name="connsiteY3" fmla="*/ 1190399 h 1339471"/>
                    <a:gd name="connsiteX4" fmla="*/ 985500 w 1532081"/>
                    <a:gd name="connsiteY4" fmla="*/ 1339471 h 1339471"/>
                    <a:gd name="connsiteX5" fmla="*/ 0 w 1532081"/>
                    <a:gd name="connsiteY5" fmla="*/ 975066 h 1339471"/>
                    <a:gd name="connsiteX6" fmla="*/ 993782 w 1532081"/>
                    <a:gd name="connsiteY6" fmla="*/ 1111720 h 1339471"/>
                    <a:gd name="connsiteX7" fmla="*/ 993782 w 1532081"/>
                    <a:gd name="connsiteY7" fmla="*/ 0 h 133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081" h="1339471">
                      <a:moveTo>
                        <a:pt x="993782" y="0"/>
                      </a:moveTo>
                      <a:lnTo>
                        <a:pt x="1532081" y="151959"/>
                      </a:lnTo>
                      <a:lnTo>
                        <a:pt x="1532081" y="1186258"/>
                      </a:lnTo>
                      <a:lnTo>
                        <a:pt x="1532081" y="1190399"/>
                      </a:lnTo>
                      <a:lnTo>
                        <a:pt x="985500" y="1339471"/>
                      </a:lnTo>
                      <a:lnTo>
                        <a:pt x="0" y="975066"/>
                      </a:lnTo>
                      <a:lnTo>
                        <a:pt x="993782" y="1111720"/>
                      </a:lnTo>
                      <a:lnTo>
                        <a:pt x="993782"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0" name="Group 39">
            <a:extLst>
              <a:ext uri="{FF2B5EF4-FFF2-40B4-BE49-F238E27FC236}">
                <a16:creationId xmlns:a16="http://schemas.microsoft.com/office/drawing/2014/main" id="{3B6B06A3-5364-48FF-BC98-7004A341F004}"/>
              </a:ext>
            </a:extLst>
          </p:cNvPr>
          <p:cNvGrpSpPr/>
          <p:nvPr/>
        </p:nvGrpSpPr>
        <p:grpSpPr>
          <a:xfrm>
            <a:off x="7144657" y="-1943360"/>
            <a:ext cx="1173186" cy="1165901"/>
            <a:chOff x="7144657" y="-1943360"/>
            <a:chExt cx="1173186" cy="1165901"/>
          </a:xfrm>
        </p:grpSpPr>
        <p:sp>
          <p:nvSpPr>
            <p:cNvPr id="171" name="Rectangle 170">
              <a:extLst>
                <a:ext uri="{FF2B5EF4-FFF2-40B4-BE49-F238E27FC236}">
                  <a16:creationId xmlns:a16="http://schemas.microsoft.com/office/drawing/2014/main" id="{42D7FC8A-4E2D-4188-BCFF-92250E4D447A}"/>
                </a:ext>
              </a:extLst>
            </p:cNvPr>
            <p:cNvSpPr/>
            <p:nvPr/>
          </p:nvSpPr>
          <p:spPr>
            <a:xfrm>
              <a:off x="7373462" y="-1721840"/>
              <a:ext cx="944381" cy="944381"/>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9DB29417-201C-430C-B061-809A9DCD2129}"/>
                </a:ext>
              </a:extLst>
            </p:cNvPr>
            <p:cNvGrpSpPr/>
            <p:nvPr/>
          </p:nvGrpSpPr>
          <p:grpSpPr>
            <a:xfrm>
              <a:off x="7144657" y="-1943360"/>
              <a:ext cx="444500" cy="444500"/>
              <a:chOff x="7842250" y="825500"/>
              <a:chExt cx="444500" cy="444500"/>
            </a:xfrm>
          </p:grpSpPr>
          <p:sp>
            <p:nvSpPr>
              <p:cNvPr id="187" name="Rectangle 186">
                <a:extLst>
                  <a:ext uri="{FF2B5EF4-FFF2-40B4-BE49-F238E27FC236}">
                    <a16:creationId xmlns:a16="http://schemas.microsoft.com/office/drawing/2014/main" id="{8B0873EE-50B0-4443-86AB-475D1B4AC6C0}"/>
                  </a:ext>
                </a:extLst>
              </p:cNvPr>
              <p:cNvSpPr/>
              <p:nvPr/>
            </p:nvSpPr>
            <p:spPr>
              <a:xfrm>
                <a:off x="7842250" y="825500"/>
                <a:ext cx="444500"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raphic 187">
                <a:extLst>
                  <a:ext uri="{FF2B5EF4-FFF2-40B4-BE49-F238E27FC236}">
                    <a16:creationId xmlns:a16="http://schemas.microsoft.com/office/drawing/2014/main" id="{405C1D9B-D51F-4BE8-9181-6EF729D7427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71385" y="854635"/>
                <a:ext cx="386230" cy="386230"/>
              </a:xfrm>
              <a:prstGeom prst="rect">
                <a:avLst/>
              </a:prstGeom>
            </p:spPr>
          </p:pic>
        </p:grpSp>
        <p:grpSp>
          <p:nvGrpSpPr>
            <p:cNvPr id="176" name="Group 175">
              <a:extLst>
                <a:ext uri="{FF2B5EF4-FFF2-40B4-BE49-F238E27FC236}">
                  <a16:creationId xmlns:a16="http://schemas.microsoft.com/office/drawing/2014/main" id="{A5B594DA-99A5-4B0C-95AD-7A253F9400A3}"/>
                </a:ext>
              </a:extLst>
            </p:cNvPr>
            <p:cNvGrpSpPr/>
            <p:nvPr/>
          </p:nvGrpSpPr>
          <p:grpSpPr>
            <a:xfrm>
              <a:off x="7648090" y="-1527725"/>
              <a:ext cx="381690" cy="470708"/>
              <a:chOff x="7759410" y="3311178"/>
              <a:chExt cx="289942" cy="357562"/>
            </a:xfrm>
          </p:grpSpPr>
          <p:sp>
            <p:nvSpPr>
              <p:cNvPr id="177" name="Rectangle 12">
                <a:extLst>
                  <a:ext uri="{FF2B5EF4-FFF2-40B4-BE49-F238E27FC236}">
                    <a16:creationId xmlns:a16="http://schemas.microsoft.com/office/drawing/2014/main" id="{9032C039-0225-44E8-8B40-7532DCA84C19}"/>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Rectangle 13">
                <a:extLst>
                  <a:ext uri="{FF2B5EF4-FFF2-40B4-BE49-F238E27FC236}">
                    <a16:creationId xmlns:a16="http://schemas.microsoft.com/office/drawing/2014/main" id="{2785B686-C097-4941-8336-82BF8C01BFF0}"/>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220">
                <a:extLst>
                  <a:ext uri="{FF2B5EF4-FFF2-40B4-BE49-F238E27FC236}">
                    <a16:creationId xmlns:a16="http://schemas.microsoft.com/office/drawing/2014/main" id="{82920CD3-23F4-41C0-BBEC-90B2654E3899}"/>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6" name="Group 35">
            <a:extLst>
              <a:ext uri="{FF2B5EF4-FFF2-40B4-BE49-F238E27FC236}">
                <a16:creationId xmlns:a16="http://schemas.microsoft.com/office/drawing/2014/main" id="{A40EA89D-A110-401A-92FE-9B3D156D92D6}"/>
              </a:ext>
            </a:extLst>
          </p:cNvPr>
          <p:cNvGrpSpPr/>
          <p:nvPr/>
        </p:nvGrpSpPr>
        <p:grpSpPr>
          <a:xfrm>
            <a:off x="6101195" y="2308550"/>
            <a:ext cx="2550774" cy="1371888"/>
            <a:chOff x="6101195" y="2308550"/>
            <a:chExt cx="2550774" cy="1371888"/>
          </a:xfrm>
        </p:grpSpPr>
        <p:sp>
          <p:nvSpPr>
            <p:cNvPr id="27" name="Oval 26">
              <a:extLst>
                <a:ext uri="{FF2B5EF4-FFF2-40B4-BE49-F238E27FC236}">
                  <a16:creationId xmlns:a16="http://schemas.microsoft.com/office/drawing/2014/main" id="{29CE359D-1EE7-4B1C-B7BD-EC87C163D78A}"/>
                </a:ext>
              </a:extLst>
            </p:cNvPr>
            <p:cNvSpPr/>
            <p:nvPr/>
          </p:nvSpPr>
          <p:spPr bwMode="auto">
            <a:xfrm>
              <a:off x="7081943" y="2308550"/>
              <a:ext cx="410214" cy="41021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Top Corners Rounded 25">
              <a:extLst>
                <a:ext uri="{FF2B5EF4-FFF2-40B4-BE49-F238E27FC236}">
                  <a16:creationId xmlns:a16="http://schemas.microsoft.com/office/drawing/2014/main" id="{8AAACEA4-3097-4EFA-9924-F269F13AD085}"/>
                </a:ext>
              </a:extLst>
            </p:cNvPr>
            <p:cNvSpPr/>
            <p:nvPr/>
          </p:nvSpPr>
          <p:spPr bwMode="auto">
            <a:xfrm>
              <a:off x="6101195" y="2502126"/>
              <a:ext cx="2331992" cy="1178312"/>
            </a:xfrm>
            <a:prstGeom prst="round2SameRect">
              <a:avLst>
                <a:gd name="adj1" fmla="val 850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6" name="Freeform: Shape 235">
              <a:extLst>
                <a:ext uri="{FF2B5EF4-FFF2-40B4-BE49-F238E27FC236}">
                  <a16:creationId xmlns:a16="http://schemas.microsoft.com/office/drawing/2014/main" id="{F67861B2-F366-4BE9-9BED-239A15679E70}"/>
                </a:ext>
              </a:extLst>
            </p:cNvPr>
            <p:cNvSpPr/>
            <p:nvPr/>
          </p:nvSpPr>
          <p:spPr bwMode="auto">
            <a:xfrm>
              <a:off x="6252156"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5" name="Freeform: Shape 234">
              <a:extLst>
                <a:ext uri="{FF2B5EF4-FFF2-40B4-BE49-F238E27FC236}">
                  <a16:creationId xmlns:a16="http://schemas.microsoft.com/office/drawing/2014/main" id="{DAA523DB-121D-44F0-B5AF-F8309530526D}"/>
                </a:ext>
              </a:extLst>
            </p:cNvPr>
            <p:cNvSpPr/>
            <p:nvPr/>
          </p:nvSpPr>
          <p:spPr bwMode="auto">
            <a:xfrm>
              <a:off x="6971901"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4" name="Freeform: Shape 233">
              <a:extLst>
                <a:ext uri="{FF2B5EF4-FFF2-40B4-BE49-F238E27FC236}">
                  <a16:creationId xmlns:a16="http://schemas.microsoft.com/office/drawing/2014/main" id="{48B97714-E4CC-4ED9-844D-1B37757FC252}"/>
                </a:ext>
              </a:extLst>
            </p:cNvPr>
            <p:cNvSpPr/>
            <p:nvPr/>
          </p:nvSpPr>
          <p:spPr bwMode="auto">
            <a:xfrm>
              <a:off x="7687426"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9EDDF95F-6269-4FD9-9398-ACE7C3DB1E5A}"/>
                </a:ext>
              </a:extLst>
            </p:cNvPr>
            <p:cNvSpPr/>
            <p:nvPr/>
          </p:nvSpPr>
          <p:spPr>
            <a:xfrm>
              <a:off x="8455625" y="2978687"/>
              <a:ext cx="196344" cy="701745"/>
            </a:xfrm>
            <a:prstGeom prst="round2SameRect">
              <a:avLst>
                <a:gd name="adj1" fmla="val 1943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1D3875-9394-41D5-B4FD-70278D2FD220}"/>
                </a:ext>
              </a:extLst>
            </p:cNvPr>
            <p:cNvSpPr/>
            <p:nvPr/>
          </p:nvSpPr>
          <p:spPr>
            <a:xfrm>
              <a:off x="8512071" y="2675758"/>
              <a:ext cx="83452" cy="498813"/>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44B0C0-05A2-4C8F-887A-48E74C359C70}"/>
                </a:ext>
              </a:extLst>
            </p:cNvPr>
            <p:cNvSpPr/>
            <p:nvPr/>
          </p:nvSpPr>
          <p:spPr>
            <a:xfrm>
              <a:off x="8464040" y="2597219"/>
              <a:ext cx="179514" cy="1795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3" name="Straight Arrow Connector 292">
            <a:extLst>
              <a:ext uri="{FF2B5EF4-FFF2-40B4-BE49-F238E27FC236}">
                <a16:creationId xmlns:a16="http://schemas.microsoft.com/office/drawing/2014/main" id="{933FE633-B094-4951-9033-0A774D1FF78F}"/>
              </a:ext>
            </a:extLst>
          </p:cNvPr>
          <p:cNvCxnSpPr>
            <a:cxnSpLocks/>
          </p:cNvCxnSpPr>
          <p:nvPr/>
        </p:nvCxnSpPr>
        <p:spPr>
          <a:xfrm>
            <a:off x="10668792" y="-1255407"/>
            <a:ext cx="0" cy="3550367"/>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2F73F9B4-171D-4860-A737-0DB137326FF6}"/>
              </a:ext>
            </a:extLst>
          </p:cNvPr>
          <p:cNvCxnSpPr>
            <a:cxnSpLocks/>
          </p:cNvCxnSpPr>
          <p:nvPr/>
        </p:nvCxnSpPr>
        <p:spPr>
          <a:xfrm flipH="1">
            <a:off x="8755770" y="3269430"/>
            <a:ext cx="1448226" cy="0"/>
          </a:xfrm>
          <a:prstGeom prst="straightConnector1">
            <a:avLst/>
          </a:prstGeom>
          <a:ln w="1270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6742104E-8345-4F7A-A8EB-3951D6FB8A07}"/>
              </a:ext>
            </a:extLst>
          </p:cNvPr>
          <p:cNvSpPr/>
          <p:nvPr/>
        </p:nvSpPr>
        <p:spPr>
          <a:xfrm>
            <a:off x="3786634" y="2997797"/>
            <a:ext cx="2171917" cy="424732"/>
          </a:xfrm>
          <a:prstGeom prst="rect">
            <a:avLst/>
          </a:prstGeom>
        </p:spPr>
        <p:txBody>
          <a:bodyPr wrap="square" lIns="91440">
            <a:spAutoFit/>
          </a:bodyPr>
          <a:lstStyle/>
          <a:p>
            <a:pPr algn="r">
              <a:lnSpc>
                <a:spcPct val="90000"/>
              </a:lnSpc>
              <a:spcAft>
                <a:spcPts val="600"/>
              </a:spcAft>
            </a:pPr>
            <a:r>
              <a:rPr lang="en-US" sz="1200" kern="0" dirty="0">
                <a:cs typeface="Segoe UI" panose="020B0502040204020203" pitchFamily="34" charset="0"/>
              </a:rPr>
              <a:t>Deployments Slots and test in production for A/B testing</a:t>
            </a:r>
          </a:p>
        </p:txBody>
      </p:sp>
      <p:sp>
        <p:nvSpPr>
          <p:cNvPr id="260" name="Left Bracket 259">
            <a:extLst>
              <a:ext uri="{FF2B5EF4-FFF2-40B4-BE49-F238E27FC236}">
                <a16:creationId xmlns:a16="http://schemas.microsoft.com/office/drawing/2014/main" id="{E71B03F8-1AEA-4530-84BE-47CFADBCA8E2}"/>
              </a:ext>
            </a:extLst>
          </p:cNvPr>
          <p:cNvSpPr/>
          <p:nvPr/>
        </p:nvSpPr>
        <p:spPr>
          <a:xfrm rot="16200000">
            <a:off x="7230899" y="3134600"/>
            <a:ext cx="99335" cy="1487135"/>
          </a:xfrm>
          <a:prstGeom prst="leftBracket">
            <a:avLst>
              <a:gd name="adj" fmla="val 0"/>
            </a:avLst>
          </a:prstGeom>
          <a:ln w="12700">
            <a:solidFill>
              <a:srgbClr val="0078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Isosceles Triangle 260">
            <a:extLst>
              <a:ext uri="{FF2B5EF4-FFF2-40B4-BE49-F238E27FC236}">
                <a16:creationId xmlns:a16="http://schemas.microsoft.com/office/drawing/2014/main" id="{1E82DBED-D9EC-4957-B4E2-3B58780C85C5}"/>
              </a:ext>
            </a:extLst>
          </p:cNvPr>
          <p:cNvSpPr/>
          <p:nvPr/>
        </p:nvSpPr>
        <p:spPr>
          <a:xfrm>
            <a:off x="7990591" y="3766654"/>
            <a:ext cx="74965" cy="749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Isosceles Triangle 261">
            <a:extLst>
              <a:ext uri="{FF2B5EF4-FFF2-40B4-BE49-F238E27FC236}">
                <a16:creationId xmlns:a16="http://schemas.microsoft.com/office/drawing/2014/main" id="{F36DFCFA-32CB-4CF1-BA9E-1BE3775F16E0}"/>
              </a:ext>
            </a:extLst>
          </p:cNvPr>
          <p:cNvSpPr/>
          <p:nvPr/>
        </p:nvSpPr>
        <p:spPr>
          <a:xfrm>
            <a:off x="6498385" y="3766654"/>
            <a:ext cx="74965" cy="749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Connector 267">
            <a:extLst>
              <a:ext uri="{FF2B5EF4-FFF2-40B4-BE49-F238E27FC236}">
                <a16:creationId xmlns:a16="http://schemas.microsoft.com/office/drawing/2014/main" id="{F5405CF2-1D61-4E9C-9AEC-F33BD87052BC}"/>
              </a:ext>
            </a:extLst>
          </p:cNvPr>
          <p:cNvCxnSpPr>
            <a:cxnSpLocks/>
          </p:cNvCxnSpPr>
          <p:nvPr/>
        </p:nvCxnSpPr>
        <p:spPr>
          <a:xfrm>
            <a:off x="7280567" y="3759830"/>
            <a:ext cx="0" cy="1291780"/>
          </a:xfrm>
          <a:prstGeom prst="line">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3" name="Oval 272">
            <a:extLst>
              <a:ext uri="{FF2B5EF4-FFF2-40B4-BE49-F238E27FC236}">
                <a16:creationId xmlns:a16="http://schemas.microsoft.com/office/drawing/2014/main" id="{564BB3E2-4E10-4FD1-AE04-BB4B58755D53}"/>
              </a:ext>
            </a:extLst>
          </p:cNvPr>
          <p:cNvSpPr/>
          <p:nvPr/>
        </p:nvSpPr>
        <p:spPr>
          <a:xfrm>
            <a:off x="7178804" y="4579954"/>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X</a:t>
            </a:r>
          </a:p>
        </p:txBody>
      </p:sp>
      <p:sp>
        <p:nvSpPr>
          <p:cNvPr id="274" name="Oval 273">
            <a:extLst>
              <a:ext uri="{FF2B5EF4-FFF2-40B4-BE49-F238E27FC236}">
                <a16:creationId xmlns:a16="http://schemas.microsoft.com/office/drawing/2014/main" id="{FE454460-D1EB-403C-B012-3C5046D3D342}"/>
              </a:ext>
            </a:extLst>
          </p:cNvPr>
          <p:cNvSpPr/>
          <p:nvPr/>
        </p:nvSpPr>
        <p:spPr>
          <a:xfrm>
            <a:off x="7178804" y="4318238"/>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Y</a:t>
            </a:r>
          </a:p>
        </p:txBody>
      </p:sp>
      <p:sp>
        <p:nvSpPr>
          <p:cNvPr id="275" name="Oval 274">
            <a:extLst>
              <a:ext uri="{FF2B5EF4-FFF2-40B4-BE49-F238E27FC236}">
                <a16:creationId xmlns:a16="http://schemas.microsoft.com/office/drawing/2014/main" id="{BA85CF56-47BD-4300-989D-CEF60B910CA7}"/>
              </a:ext>
            </a:extLst>
          </p:cNvPr>
          <p:cNvSpPr/>
          <p:nvPr/>
        </p:nvSpPr>
        <p:spPr>
          <a:xfrm>
            <a:off x="7178804" y="405652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Z</a:t>
            </a:r>
          </a:p>
        </p:txBody>
      </p:sp>
      <p:cxnSp>
        <p:nvCxnSpPr>
          <p:cNvPr id="105" name="Straight Arrow Connector 104">
            <a:extLst>
              <a:ext uri="{FF2B5EF4-FFF2-40B4-BE49-F238E27FC236}">
                <a16:creationId xmlns:a16="http://schemas.microsoft.com/office/drawing/2014/main" id="{26DD7C40-DA51-4C81-B61C-B5154C567D59}"/>
              </a:ext>
            </a:extLst>
          </p:cNvPr>
          <p:cNvCxnSpPr>
            <a:cxnSpLocks/>
          </p:cNvCxnSpPr>
          <p:nvPr/>
        </p:nvCxnSpPr>
        <p:spPr>
          <a:xfrm>
            <a:off x="7281005" y="6565042"/>
            <a:ext cx="0" cy="1344385"/>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CC9A9FDF-51B7-4FE3-A69D-161F9853FEE5}"/>
              </a:ext>
            </a:extLst>
          </p:cNvPr>
          <p:cNvSpPr/>
          <p:nvPr/>
        </p:nvSpPr>
        <p:spPr>
          <a:xfrm>
            <a:off x="9989223" y="2393976"/>
            <a:ext cx="1376623"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Continuous delivery</a:t>
            </a:r>
          </a:p>
        </p:txBody>
      </p:sp>
      <p:sp>
        <p:nvSpPr>
          <p:cNvPr id="183" name="Rectangle 182">
            <a:extLst>
              <a:ext uri="{FF2B5EF4-FFF2-40B4-BE49-F238E27FC236}">
                <a16:creationId xmlns:a16="http://schemas.microsoft.com/office/drawing/2014/main" id="{5BABB42F-F2BF-427C-82CE-110790237592}"/>
              </a:ext>
            </a:extLst>
          </p:cNvPr>
          <p:cNvSpPr/>
          <p:nvPr/>
        </p:nvSpPr>
        <p:spPr>
          <a:xfrm>
            <a:off x="9185410" y="2986585"/>
            <a:ext cx="537347" cy="580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F5F7793B-2D46-4D52-8BC9-D4DBEE81C6AB}"/>
              </a:ext>
            </a:extLst>
          </p:cNvPr>
          <p:cNvSpPr/>
          <p:nvPr/>
        </p:nvSpPr>
        <p:spPr>
          <a:xfrm>
            <a:off x="6034617" y="6103492"/>
            <a:ext cx="2504867"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Promote updates with confidence or roll back without downtime</a:t>
            </a:r>
          </a:p>
        </p:txBody>
      </p:sp>
      <p:sp>
        <p:nvSpPr>
          <p:cNvPr id="243" name="Freeform: Shape 242">
            <a:extLst>
              <a:ext uri="{FF2B5EF4-FFF2-40B4-BE49-F238E27FC236}">
                <a16:creationId xmlns:a16="http://schemas.microsoft.com/office/drawing/2014/main" id="{AD2AD2FC-A892-431B-AF2D-0F026444BD65}"/>
              </a:ext>
            </a:extLst>
          </p:cNvPr>
          <p:cNvSpPr/>
          <p:nvPr/>
        </p:nvSpPr>
        <p:spPr>
          <a:xfrm rot="10800000" flipV="1">
            <a:off x="6712397" y="5125026"/>
            <a:ext cx="1149301" cy="843545"/>
          </a:xfrm>
          <a:custGeom>
            <a:avLst/>
            <a:gdLst>
              <a:gd name="connsiteX0" fmla="*/ 1149301 w 1149301"/>
              <a:gd name="connsiteY0" fmla="*/ 0 h 1213263"/>
              <a:gd name="connsiteX1" fmla="*/ 863419 w 1149301"/>
              <a:gd name="connsiteY1" fmla="*/ 0 h 1213263"/>
              <a:gd name="connsiteX2" fmla="*/ 863419 w 1149301"/>
              <a:gd name="connsiteY2" fmla="*/ 330734 h 1213263"/>
              <a:gd name="connsiteX3" fmla="*/ 298851 w 1149301"/>
              <a:gd name="connsiteY3" fmla="*/ 330734 h 1213263"/>
              <a:gd name="connsiteX4" fmla="*/ 298851 w 1149301"/>
              <a:gd name="connsiteY4" fmla="*/ 0 h 1213263"/>
              <a:gd name="connsiteX5" fmla="*/ 0 w 1149301"/>
              <a:gd name="connsiteY5" fmla="*/ 0 h 1213263"/>
              <a:gd name="connsiteX6" fmla="*/ 0 w 1149301"/>
              <a:gd name="connsiteY6" fmla="*/ 1213263 h 1213263"/>
              <a:gd name="connsiteX7" fmla="*/ 1149301 w 1149301"/>
              <a:gd name="connsiteY7" fmla="*/ 1213263 h 1213263"/>
              <a:gd name="connsiteX0" fmla="*/ 863419 w 1149301"/>
              <a:gd name="connsiteY0" fmla="*/ 330734 h 1213263"/>
              <a:gd name="connsiteX1" fmla="*/ 298851 w 1149301"/>
              <a:gd name="connsiteY1" fmla="*/ 330734 h 1213263"/>
              <a:gd name="connsiteX2" fmla="*/ 298851 w 1149301"/>
              <a:gd name="connsiteY2" fmla="*/ 0 h 1213263"/>
              <a:gd name="connsiteX3" fmla="*/ 0 w 1149301"/>
              <a:gd name="connsiteY3" fmla="*/ 0 h 1213263"/>
              <a:gd name="connsiteX4" fmla="*/ 0 w 1149301"/>
              <a:gd name="connsiteY4" fmla="*/ 1213263 h 1213263"/>
              <a:gd name="connsiteX5" fmla="*/ 1149301 w 1149301"/>
              <a:gd name="connsiteY5" fmla="*/ 1213263 h 1213263"/>
              <a:gd name="connsiteX6" fmla="*/ 1149301 w 1149301"/>
              <a:gd name="connsiteY6" fmla="*/ 0 h 1213263"/>
              <a:gd name="connsiteX7" fmla="*/ 863419 w 1149301"/>
              <a:gd name="connsiteY7" fmla="*/ 0 h 1213263"/>
              <a:gd name="connsiteX8" fmla="*/ 954859 w 1149301"/>
              <a:gd name="connsiteY8" fmla="*/ 422174 h 1213263"/>
              <a:gd name="connsiteX0" fmla="*/ 863419 w 1149301"/>
              <a:gd name="connsiteY0" fmla="*/ 330734 h 1213263"/>
              <a:gd name="connsiteX1" fmla="*/ 837694 w 1149301"/>
              <a:gd name="connsiteY1" fmla="*/ 330734 h 1213263"/>
              <a:gd name="connsiteX2" fmla="*/ 298851 w 1149301"/>
              <a:gd name="connsiteY2" fmla="*/ 330734 h 1213263"/>
              <a:gd name="connsiteX3" fmla="*/ 298851 w 1149301"/>
              <a:gd name="connsiteY3" fmla="*/ 0 h 1213263"/>
              <a:gd name="connsiteX4" fmla="*/ 0 w 1149301"/>
              <a:gd name="connsiteY4" fmla="*/ 0 h 1213263"/>
              <a:gd name="connsiteX5" fmla="*/ 0 w 1149301"/>
              <a:gd name="connsiteY5" fmla="*/ 1213263 h 1213263"/>
              <a:gd name="connsiteX6" fmla="*/ 1149301 w 1149301"/>
              <a:gd name="connsiteY6" fmla="*/ 1213263 h 1213263"/>
              <a:gd name="connsiteX7" fmla="*/ 1149301 w 1149301"/>
              <a:gd name="connsiteY7" fmla="*/ 0 h 1213263"/>
              <a:gd name="connsiteX8" fmla="*/ 863419 w 1149301"/>
              <a:gd name="connsiteY8" fmla="*/ 0 h 1213263"/>
              <a:gd name="connsiteX9" fmla="*/ 954859 w 1149301"/>
              <a:gd name="connsiteY9" fmla="*/ 422174 h 1213263"/>
              <a:gd name="connsiteX0" fmla="*/ 863419 w 1149301"/>
              <a:gd name="connsiteY0" fmla="*/ 330734 h 1213263"/>
              <a:gd name="connsiteX1" fmla="*/ 298851 w 1149301"/>
              <a:gd name="connsiteY1" fmla="*/ 330734 h 1213263"/>
              <a:gd name="connsiteX2" fmla="*/ 298851 w 1149301"/>
              <a:gd name="connsiteY2" fmla="*/ 0 h 1213263"/>
              <a:gd name="connsiteX3" fmla="*/ 0 w 1149301"/>
              <a:gd name="connsiteY3" fmla="*/ 0 h 1213263"/>
              <a:gd name="connsiteX4" fmla="*/ 0 w 1149301"/>
              <a:gd name="connsiteY4" fmla="*/ 1213263 h 1213263"/>
              <a:gd name="connsiteX5" fmla="*/ 1149301 w 1149301"/>
              <a:gd name="connsiteY5" fmla="*/ 1213263 h 1213263"/>
              <a:gd name="connsiteX6" fmla="*/ 1149301 w 1149301"/>
              <a:gd name="connsiteY6" fmla="*/ 0 h 1213263"/>
              <a:gd name="connsiteX7" fmla="*/ 863419 w 1149301"/>
              <a:gd name="connsiteY7" fmla="*/ 0 h 1213263"/>
              <a:gd name="connsiteX8" fmla="*/ 954859 w 1149301"/>
              <a:gd name="connsiteY8" fmla="*/ 422174 h 1213263"/>
              <a:gd name="connsiteX0" fmla="*/ 298851 w 1149301"/>
              <a:gd name="connsiteY0" fmla="*/ 330734 h 1213263"/>
              <a:gd name="connsiteX1" fmla="*/ 298851 w 1149301"/>
              <a:gd name="connsiteY1" fmla="*/ 0 h 1213263"/>
              <a:gd name="connsiteX2" fmla="*/ 0 w 1149301"/>
              <a:gd name="connsiteY2" fmla="*/ 0 h 1213263"/>
              <a:gd name="connsiteX3" fmla="*/ 0 w 1149301"/>
              <a:gd name="connsiteY3" fmla="*/ 1213263 h 1213263"/>
              <a:gd name="connsiteX4" fmla="*/ 1149301 w 1149301"/>
              <a:gd name="connsiteY4" fmla="*/ 1213263 h 1213263"/>
              <a:gd name="connsiteX5" fmla="*/ 1149301 w 1149301"/>
              <a:gd name="connsiteY5" fmla="*/ 0 h 1213263"/>
              <a:gd name="connsiteX6" fmla="*/ 863419 w 1149301"/>
              <a:gd name="connsiteY6" fmla="*/ 0 h 1213263"/>
              <a:gd name="connsiteX7" fmla="*/ 954859 w 1149301"/>
              <a:gd name="connsiteY7" fmla="*/ 422174 h 1213263"/>
              <a:gd name="connsiteX0" fmla="*/ 298851 w 1149301"/>
              <a:gd name="connsiteY0" fmla="*/ 330734 h 1213263"/>
              <a:gd name="connsiteX1" fmla="*/ 298851 w 1149301"/>
              <a:gd name="connsiteY1" fmla="*/ 0 h 1213263"/>
              <a:gd name="connsiteX2" fmla="*/ 0 w 1149301"/>
              <a:gd name="connsiteY2" fmla="*/ 0 h 1213263"/>
              <a:gd name="connsiteX3" fmla="*/ 0 w 1149301"/>
              <a:gd name="connsiteY3" fmla="*/ 1213263 h 1213263"/>
              <a:gd name="connsiteX4" fmla="*/ 1149301 w 1149301"/>
              <a:gd name="connsiteY4" fmla="*/ 1213263 h 1213263"/>
              <a:gd name="connsiteX5" fmla="*/ 1149301 w 1149301"/>
              <a:gd name="connsiteY5" fmla="*/ 0 h 1213263"/>
              <a:gd name="connsiteX6" fmla="*/ 863419 w 1149301"/>
              <a:gd name="connsiteY6" fmla="*/ 0 h 1213263"/>
              <a:gd name="connsiteX0" fmla="*/ 298851 w 1149301"/>
              <a:gd name="connsiteY0" fmla="*/ 0 h 1213263"/>
              <a:gd name="connsiteX1" fmla="*/ 0 w 1149301"/>
              <a:gd name="connsiteY1" fmla="*/ 0 h 1213263"/>
              <a:gd name="connsiteX2" fmla="*/ 0 w 1149301"/>
              <a:gd name="connsiteY2" fmla="*/ 1213263 h 1213263"/>
              <a:gd name="connsiteX3" fmla="*/ 1149301 w 1149301"/>
              <a:gd name="connsiteY3" fmla="*/ 1213263 h 1213263"/>
              <a:gd name="connsiteX4" fmla="*/ 1149301 w 1149301"/>
              <a:gd name="connsiteY4" fmla="*/ 0 h 1213263"/>
              <a:gd name="connsiteX5" fmla="*/ 863419 w 1149301"/>
              <a:gd name="connsiteY5" fmla="*/ 0 h 121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9301" h="1213263">
                <a:moveTo>
                  <a:pt x="298851" y="0"/>
                </a:moveTo>
                <a:lnTo>
                  <a:pt x="0" y="0"/>
                </a:lnTo>
                <a:lnTo>
                  <a:pt x="0" y="1213263"/>
                </a:lnTo>
                <a:lnTo>
                  <a:pt x="1149301" y="1213263"/>
                </a:lnTo>
                <a:lnTo>
                  <a:pt x="1149301" y="0"/>
                </a:lnTo>
                <a:lnTo>
                  <a:pt x="863419" y="0"/>
                </a:lnTo>
              </a:path>
            </a:pathLst>
          </a:cu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2" name="Rectangle 101">
            <a:extLst>
              <a:ext uri="{FF2B5EF4-FFF2-40B4-BE49-F238E27FC236}">
                <a16:creationId xmlns:a16="http://schemas.microsoft.com/office/drawing/2014/main" id="{F5B618C7-B45A-4BF6-A344-2208F38685E3}"/>
              </a:ext>
            </a:extLst>
          </p:cNvPr>
          <p:cNvSpPr/>
          <p:nvPr/>
        </p:nvSpPr>
        <p:spPr>
          <a:xfrm rot="16200000">
            <a:off x="6415015" y="5438039"/>
            <a:ext cx="594768" cy="258532"/>
          </a:xfrm>
          <a:prstGeom prst="rect">
            <a:avLst/>
          </a:prstGeom>
          <a:solidFill>
            <a:schemeClr val="bg1"/>
          </a:solidFill>
        </p:spPr>
        <p:txBody>
          <a:bodyPr wrap="square" lIns="91440">
            <a:spAutoFit/>
          </a:bodyPr>
          <a:lstStyle/>
          <a:p>
            <a:pPr algn="ctr" defTabSz="896386">
              <a:lnSpc>
                <a:spcPct val="90000"/>
              </a:lnSpc>
              <a:spcAft>
                <a:spcPts val="2400"/>
              </a:spcAft>
            </a:pPr>
            <a:r>
              <a:rPr lang="en-US" sz="1200" kern="0" dirty="0">
                <a:solidFill>
                  <a:srgbClr val="0078D7"/>
                </a:solidFill>
                <a:latin typeface="Segoe UI Semibold" panose="020B0702040204020203" pitchFamily="34" charset="0"/>
                <a:cs typeface="Segoe UI Semibold" panose="020B0702040204020203" pitchFamily="34" charset="0"/>
              </a:rPr>
              <a:t>PROD</a:t>
            </a:r>
            <a:endParaRPr lang="en-US" sz="1200" kern="0" dirty="0">
              <a:solidFill>
                <a:srgbClr val="0078D7"/>
              </a:solidFill>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0D2B6E22-F0D0-4DEE-9ACE-62F78969C8C2}"/>
              </a:ext>
            </a:extLst>
          </p:cNvPr>
          <p:cNvSpPr>
            <a:spLocks noGrp="1"/>
          </p:cNvSpPr>
          <p:nvPr>
            <p:ph type="title"/>
          </p:nvPr>
        </p:nvSpPr>
        <p:spPr/>
        <p:txBody>
          <a:bodyPr/>
          <a:lstStyle/>
          <a:p>
            <a:r>
              <a:rPr lang="en-US" dirty="0"/>
              <a:t>See your apps in action</a:t>
            </a:r>
          </a:p>
        </p:txBody>
      </p:sp>
      <p:sp>
        <p:nvSpPr>
          <p:cNvPr id="14" name="Text Placeholder 13">
            <a:extLst>
              <a:ext uri="{FF2B5EF4-FFF2-40B4-BE49-F238E27FC236}">
                <a16:creationId xmlns:a16="http://schemas.microsoft.com/office/drawing/2014/main" id="{6D84A444-75E9-42F2-A677-EA8E6B14DC17}"/>
              </a:ext>
            </a:extLst>
          </p:cNvPr>
          <p:cNvSpPr>
            <a:spLocks noGrp="1"/>
          </p:cNvSpPr>
          <p:nvPr>
            <p:ph type="body" sz="quarter" idx="10"/>
          </p:nvPr>
        </p:nvSpPr>
        <p:spPr/>
        <p:txBody>
          <a:bodyPr/>
          <a:lstStyle/>
          <a:p>
            <a:r>
              <a:rPr lang="en-US" dirty="0"/>
              <a:t>Built-in capabilities to automate rapid develop-build-deploy-monitor loop</a:t>
            </a:r>
          </a:p>
        </p:txBody>
      </p:sp>
      <p:sp>
        <p:nvSpPr>
          <p:cNvPr id="135" name="Rectangle 134">
            <a:extLst>
              <a:ext uri="{FF2B5EF4-FFF2-40B4-BE49-F238E27FC236}">
                <a16:creationId xmlns:a16="http://schemas.microsoft.com/office/drawing/2014/main" id="{7F3DCF5A-DF67-458A-A738-75B5A84D2551}"/>
              </a:ext>
            </a:extLst>
          </p:cNvPr>
          <p:cNvSpPr/>
          <p:nvPr/>
        </p:nvSpPr>
        <p:spPr>
          <a:xfrm>
            <a:off x="600059"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Develop</a:t>
            </a:r>
          </a:p>
        </p:txBody>
      </p:sp>
      <p:sp>
        <p:nvSpPr>
          <p:cNvPr id="136" name="Rectangle 135">
            <a:extLst>
              <a:ext uri="{FF2B5EF4-FFF2-40B4-BE49-F238E27FC236}">
                <a16:creationId xmlns:a16="http://schemas.microsoft.com/office/drawing/2014/main" id="{108DFE38-E6DE-4560-997C-8B8DB1C6B771}"/>
              </a:ext>
            </a:extLst>
          </p:cNvPr>
          <p:cNvSpPr/>
          <p:nvPr/>
        </p:nvSpPr>
        <p:spPr>
          <a:xfrm>
            <a:off x="1577993"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Build</a:t>
            </a:r>
          </a:p>
        </p:txBody>
      </p:sp>
      <p:sp>
        <p:nvSpPr>
          <p:cNvPr id="137" name="Rectangle 136">
            <a:extLst>
              <a:ext uri="{FF2B5EF4-FFF2-40B4-BE49-F238E27FC236}">
                <a16:creationId xmlns:a16="http://schemas.microsoft.com/office/drawing/2014/main" id="{3A954644-5398-4FC5-A95F-C98548E9A618}"/>
              </a:ext>
            </a:extLst>
          </p:cNvPr>
          <p:cNvSpPr/>
          <p:nvPr/>
        </p:nvSpPr>
        <p:spPr>
          <a:xfrm>
            <a:off x="2555927" y="1457153"/>
            <a:ext cx="695341" cy="161583"/>
          </a:xfrm>
          <a:prstGeom prst="rect">
            <a:avLst/>
          </a:prstGeom>
        </p:spPr>
        <p:txBody>
          <a:bodyPr wrap="square" lIns="0" tIns="0" rIns="0" bIns="0">
            <a:spAutoFit/>
          </a:bodyPr>
          <a:lstStyle/>
          <a:p>
            <a:pPr defTabSz="932574"/>
            <a:r>
              <a:rPr lang="en-US" sz="1050" b="1" kern="0" dirty="0">
                <a:solidFill>
                  <a:schemeClr val="accent4"/>
                </a:solidFill>
                <a:latin typeface="Segoe UI" panose="020B0502040204020203" pitchFamily="34" charset="0"/>
                <a:cs typeface="Segoe UI" panose="020B0502040204020203" pitchFamily="34" charset="0"/>
              </a:rPr>
              <a:t>Deploy</a:t>
            </a:r>
          </a:p>
        </p:txBody>
      </p:sp>
      <p:sp>
        <p:nvSpPr>
          <p:cNvPr id="138" name="Rectangle 137">
            <a:extLst>
              <a:ext uri="{FF2B5EF4-FFF2-40B4-BE49-F238E27FC236}">
                <a16:creationId xmlns:a16="http://schemas.microsoft.com/office/drawing/2014/main" id="{59F175A6-2A0D-4520-B5AE-DE45A7D4C900}"/>
              </a:ext>
            </a:extLst>
          </p:cNvPr>
          <p:cNvSpPr/>
          <p:nvPr/>
        </p:nvSpPr>
        <p:spPr>
          <a:xfrm>
            <a:off x="3533861"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Monitor</a:t>
            </a:r>
          </a:p>
        </p:txBody>
      </p:sp>
      <p:cxnSp>
        <p:nvCxnSpPr>
          <p:cNvPr id="84" name="Straight Arrow Connector 83">
            <a:extLst>
              <a:ext uri="{FF2B5EF4-FFF2-40B4-BE49-F238E27FC236}">
                <a16:creationId xmlns:a16="http://schemas.microsoft.com/office/drawing/2014/main" id="{4732B905-922F-4FAA-ABBD-67DF06C61D06}"/>
              </a:ext>
            </a:extLst>
          </p:cNvPr>
          <p:cNvCxnSpPr>
            <a:cxnSpLocks/>
          </p:cNvCxnSpPr>
          <p:nvPr/>
        </p:nvCxnSpPr>
        <p:spPr>
          <a:xfrm>
            <a:off x="8569134" y="-1255407"/>
            <a:ext cx="2099658" cy="0"/>
          </a:xfrm>
          <a:prstGeom prst="straightConnector1">
            <a:avLst/>
          </a:prstGeom>
          <a:ln w="12700">
            <a:solidFill>
              <a:srgbClr val="0078D7"/>
            </a:solidFill>
            <a:tailEnd type="non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E88EE67D-2817-467F-8FD2-4CBD470059A2}"/>
              </a:ext>
            </a:extLst>
          </p:cNvPr>
          <p:cNvSpPr/>
          <p:nvPr/>
        </p:nvSpPr>
        <p:spPr>
          <a:xfrm>
            <a:off x="7156914" y="-606022"/>
            <a:ext cx="1376623"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Secure image management</a:t>
            </a:r>
          </a:p>
        </p:txBody>
      </p:sp>
      <p:cxnSp>
        <p:nvCxnSpPr>
          <p:cNvPr id="143" name="Straight Arrow Connector 142">
            <a:extLst>
              <a:ext uri="{FF2B5EF4-FFF2-40B4-BE49-F238E27FC236}">
                <a16:creationId xmlns:a16="http://schemas.microsoft.com/office/drawing/2014/main" id="{A39A3FC2-AE9F-47A7-9799-6BA2962969DB}"/>
              </a:ext>
            </a:extLst>
          </p:cNvPr>
          <p:cNvCxnSpPr>
            <a:cxnSpLocks/>
          </p:cNvCxnSpPr>
          <p:nvPr/>
        </p:nvCxnSpPr>
        <p:spPr>
          <a:xfrm>
            <a:off x="5278334" y="-1255407"/>
            <a:ext cx="1912745" cy="0"/>
          </a:xfrm>
          <a:prstGeom prst="straightConnector1">
            <a:avLst/>
          </a:prstGeom>
          <a:ln w="12700">
            <a:solidFill>
              <a:srgbClr val="A8000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41E69FAD-C34E-414C-AA92-7816FE900F1E}"/>
              </a:ext>
            </a:extLst>
          </p:cNvPr>
          <p:cNvSpPr/>
          <p:nvPr/>
        </p:nvSpPr>
        <p:spPr>
          <a:xfrm>
            <a:off x="9169264" y="-1514214"/>
            <a:ext cx="580030" cy="580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D226D71-B7F8-4A80-AA92-1654CB3C4D8C}"/>
              </a:ext>
            </a:extLst>
          </p:cNvPr>
          <p:cNvGrpSpPr/>
          <p:nvPr/>
        </p:nvGrpSpPr>
        <p:grpSpPr>
          <a:xfrm>
            <a:off x="9076794" y="-1642985"/>
            <a:ext cx="562277" cy="585968"/>
            <a:chOff x="9076794" y="-1642985"/>
            <a:chExt cx="562277" cy="585968"/>
          </a:xfrm>
        </p:grpSpPr>
        <p:grpSp>
          <p:nvGrpSpPr>
            <p:cNvPr id="146" name="Group 145">
              <a:extLst>
                <a:ext uri="{FF2B5EF4-FFF2-40B4-BE49-F238E27FC236}">
                  <a16:creationId xmlns:a16="http://schemas.microsoft.com/office/drawing/2014/main" id="{BB779360-4417-43F7-9DB1-15E1DC6871F1}"/>
                </a:ext>
              </a:extLst>
            </p:cNvPr>
            <p:cNvGrpSpPr/>
            <p:nvPr/>
          </p:nvGrpSpPr>
          <p:grpSpPr>
            <a:xfrm>
              <a:off x="9257381" y="-1527725"/>
              <a:ext cx="381690" cy="470708"/>
              <a:chOff x="7759410" y="3311178"/>
              <a:chExt cx="289942" cy="357562"/>
            </a:xfrm>
          </p:grpSpPr>
          <p:sp>
            <p:nvSpPr>
              <p:cNvPr id="150" name="Rectangle 12">
                <a:extLst>
                  <a:ext uri="{FF2B5EF4-FFF2-40B4-BE49-F238E27FC236}">
                    <a16:creationId xmlns:a16="http://schemas.microsoft.com/office/drawing/2014/main" id="{76DDA63C-0D62-4E13-AAEB-8C32A27554F8}"/>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13">
                <a:extLst>
                  <a:ext uri="{FF2B5EF4-FFF2-40B4-BE49-F238E27FC236}">
                    <a16:creationId xmlns:a16="http://schemas.microsoft.com/office/drawing/2014/main" id="{0F3526F3-7A69-4056-9908-93C1700183EF}"/>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20">
                <a:extLst>
                  <a:ext uri="{FF2B5EF4-FFF2-40B4-BE49-F238E27FC236}">
                    <a16:creationId xmlns:a16="http://schemas.microsoft.com/office/drawing/2014/main" id="{CEE6E7C6-634C-4925-8553-068137B8FAEB}"/>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329EA818-E7B0-4B16-A4BB-88DA523E45C2}"/>
                </a:ext>
              </a:extLst>
            </p:cNvPr>
            <p:cNvGrpSpPr/>
            <p:nvPr/>
          </p:nvGrpSpPr>
          <p:grpSpPr>
            <a:xfrm>
              <a:off x="9076794" y="-1642985"/>
              <a:ext cx="273891" cy="259476"/>
              <a:chOff x="9768037" y="2745556"/>
              <a:chExt cx="273891" cy="259476"/>
            </a:xfrm>
          </p:grpSpPr>
          <p:pic>
            <p:nvPicPr>
              <p:cNvPr id="148" name="Graphic 147">
                <a:extLst>
                  <a:ext uri="{FF2B5EF4-FFF2-40B4-BE49-F238E27FC236}">
                    <a16:creationId xmlns:a16="http://schemas.microsoft.com/office/drawing/2014/main" id="{497B3424-3E88-445D-A950-8DA639C84AB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8037" y="2745556"/>
                <a:ext cx="273891" cy="259476"/>
              </a:xfrm>
              <a:prstGeom prst="rect">
                <a:avLst/>
              </a:prstGeom>
            </p:spPr>
          </p:pic>
          <p:pic>
            <p:nvPicPr>
              <p:cNvPr id="149" name="Graphic 148">
                <a:extLst>
                  <a:ext uri="{FF2B5EF4-FFF2-40B4-BE49-F238E27FC236}">
                    <a16:creationId xmlns:a16="http://schemas.microsoft.com/office/drawing/2014/main" id="{6D363E02-1698-4E5F-8E3A-194509D828D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768037" y="2745556"/>
                <a:ext cx="273891" cy="259476"/>
              </a:xfrm>
              <a:prstGeom prst="rect">
                <a:avLst/>
              </a:prstGeom>
            </p:spPr>
          </p:pic>
        </p:grpSp>
      </p:grpSp>
      <p:cxnSp>
        <p:nvCxnSpPr>
          <p:cNvPr id="153" name="Straight Connector 152">
            <a:extLst>
              <a:ext uri="{FF2B5EF4-FFF2-40B4-BE49-F238E27FC236}">
                <a16:creationId xmlns:a16="http://schemas.microsoft.com/office/drawing/2014/main" id="{865FD221-0F0C-447D-998B-74134D46F656}"/>
              </a:ext>
            </a:extLst>
          </p:cNvPr>
          <p:cNvCxnSpPr>
            <a:cxnSpLocks/>
          </p:cNvCxnSpPr>
          <p:nvPr/>
        </p:nvCxnSpPr>
        <p:spPr>
          <a:xfrm>
            <a:off x="4474955" y="-1334561"/>
            <a:ext cx="2024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99BFEBEC-6537-42B2-88FF-DB538BA265E5}"/>
              </a:ext>
            </a:extLst>
          </p:cNvPr>
          <p:cNvSpPr/>
          <p:nvPr/>
        </p:nvSpPr>
        <p:spPr>
          <a:xfrm>
            <a:off x="5787253" y="-1312831"/>
            <a:ext cx="1005840" cy="1145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615ECEA-158F-4626-9F5A-38A93E50DA64}"/>
              </a:ext>
            </a:extLst>
          </p:cNvPr>
          <p:cNvGrpSpPr/>
          <p:nvPr/>
        </p:nvGrpSpPr>
        <p:grpSpPr>
          <a:xfrm>
            <a:off x="5940115" y="-1677641"/>
            <a:ext cx="699319" cy="664862"/>
            <a:chOff x="5940115" y="-1677641"/>
            <a:chExt cx="699319" cy="664862"/>
          </a:xfrm>
        </p:grpSpPr>
        <p:sp>
          <p:nvSpPr>
            <p:cNvPr id="156" name="Freeform: Shape 155">
              <a:extLst>
                <a:ext uri="{FF2B5EF4-FFF2-40B4-BE49-F238E27FC236}">
                  <a16:creationId xmlns:a16="http://schemas.microsoft.com/office/drawing/2014/main" id="{A2F8492F-DF28-494E-BEF4-9C4EECD5475A}"/>
                </a:ext>
              </a:extLst>
            </p:cNvPr>
            <p:cNvSpPr/>
            <p:nvPr/>
          </p:nvSpPr>
          <p:spPr>
            <a:xfrm>
              <a:off x="5940115" y="-1381339"/>
              <a:ext cx="699319" cy="36856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accent4"/>
            </a:solidFill>
            <a:ln w="9525" cap="flat">
              <a:noFill/>
              <a:prstDash val="solid"/>
              <a:miter/>
            </a:ln>
          </p:spPr>
          <p:txBody>
            <a:bodyPr rtlCol="0" anchor="ctr"/>
            <a:lstStyle/>
            <a:p>
              <a:endParaRPr lang="en-US"/>
            </a:p>
          </p:txBody>
        </p:sp>
        <p:grpSp>
          <p:nvGrpSpPr>
            <p:cNvPr id="157" name="Group 156">
              <a:extLst>
                <a:ext uri="{FF2B5EF4-FFF2-40B4-BE49-F238E27FC236}">
                  <a16:creationId xmlns:a16="http://schemas.microsoft.com/office/drawing/2014/main" id="{89846A18-E99C-4014-9780-FF7B38DF7DFC}"/>
                </a:ext>
              </a:extLst>
            </p:cNvPr>
            <p:cNvGrpSpPr/>
            <p:nvPr/>
          </p:nvGrpSpPr>
          <p:grpSpPr>
            <a:xfrm>
              <a:off x="6067388" y="-1677641"/>
              <a:ext cx="289942" cy="357562"/>
              <a:chOff x="6762582" y="2186669"/>
              <a:chExt cx="344632" cy="425006"/>
            </a:xfrm>
          </p:grpSpPr>
          <p:sp>
            <p:nvSpPr>
              <p:cNvPr id="158" name="Rectangle 12">
                <a:extLst>
                  <a:ext uri="{FF2B5EF4-FFF2-40B4-BE49-F238E27FC236}">
                    <a16:creationId xmlns:a16="http://schemas.microsoft.com/office/drawing/2014/main" id="{6BCA046E-FB3A-471A-88C3-72EF655A753D}"/>
                  </a:ext>
                </a:extLst>
              </p:cNvPr>
              <p:cNvSpPr>
                <a:spLocks noChangeArrowheads="1"/>
              </p:cNvSpPr>
              <p:nvPr/>
            </p:nvSpPr>
            <p:spPr bwMode="auto">
              <a:xfrm>
                <a:off x="6815707" y="2186669"/>
                <a:ext cx="291507" cy="3855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Rectangle 13">
                <a:extLst>
                  <a:ext uri="{FF2B5EF4-FFF2-40B4-BE49-F238E27FC236}">
                    <a16:creationId xmlns:a16="http://schemas.microsoft.com/office/drawing/2014/main" id="{C2E04220-6758-41FC-907F-90BD34453B43}"/>
                  </a:ext>
                </a:extLst>
              </p:cNvPr>
              <p:cNvSpPr>
                <a:spLocks noChangeArrowheads="1"/>
              </p:cNvSpPr>
              <p:nvPr/>
            </p:nvSpPr>
            <p:spPr bwMode="auto">
              <a:xfrm>
                <a:off x="6762582" y="2226173"/>
                <a:ext cx="291507" cy="38550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0" name="Group 159">
                <a:extLst>
                  <a:ext uri="{FF2B5EF4-FFF2-40B4-BE49-F238E27FC236}">
                    <a16:creationId xmlns:a16="http://schemas.microsoft.com/office/drawing/2014/main" id="{E5AB02E6-5DD6-421C-8654-1B3B8323CC60}"/>
                  </a:ext>
                </a:extLst>
              </p:cNvPr>
              <p:cNvGrpSpPr/>
              <p:nvPr/>
            </p:nvGrpSpPr>
            <p:grpSpPr>
              <a:xfrm>
                <a:off x="6819540" y="2330128"/>
                <a:ext cx="177591" cy="177592"/>
                <a:chOff x="2715719" y="5041819"/>
                <a:chExt cx="687561" cy="687563"/>
              </a:xfrm>
              <a:solidFill>
                <a:srgbClr val="E81123"/>
              </a:solidFill>
            </p:grpSpPr>
            <p:sp>
              <p:nvSpPr>
                <p:cNvPr id="161" name="Freeform 21">
                  <a:extLst>
                    <a:ext uri="{FF2B5EF4-FFF2-40B4-BE49-F238E27FC236}">
                      <a16:creationId xmlns:a16="http://schemas.microsoft.com/office/drawing/2014/main" id="{42D4E3BE-F765-4791-B81F-EE803B436381}"/>
                    </a:ext>
                  </a:extLst>
                </p:cNvPr>
                <p:cNvSpPr>
                  <a:spLocks noEditPoints="1"/>
                </p:cNvSpPr>
                <p:nvPr/>
              </p:nvSpPr>
              <p:spPr bwMode="auto">
                <a:xfrm>
                  <a:off x="2760887" y="5097025"/>
                  <a:ext cx="592206" cy="587189"/>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2">
                  <a:extLst>
                    <a:ext uri="{FF2B5EF4-FFF2-40B4-BE49-F238E27FC236}">
                      <a16:creationId xmlns:a16="http://schemas.microsoft.com/office/drawing/2014/main" id="{92C55C9C-7792-434A-BCAC-CFA79DCC895C}"/>
                    </a:ext>
                  </a:extLst>
                </p:cNvPr>
                <p:cNvSpPr>
                  <a:spLocks/>
                </p:cNvSpPr>
                <p:nvPr/>
              </p:nvSpPr>
              <p:spPr bwMode="auto">
                <a:xfrm>
                  <a:off x="3016841" y="5041819"/>
                  <a:ext cx="75280" cy="6524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3">
                  <a:extLst>
                    <a:ext uri="{FF2B5EF4-FFF2-40B4-BE49-F238E27FC236}">
                      <a16:creationId xmlns:a16="http://schemas.microsoft.com/office/drawing/2014/main" id="{3B67ABE7-1C71-48EF-BC3E-E67EB57268B7}"/>
                    </a:ext>
                  </a:extLst>
                </p:cNvPr>
                <p:cNvSpPr>
                  <a:spLocks/>
                </p:cNvSpPr>
                <p:nvPr/>
              </p:nvSpPr>
              <p:spPr bwMode="auto">
                <a:xfrm>
                  <a:off x="3026878" y="5669158"/>
                  <a:ext cx="75280" cy="60224"/>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4">
                  <a:extLst>
                    <a:ext uri="{FF2B5EF4-FFF2-40B4-BE49-F238E27FC236}">
                      <a16:creationId xmlns:a16="http://schemas.microsoft.com/office/drawing/2014/main" id="{16F309A6-4C3A-4AB0-A0A9-E503A526DC70}"/>
                    </a:ext>
                  </a:extLst>
                </p:cNvPr>
                <p:cNvSpPr>
                  <a:spLocks/>
                </p:cNvSpPr>
                <p:nvPr/>
              </p:nvSpPr>
              <p:spPr bwMode="auto">
                <a:xfrm>
                  <a:off x="3338037" y="5352979"/>
                  <a:ext cx="65243" cy="70262"/>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5">
                  <a:extLst>
                    <a:ext uri="{FF2B5EF4-FFF2-40B4-BE49-F238E27FC236}">
                      <a16:creationId xmlns:a16="http://schemas.microsoft.com/office/drawing/2014/main" id="{B87BD812-55CB-4CED-B766-94E1FD683188}"/>
                    </a:ext>
                  </a:extLst>
                </p:cNvPr>
                <p:cNvSpPr>
                  <a:spLocks/>
                </p:cNvSpPr>
                <p:nvPr/>
              </p:nvSpPr>
              <p:spPr bwMode="auto">
                <a:xfrm>
                  <a:off x="2715719" y="5352979"/>
                  <a:ext cx="60224" cy="70262"/>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6">
                  <a:extLst>
                    <a:ext uri="{FF2B5EF4-FFF2-40B4-BE49-F238E27FC236}">
                      <a16:creationId xmlns:a16="http://schemas.microsoft.com/office/drawing/2014/main" id="{31DDE651-B723-4F10-B007-2AF9EFD628D9}"/>
                    </a:ext>
                  </a:extLst>
                </p:cNvPr>
                <p:cNvSpPr>
                  <a:spLocks/>
                </p:cNvSpPr>
                <p:nvPr/>
              </p:nvSpPr>
              <p:spPr bwMode="auto">
                <a:xfrm>
                  <a:off x="2796018" y="5563765"/>
                  <a:ext cx="90337" cy="90337"/>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7">
                  <a:extLst>
                    <a:ext uri="{FF2B5EF4-FFF2-40B4-BE49-F238E27FC236}">
                      <a16:creationId xmlns:a16="http://schemas.microsoft.com/office/drawing/2014/main" id="{D2658E4B-0842-49E9-BE97-2F582B479C8A}"/>
                    </a:ext>
                  </a:extLst>
                </p:cNvPr>
                <p:cNvSpPr>
                  <a:spLocks/>
                </p:cNvSpPr>
                <p:nvPr/>
              </p:nvSpPr>
              <p:spPr bwMode="auto">
                <a:xfrm>
                  <a:off x="3232645" y="5122119"/>
                  <a:ext cx="95355" cy="90337"/>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8">
                  <a:extLst>
                    <a:ext uri="{FF2B5EF4-FFF2-40B4-BE49-F238E27FC236}">
                      <a16:creationId xmlns:a16="http://schemas.microsoft.com/office/drawing/2014/main" id="{CF81ED38-FE2A-4B1C-AD33-B0536B9A73F1}"/>
                    </a:ext>
                  </a:extLst>
                </p:cNvPr>
                <p:cNvSpPr>
                  <a:spLocks/>
                </p:cNvSpPr>
                <p:nvPr/>
              </p:nvSpPr>
              <p:spPr bwMode="auto">
                <a:xfrm>
                  <a:off x="3237663" y="5558746"/>
                  <a:ext cx="95355" cy="90337"/>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9">
                  <a:extLst>
                    <a:ext uri="{FF2B5EF4-FFF2-40B4-BE49-F238E27FC236}">
                      <a16:creationId xmlns:a16="http://schemas.microsoft.com/office/drawing/2014/main" id="{B5AC7EA7-840D-4283-9EF6-CE0ED5121A09}"/>
                    </a:ext>
                  </a:extLst>
                </p:cNvPr>
                <p:cNvSpPr>
                  <a:spLocks/>
                </p:cNvSpPr>
                <p:nvPr/>
              </p:nvSpPr>
              <p:spPr bwMode="auto">
                <a:xfrm>
                  <a:off x="2785981" y="5127137"/>
                  <a:ext cx="95355" cy="90337"/>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5" name="Group 174">
            <a:extLst>
              <a:ext uri="{FF2B5EF4-FFF2-40B4-BE49-F238E27FC236}">
                <a16:creationId xmlns:a16="http://schemas.microsoft.com/office/drawing/2014/main" id="{6500DAB0-C2B6-4092-834C-7BAD84A6F57A}"/>
              </a:ext>
            </a:extLst>
          </p:cNvPr>
          <p:cNvGrpSpPr/>
          <p:nvPr/>
        </p:nvGrpSpPr>
        <p:grpSpPr>
          <a:xfrm>
            <a:off x="8159249" y="-1497575"/>
            <a:ext cx="351667" cy="354991"/>
            <a:chOff x="8850492" y="1073030"/>
            <a:chExt cx="351667" cy="354991"/>
          </a:xfrm>
        </p:grpSpPr>
        <p:sp>
          <p:nvSpPr>
            <p:cNvPr id="185" name="Rectangle 184">
              <a:extLst>
                <a:ext uri="{FF2B5EF4-FFF2-40B4-BE49-F238E27FC236}">
                  <a16:creationId xmlns:a16="http://schemas.microsoft.com/office/drawing/2014/main" id="{AF2E9B5D-59EF-4F46-A542-861154B740E8}"/>
                </a:ext>
              </a:extLst>
            </p:cNvPr>
            <p:cNvSpPr/>
            <p:nvPr/>
          </p:nvSpPr>
          <p:spPr>
            <a:xfrm>
              <a:off x="8948057" y="1073030"/>
              <a:ext cx="107234" cy="354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3D92F0FF-4E55-463A-A79A-C8B9D3F3B08E}"/>
                </a:ext>
              </a:extLst>
            </p:cNvPr>
            <p:cNvSpPr/>
            <p:nvPr/>
          </p:nvSpPr>
          <p:spPr>
            <a:xfrm rot="5400000">
              <a:off x="8915164" y="1090244"/>
              <a:ext cx="222324" cy="351667"/>
            </a:xfrm>
            <a:custGeom>
              <a:avLst/>
              <a:gdLst>
                <a:gd name="connsiteX0" fmla="*/ 835163 w 1196767"/>
                <a:gd name="connsiteY0" fmla="*/ 236916 h 1893021"/>
                <a:gd name="connsiteX1" fmla="*/ 718785 w 1196767"/>
                <a:gd name="connsiteY1" fmla="*/ 353294 h 1893021"/>
                <a:gd name="connsiteX2" fmla="*/ 835163 w 1196767"/>
                <a:gd name="connsiteY2" fmla="*/ 469672 h 1893021"/>
                <a:gd name="connsiteX3" fmla="*/ 951541 w 1196767"/>
                <a:gd name="connsiteY3" fmla="*/ 353294 h 1893021"/>
                <a:gd name="connsiteX4" fmla="*/ 835163 w 1196767"/>
                <a:gd name="connsiteY4" fmla="*/ 236916 h 1893021"/>
                <a:gd name="connsiteX5" fmla="*/ 839320 w 1196767"/>
                <a:gd name="connsiteY5" fmla="*/ 0 h 1893021"/>
                <a:gd name="connsiteX6" fmla="*/ 1196767 w 1196767"/>
                <a:gd name="connsiteY6" fmla="*/ 357447 h 1893021"/>
                <a:gd name="connsiteX7" fmla="*/ 978455 w 1196767"/>
                <a:gd name="connsiteY7" fmla="*/ 686804 h 1893021"/>
                <a:gd name="connsiteX8" fmla="*/ 958646 w 1196767"/>
                <a:gd name="connsiteY8" fmla="*/ 692953 h 1893021"/>
                <a:gd name="connsiteX9" fmla="*/ 958646 w 1196767"/>
                <a:gd name="connsiteY9" fmla="*/ 1413698 h 1893021"/>
                <a:gd name="connsiteX10" fmla="*/ 958646 w 1196767"/>
                <a:gd name="connsiteY10" fmla="*/ 1413699 h 1893021"/>
                <a:gd name="connsiteX11" fmla="*/ 948908 w 1196767"/>
                <a:gd name="connsiteY11" fmla="*/ 1510299 h 1893021"/>
                <a:gd name="connsiteX12" fmla="*/ 479323 w 1196767"/>
                <a:gd name="connsiteY12" fmla="*/ 1893021 h 1893021"/>
                <a:gd name="connsiteX13" fmla="*/ 9738 w 1196767"/>
                <a:gd name="connsiteY13" fmla="*/ 1510299 h 1893021"/>
                <a:gd name="connsiteX14" fmla="*/ 784 w 1196767"/>
                <a:gd name="connsiteY14" fmla="*/ 1421476 h 1893021"/>
                <a:gd name="connsiteX15" fmla="*/ 0 w 1196767"/>
                <a:gd name="connsiteY15" fmla="*/ 1421476 h 1893021"/>
                <a:gd name="connsiteX16" fmla="*/ 0 w 1196767"/>
                <a:gd name="connsiteY16" fmla="*/ 1413698 h 1893021"/>
                <a:gd name="connsiteX17" fmla="*/ 0 w 1196767"/>
                <a:gd name="connsiteY17" fmla="*/ 943494 h 1893021"/>
                <a:gd name="connsiteX18" fmla="*/ 477982 w 1196767"/>
                <a:gd name="connsiteY18" fmla="*/ 1421476 h 1893021"/>
                <a:gd name="connsiteX19" fmla="*/ 240446 w 1196767"/>
                <a:gd name="connsiteY19" fmla="*/ 1421476 h 1893021"/>
                <a:gd name="connsiteX20" fmla="*/ 244531 w 1196767"/>
                <a:gd name="connsiteY20" fmla="*/ 1461998 h 1893021"/>
                <a:gd name="connsiteX21" fmla="*/ 479323 w 1196767"/>
                <a:gd name="connsiteY21" fmla="*/ 1653359 h 1893021"/>
                <a:gd name="connsiteX22" fmla="*/ 718984 w 1196767"/>
                <a:gd name="connsiteY22" fmla="*/ 1413698 h 1893021"/>
                <a:gd name="connsiteX23" fmla="*/ 720449 w 1196767"/>
                <a:gd name="connsiteY23" fmla="*/ 1413698 h 1893021"/>
                <a:gd name="connsiteX24" fmla="*/ 720449 w 1196767"/>
                <a:gd name="connsiteY24" fmla="*/ 693094 h 1893021"/>
                <a:gd name="connsiteX25" fmla="*/ 700186 w 1196767"/>
                <a:gd name="connsiteY25" fmla="*/ 686804 h 1893021"/>
                <a:gd name="connsiteX26" fmla="*/ 481873 w 1196767"/>
                <a:gd name="connsiteY26" fmla="*/ 357447 h 1893021"/>
                <a:gd name="connsiteX27" fmla="*/ 839320 w 1196767"/>
                <a:gd name="connsiteY27" fmla="*/ 0 h 189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6767" h="1893021">
                  <a:moveTo>
                    <a:pt x="835163" y="236916"/>
                  </a:moveTo>
                  <a:cubicBezTo>
                    <a:pt x="770889" y="236916"/>
                    <a:pt x="718785" y="289020"/>
                    <a:pt x="718785" y="353294"/>
                  </a:cubicBezTo>
                  <a:cubicBezTo>
                    <a:pt x="718785" y="417568"/>
                    <a:pt x="770889" y="469672"/>
                    <a:pt x="835163" y="469672"/>
                  </a:cubicBezTo>
                  <a:cubicBezTo>
                    <a:pt x="899437" y="469672"/>
                    <a:pt x="951541" y="417568"/>
                    <a:pt x="951541" y="353294"/>
                  </a:cubicBezTo>
                  <a:cubicBezTo>
                    <a:pt x="951541" y="289020"/>
                    <a:pt x="899437" y="236916"/>
                    <a:pt x="835163" y="236916"/>
                  </a:cubicBezTo>
                  <a:close/>
                  <a:moveTo>
                    <a:pt x="839320" y="0"/>
                  </a:moveTo>
                  <a:cubicBezTo>
                    <a:pt x="1036733" y="0"/>
                    <a:pt x="1196767" y="160034"/>
                    <a:pt x="1196767" y="357447"/>
                  </a:cubicBezTo>
                  <a:cubicBezTo>
                    <a:pt x="1196767" y="505507"/>
                    <a:pt x="1106748" y="632541"/>
                    <a:pt x="978455" y="686804"/>
                  </a:cubicBezTo>
                  <a:lnTo>
                    <a:pt x="958646" y="692953"/>
                  </a:lnTo>
                  <a:lnTo>
                    <a:pt x="958646" y="1413698"/>
                  </a:lnTo>
                  <a:lnTo>
                    <a:pt x="958646" y="1413699"/>
                  </a:lnTo>
                  <a:lnTo>
                    <a:pt x="948908" y="1510299"/>
                  </a:lnTo>
                  <a:cubicBezTo>
                    <a:pt x="904213" y="1728718"/>
                    <a:pt x="710956" y="1893021"/>
                    <a:pt x="479323" y="1893021"/>
                  </a:cubicBezTo>
                  <a:cubicBezTo>
                    <a:pt x="247690" y="1893021"/>
                    <a:pt x="54433" y="1728718"/>
                    <a:pt x="9738" y="1510299"/>
                  </a:cubicBezTo>
                  <a:lnTo>
                    <a:pt x="784" y="1421476"/>
                  </a:lnTo>
                  <a:lnTo>
                    <a:pt x="0" y="1421476"/>
                  </a:lnTo>
                  <a:lnTo>
                    <a:pt x="0" y="1413698"/>
                  </a:lnTo>
                  <a:lnTo>
                    <a:pt x="0" y="943494"/>
                  </a:lnTo>
                  <a:lnTo>
                    <a:pt x="477982" y="1421476"/>
                  </a:lnTo>
                  <a:lnTo>
                    <a:pt x="240446" y="1421476"/>
                  </a:lnTo>
                  <a:lnTo>
                    <a:pt x="244531" y="1461998"/>
                  </a:lnTo>
                  <a:cubicBezTo>
                    <a:pt x="266878" y="1571208"/>
                    <a:pt x="363507" y="1653359"/>
                    <a:pt x="479323" y="1653359"/>
                  </a:cubicBezTo>
                  <a:cubicBezTo>
                    <a:pt x="611684" y="1653359"/>
                    <a:pt x="718984" y="1546059"/>
                    <a:pt x="718984" y="1413698"/>
                  </a:cubicBezTo>
                  <a:lnTo>
                    <a:pt x="720449" y="1413698"/>
                  </a:lnTo>
                  <a:lnTo>
                    <a:pt x="720449" y="693094"/>
                  </a:lnTo>
                  <a:lnTo>
                    <a:pt x="700186" y="686804"/>
                  </a:lnTo>
                  <a:cubicBezTo>
                    <a:pt x="571892" y="632541"/>
                    <a:pt x="481873" y="505507"/>
                    <a:pt x="481873" y="357447"/>
                  </a:cubicBezTo>
                  <a:cubicBezTo>
                    <a:pt x="481873" y="160034"/>
                    <a:pt x="641907" y="0"/>
                    <a:pt x="83932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38" name="Group 37">
            <a:extLst>
              <a:ext uri="{FF2B5EF4-FFF2-40B4-BE49-F238E27FC236}">
                <a16:creationId xmlns:a16="http://schemas.microsoft.com/office/drawing/2014/main" id="{7CD84901-DB17-4B36-A251-23C574BDE81B}"/>
              </a:ext>
            </a:extLst>
          </p:cNvPr>
          <p:cNvGrpSpPr/>
          <p:nvPr/>
        </p:nvGrpSpPr>
        <p:grpSpPr>
          <a:xfrm>
            <a:off x="7765960" y="2699571"/>
            <a:ext cx="407601" cy="738455"/>
            <a:chOff x="7765960" y="2699571"/>
            <a:chExt cx="407601" cy="738455"/>
          </a:xfrm>
        </p:grpSpPr>
        <p:sp>
          <p:nvSpPr>
            <p:cNvPr id="241" name="Oval 240">
              <a:extLst>
                <a:ext uri="{FF2B5EF4-FFF2-40B4-BE49-F238E27FC236}">
                  <a16:creationId xmlns:a16="http://schemas.microsoft.com/office/drawing/2014/main" id="{C1CB0CDA-027B-4EA4-833E-2EB4AA4005EF}"/>
                </a:ext>
              </a:extLst>
            </p:cNvPr>
            <p:cNvSpPr/>
            <p:nvPr/>
          </p:nvSpPr>
          <p:spPr>
            <a:xfrm>
              <a:off x="7765960"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X</a:t>
              </a:r>
            </a:p>
          </p:txBody>
        </p:sp>
        <p:grpSp>
          <p:nvGrpSpPr>
            <p:cNvPr id="204" name="Group 203">
              <a:extLst>
                <a:ext uri="{FF2B5EF4-FFF2-40B4-BE49-F238E27FC236}">
                  <a16:creationId xmlns:a16="http://schemas.microsoft.com/office/drawing/2014/main" id="{7B46CDF4-4B21-490B-AF4B-AD0EBBA119B0}"/>
                </a:ext>
              </a:extLst>
            </p:cNvPr>
            <p:cNvGrpSpPr/>
            <p:nvPr/>
          </p:nvGrpSpPr>
          <p:grpSpPr>
            <a:xfrm>
              <a:off x="7791871" y="2967318"/>
              <a:ext cx="381690" cy="470708"/>
              <a:chOff x="7759410" y="3311178"/>
              <a:chExt cx="289942" cy="357562"/>
            </a:xfrm>
          </p:grpSpPr>
          <p:sp>
            <p:nvSpPr>
              <p:cNvPr id="208" name="Rectangle 12">
                <a:extLst>
                  <a:ext uri="{FF2B5EF4-FFF2-40B4-BE49-F238E27FC236}">
                    <a16:creationId xmlns:a16="http://schemas.microsoft.com/office/drawing/2014/main" id="{3D8BD132-111F-4F97-9A51-8E4AB8C0124D}"/>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13">
                <a:extLst>
                  <a:ext uri="{FF2B5EF4-FFF2-40B4-BE49-F238E27FC236}">
                    <a16:creationId xmlns:a16="http://schemas.microsoft.com/office/drawing/2014/main" id="{6FE8A062-D2C3-484F-B115-5CC05F77B7A7}"/>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220">
                <a:extLst>
                  <a:ext uri="{FF2B5EF4-FFF2-40B4-BE49-F238E27FC236}">
                    <a16:creationId xmlns:a16="http://schemas.microsoft.com/office/drawing/2014/main" id="{524A5C36-43DD-47C6-A91F-A4E2A38C6CAF}"/>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BD888FCA-2822-44DD-9F22-5A5D5A8C2734}"/>
              </a:ext>
            </a:extLst>
          </p:cNvPr>
          <p:cNvGrpSpPr/>
          <p:nvPr/>
        </p:nvGrpSpPr>
        <p:grpSpPr>
          <a:xfrm>
            <a:off x="10298011" y="2853315"/>
            <a:ext cx="756435" cy="756432"/>
            <a:chOff x="10989254" y="2400602"/>
            <a:chExt cx="756435" cy="756432"/>
          </a:xfrm>
        </p:grpSpPr>
        <p:sp>
          <p:nvSpPr>
            <p:cNvPr id="212" name="Freeform 293">
              <a:extLst>
                <a:ext uri="{FF2B5EF4-FFF2-40B4-BE49-F238E27FC236}">
                  <a16:creationId xmlns:a16="http://schemas.microsoft.com/office/drawing/2014/main" id="{F4B7933F-5CA4-47A6-B187-1F0D97CB600B}"/>
                </a:ext>
              </a:extLst>
            </p:cNvPr>
            <p:cNvSpPr>
              <a:spLocks/>
            </p:cNvSpPr>
            <p:nvPr/>
          </p:nvSpPr>
          <p:spPr bwMode="auto">
            <a:xfrm rot="16200000">
              <a:off x="10988201" y="2401655"/>
              <a:ext cx="756432" cy="754326"/>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Shape 218">
              <a:extLst>
                <a:ext uri="{FF2B5EF4-FFF2-40B4-BE49-F238E27FC236}">
                  <a16:creationId xmlns:a16="http://schemas.microsoft.com/office/drawing/2014/main" id="{C49E499D-A439-4367-8E50-EC37B19E9E20}"/>
                </a:ext>
              </a:extLst>
            </p:cNvPr>
            <p:cNvSpPr>
              <a:spLocks/>
            </p:cNvSpPr>
            <p:nvPr/>
          </p:nvSpPr>
          <p:spPr bwMode="auto">
            <a:xfrm rot="16200000">
              <a:off x="11035173" y="2445288"/>
              <a:ext cx="664597" cy="756434"/>
            </a:xfrm>
            <a:custGeom>
              <a:avLst/>
              <a:gdLst>
                <a:gd name="connsiteX0" fmla="*/ 664597 w 664597"/>
                <a:gd name="connsiteY0" fmla="*/ 377163 h 756434"/>
                <a:gd name="connsiteX1" fmla="*/ 364488 w 664597"/>
                <a:gd name="connsiteY1" fmla="*/ 756434 h 756434"/>
                <a:gd name="connsiteX2" fmla="*/ 364488 w 664597"/>
                <a:gd name="connsiteY2" fmla="*/ 754327 h 756434"/>
                <a:gd name="connsiteX3" fmla="*/ 228416 w 664597"/>
                <a:gd name="connsiteY3" fmla="*/ 754327 h 756434"/>
                <a:gd name="connsiteX4" fmla="*/ 226749 w 664597"/>
                <a:gd name="connsiteY4" fmla="*/ 756434 h 756434"/>
                <a:gd name="connsiteX5" fmla="*/ 226749 w 664597"/>
                <a:gd name="connsiteY5" fmla="*/ 754327 h 756434"/>
                <a:gd name="connsiteX6" fmla="*/ 137739 w 664597"/>
                <a:gd name="connsiteY6" fmla="*/ 754327 h 756434"/>
                <a:gd name="connsiteX7" fmla="*/ 0 w 664597"/>
                <a:gd name="connsiteY7" fmla="*/ 754327 h 756434"/>
                <a:gd name="connsiteX8" fmla="*/ 0 w 664597"/>
                <a:gd name="connsiteY8" fmla="*/ 0 h 756434"/>
                <a:gd name="connsiteX9" fmla="*/ 137739 w 664597"/>
                <a:gd name="connsiteY9" fmla="*/ 0 h 756434"/>
                <a:gd name="connsiteX10" fmla="*/ 226749 w 664597"/>
                <a:gd name="connsiteY10" fmla="*/ 0 h 756434"/>
                <a:gd name="connsiteX11" fmla="*/ 364488 w 664597"/>
                <a:gd name="connsiteY11" fmla="*/ 0 h 756434"/>
                <a:gd name="connsiteX12" fmla="*/ 364488 w 664597"/>
                <a:gd name="connsiteY12" fmla="*/ 2107 h 75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4597" h="756434">
                  <a:moveTo>
                    <a:pt x="664597" y="377163"/>
                  </a:moveTo>
                  <a:lnTo>
                    <a:pt x="364488" y="756434"/>
                  </a:lnTo>
                  <a:lnTo>
                    <a:pt x="364488" y="754327"/>
                  </a:lnTo>
                  <a:lnTo>
                    <a:pt x="228416" y="754327"/>
                  </a:lnTo>
                  <a:lnTo>
                    <a:pt x="226749" y="756434"/>
                  </a:lnTo>
                  <a:lnTo>
                    <a:pt x="226749" y="754327"/>
                  </a:lnTo>
                  <a:lnTo>
                    <a:pt x="137739" y="754327"/>
                  </a:lnTo>
                  <a:lnTo>
                    <a:pt x="0" y="754327"/>
                  </a:lnTo>
                  <a:lnTo>
                    <a:pt x="0" y="0"/>
                  </a:lnTo>
                  <a:lnTo>
                    <a:pt x="137739" y="0"/>
                  </a:lnTo>
                  <a:lnTo>
                    <a:pt x="226749" y="0"/>
                  </a:lnTo>
                  <a:lnTo>
                    <a:pt x="364488" y="0"/>
                  </a:lnTo>
                  <a:lnTo>
                    <a:pt x="364488" y="2107"/>
                  </a:ln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14" name="Group 213">
              <a:extLst>
                <a:ext uri="{FF2B5EF4-FFF2-40B4-BE49-F238E27FC236}">
                  <a16:creationId xmlns:a16="http://schemas.microsoft.com/office/drawing/2014/main" id="{79DCACFC-3339-4D68-BFCD-973E5D0F5BA3}"/>
                </a:ext>
              </a:extLst>
            </p:cNvPr>
            <p:cNvGrpSpPr/>
            <p:nvPr/>
          </p:nvGrpSpPr>
          <p:grpSpPr>
            <a:xfrm>
              <a:off x="11214557" y="2721859"/>
              <a:ext cx="290956" cy="358813"/>
              <a:chOff x="7759410" y="3311178"/>
              <a:chExt cx="289942" cy="357562"/>
            </a:xfrm>
          </p:grpSpPr>
          <p:sp>
            <p:nvSpPr>
              <p:cNvPr id="215" name="Rectangle 12">
                <a:extLst>
                  <a:ext uri="{FF2B5EF4-FFF2-40B4-BE49-F238E27FC236}">
                    <a16:creationId xmlns:a16="http://schemas.microsoft.com/office/drawing/2014/main" id="{6FAB4150-D2A4-44C3-92AE-BBFBA8460FFA}"/>
                  </a:ext>
                </a:extLst>
              </p:cNvPr>
              <p:cNvSpPr>
                <a:spLocks noChangeArrowheads="1"/>
              </p:cNvSpPr>
              <p:nvPr/>
            </p:nvSpPr>
            <p:spPr bwMode="auto">
              <a:xfrm>
                <a:off x="7804105" y="3311178"/>
                <a:ext cx="245247" cy="324327"/>
              </a:xfrm>
              <a:prstGeom prst="rect">
                <a:avLst/>
              </a:prstGeom>
              <a:solidFill>
                <a:schemeClr val="accent2"/>
              </a:solidFill>
              <a:ln w="12700">
                <a:solidFill>
                  <a:schemeClr val="accent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13">
                <a:extLst>
                  <a:ext uri="{FF2B5EF4-FFF2-40B4-BE49-F238E27FC236}">
                    <a16:creationId xmlns:a16="http://schemas.microsoft.com/office/drawing/2014/main" id="{7EE83369-CAA0-4953-A525-ACC6EADE748B}"/>
                  </a:ext>
                </a:extLst>
              </p:cNvPr>
              <p:cNvSpPr>
                <a:spLocks noChangeArrowheads="1"/>
              </p:cNvSpPr>
              <p:nvPr/>
            </p:nvSpPr>
            <p:spPr bwMode="auto">
              <a:xfrm>
                <a:off x="7759410" y="3344413"/>
                <a:ext cx="245247" cy="324327"/>
              </a:xfrm>
              <a:prstGeom prst="rect">
                <a:avLst/>
              </a:prstGeom>
              <a:solidFill>
                <a:schemeClr val="accent2"/>
              </a:solidFill>
              <a:ln w="12700">
                <a:solidFill>
                  <a:schemeClr val="accent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220">
                <a:extLst>
                  <a:ext uri="{FF2B5EF4-FFF2-40B4-BE49-F238E27FC236}">
                    <a16:creationId xmlns:a16="http://schemas.microsoft.com/office/drawing/2014/main" id="{A181834E-321A-47DB-BF34-59C95D7CB222}"/>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7" name="Group 36">
            <a:extLst>
              <a:ext uri="{FF2B5EF4-FFF2-40B4-BE49-F238E27FC236}">
                <a16:creationId xmlns:a16="http://schemas.microsoft.com/office/drawing/2014/main" id="{72135B66-C92B-46CA-AB04-63EC332BCBC1}"/>
              </a:ext>
            </a:extLst>
          </p:cNvPr>
          <p:cNvGrpSpPr/>
          <p:nvPr/>
        </p:nvGrpSpPr>
        <p:grpSpPr>
          <a:xfrm>
            <a:off x="7054520" y="2699571"/>
            <a:ext cx="403516" cy="738455"/>
            <a:chOff x="7054520" y="2699571"/>
            <a:chExt cx="403516" cy="738455"/>
          </a:xfrm>
        </p:grpSpPr>
        <p:sp>
          <p:nvSpPr>
            <p:cNvPr id="13" name="Oval 12">
              <a:extLst>
                <a:ext uri="{FF2B5EF4-FFF2-40B4-BE49-F238E27FC236}">
                  <a16:creationId xmlns:a16="http://schemas.microsoft.com/office/drawing/2014/main" id="{C5053771-5FC7-471F-9FF4-9B9F8B1CA7AD}"/>
                </a:ext>
              </a:extLst>
            </p:cNvPr>
            <p:cNvSpPr/>
            <p:nvPr/>
          </p:nvSpPr>
          <p:spPr>
            <a:xfrm>
              <a:off x="7054520"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Y</a:t>
              </a:r>
            </a:p>
          </p:txBody>
        </p:sp>
        <p:grpSp>
          <p:nvGrpSpPr>
            <p:cNvPr id="222" name="Group 221">
              <a:extLst>
                <a:ext uri="{FF2B5EF4-FFF2-40B4-BE49-F238E27FC236}">
                  <a16:creationId xmlns:a16="http://schemas.microsoft.com/office/drawing/2014/main" id="{F8DF38FD-9346-4C44-9706-1487295FA5F3}"/>
                </a:ext>
              </a:extLst>
            </p:cNvPr>
            <p:cNvGrpSpPr/>
            <p:nvPr/>
          </p:nvGrpSpPr>
          <p:grpSpPr>
            <a:xfrm>
              <a:off x="7076346" y="2967318"/>
              <a:ext cx="381690" cy="470708"/>
              <a:chOff x="7759410" y="3311178"/>
              <a:chExt cx="289942" cy="357562"/>
            </a:xfrm>
          </p:grpSpPr>
          <p:sp>
            <p:nvSpPr>
              <p:cNvPr id="223" name="Rectangle 12">
                <a:extLst>
                  <a:ext uri="{FF2B5EF4-FFF2-40B4-BE49-F238E27FC236}">
                    <a16:creationId xmlns:a16="http://schemas.microsoft.com/office/drawing/2014/main" id="{5F1ABE63-63CC-49BF-B379-251EB3195D76}"/>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Rectangle 13">
                <a:extLst>
                  <a:ext uri="{FF2B5EF4-FFF2-40B4-BE49-F238E27FC236}">
                    <a16:creationId xmlns:a16="http://schemas.microsoft.com/office/drawing/2014/main" id="{8F4133AB-5A78-4A9D-9FAB-29A3CF016A3E}"/>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220">
                <a:extLst>
                  <a:ext uri="{FF2B5EF4-FFF2-40B4-BE49-F238E27FC236}">
                    <a16:creationId xmlns:a16="http://schemas.microsoft.com/office/drawing/2014/main" id="{A1BF77C5-EFB2-4EDA-9E19-8562F35E9DD2}"/>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9" name="Group 38">
            <a:extLst>
              <a:ext uri="{FF2B5EF4-FFF2-40B4-BE49-F238E27FC236}">
                <a16:creationId xmlns:a16="http://schemas.microsoft.com/office/drawing/2014/main" id="{3D7CD535-3A5F-44CD-998A-C442AD22D9EA}"/>
              </a:ext>
            </a:extLst>
          </p:cNvPr>
          <p:cNvGrpSpPr/>
          <p:nvPr/>
        </p:nvGrpSpPr>
        <p:grpSpPr>
          <a:xfrm>
            <a:off x="6336499" y="2699571"/>
            <a:ext cx="401792" cy="738455"/>
            <a:chOff x="6336499" y="2699571"/>
            <a:chExt cx="401792" cy="738455"/>
          </a:xfrm>
        </p:grpSpPr>
        <p:sp>
          <p:nvSpPr>
            <p:cNvPr id="246" name="Oval 245">
              <a:extLst>
                <a:ext uri="{FF2B5EF4-FFF2-40B4-BE49-F238E27FC236}">
                  <a16:creationId xmlns:a16="http://schemas.microsoft.com/office/drawing/2014/main" id="{48058CC7-B9E8-4B6E-A236-69F02D976EE3}"/>
                </a:ext>
              </a:extLst>
            </p:cNvPr>
            <p:cNvSpPr/>
            <p:nvPr/>
          </p:nvSpPr>
          <p:spPr>
            <a:xfrm>
              <a:off x="6336499"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Z</a:t>
              </a:r>
            </a:p>
          </p:txBody>
        </p:sp>
        <p:grpSp>
          <p:nvGrpSpPr>
            <p:cNvPr id="226" name="Group 225">
              <a:extLst>
                <a:ext uri="{FF2B5EF4-FFF2-40B4-BE49-F238E27FC236}">
                  <a16:creationId xmlns:a16="http://schemas.microsoft.com/office/drawing/2014/main" id="{E808BE45-8237-4514-987C-45AC908753EB}"/>
                </a:ext>
              </a:extLst>
            </p:cNvPr>
            <p:cNvGrpSpPr/>
            <p:nvPr/>
          </p:nvGrpSpPr>
          <p:grpSpPr>
            <a:xfrm>
              <a:off x="6356601" y="2967318"/>
              <a:ext cx="381690" cy="470708"/>
              <a:chOff x="7759410" y="3311178"/>
              <a:chExt cx="289942" cy="357562"/>
            </a:xfrm>
          </p:grpSpPr>
          <p:sp>
            <p:nvSpPr>
              <p:cNvPr id="227" name="Rectangle 12">
                <a:extLst>
                  <a:ext uri="{FF2B5EF4-FFF2-40B4-BE49-F238E27FC236}">
                    <a16:creationId xmlns:a16="http://schemas.microsoft.com/office/drawing/2014/main" id="{AF8039F7-78C0-40A5-BE3D-78B978ADF136}"/>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13">
                <a:extLst>
                  <a:ext uri="{FF2B5EF4-FFF2-40B4-BE49-F238E27FC236}">
                    <a16:creationId xmlns:a16="http://schemas.microsoft.com/office/drawing/2014/main" id="{3A9ACF68-F34D-407D-9F07-D2429F0487D2}"/>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220">
                <a:extLst>
                  <a:ext uri="{FF2B5EF4-FFF2-40B4-BE49-F238E27FC236}">
                    <a16:creationId xmlns:a16="http://schemas.microsoft.com/office/drawing/2014/main" id="{0A1FAA76-2448-426D-8FAA-66D35D8B1E45}"/>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7" name="Group 236">
            <a:extLst>
              <a:ext uri="{FF2B5EF4-FFF2-40B4-BE49-F238E27FC236}">
                <a16:creationId xmlns:a16="http://schemas.microsoft.com/office/drawing/2014/main" id="{C76F237B-4BE6-4392-8A1E-82D73A49C321}"/>
              </a:ext>
            </a:extLst>
          </p:cNvPr>
          <p:cNvGrpSpPr/>
          <p:nvPr/>
        </p:nvGrpSpPr>
        <p:grpSpPr>
          <a:xfrm>
            <a:off x="7076346" y="5320077"/>
            <a:ext cx="381690" cy="470708"/>
            <a:chOff x="7759410" y="3311178"/>
            <a:chExt cx="289942" cy="357562"/>
          </a:xfrm>
        </p:grpSpPr>
        <p:sp>
          <p:nvSpPr>
            <p:cNvPr id="238" name="Rectangle 12">
              <a:extLst>
                <a:ext uri="{FF2B5EF4-FFF2-40B4-BE49-F238E27FC236}">
                  <a16:creationId xmlns:a16="http://schemas.microsoft.com/office/drawing/2014/main" id="{B048C4C7-11D1-4E80-A013-0DC9C233CE67}"/>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13">
              <a:extLst>
                <a:ext uri="{FF2B5EF4-FFF2-40B4-BE49-F238E27FC236}">
                  <a16:creationId xmlns:a16="http://schemas.microsoft.com/office/drawing/2014/main" id="{1615B2BB-89E2-4431-BBE9-85419316C5B1}"/>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220">
              <a:extLst>
                <a:ext uri="{FF2B5EF4-FFF2-40B4-BE49-F238E27FC236}">
                  <a16:creationId xmlns:a16="http://schemas.microsoft.com/office/drawing/2014/main" id="{4B9EDDB3-02CD-4F23-9A07-475E91296AD5}"/>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1019A149-0B57-4364-AC94-6EDC47FE1D30}"/>
              </a:ext>
            </a:extLst>
          </p:cNvPr>
          <p:cNvGrpSpPr/>
          <p:nvPr/>
        </p:nvGrpSpPr>
        <p:grpSpPr>
          <a:xfrm>
            <a:off x="9263238" y="2996252"/>
            <a:ext cx="381690" cy="470708"/>
            <a:chOff x="7759410" y="3311178"/>
            <a:chExt cx="289942" cy="357562"/>
          </a:xfrm>
          <a:solidFill>
            <a:schemeClr val="accent2"/>
          </a:solidFill>
        </p:grpSpPr>
        <p:sp>
          <p:nvSpPr>
            <p:cNvPr id="247" name="Rectangle 12">
              <a:extLst>
                <a:ext uri="{FF2B5EF4-FFF2-40B4-BE49-F238E27FC236}">
                  <a16:creationId xmlns:a16="http://schemas.microsoft.com/office/drawing/2014/main" id="{7A0C8B81-0C7F-4C54-A1E0-BA7FDC8DEEAC}"/>
                </a:ext>
              </a:extLst>
            </p:cNvPr>
            <p:cNvSpPr>
              <a:spLocks noChangeArrowheads="1"/>
            </p:cNvSpPr>
            <p:nvPr/>
          </p:nvSpPr>
          <p:spPr bwMode="auto">
            <a:xfrm>
              <a:off x="7804105" y="3311178"/>
              <a:ext cx="245247" cy="324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13">
              <a:extLst>
                <a:ext uri="{FF2B5EF4-FFF2-40B4-BE49-F238E27FC236}">
                  <a16:creationId xmlns:a16="http://schemas.microsoft.com/office/drawing/2014/main" id="{E018388E-AB43-487C-81E9-2A75273FF862}"/>
                </a:ext>
              </a:extLst>
            </p:cNvPr>
            <p:cNvSpPr>
              <a:spLocks noChangeArrowheads="1"/>
            </p:cNvSpPr>
            <p:nvPr/>
          </p:nvSpPr>
          <p:spPr bwMode="auto">
            <a:xfrm>
              <a:off x="7759410" y="3344413"/>
              <a:ext cx="245247" cy="324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220">
              <a:extLst>
                <a:ext uri="{FF2B5EF4-FFF2-40B4-BE49-F238E27FC236}">
                  <a16:creationId xmlns:a16="http://schemas.microsoft.com/office/drawing/2014/main" id="{FEDBDB66-0F2F-4FFC-8344-3B25B38B016C}"/>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35">
            <a:extLst>
              <a:ext uri="{FF2B5EF4-FFF2-40B4-BE49-F238E27FC236}">
                <a16:creationId xmlns:a16="http://schemas.microsoft.com/office/drawing/2014/main" id="{F1C5310C-C8DF-4FE4-9343-0AACC5961A3D}"/>
              </a:ext>
            </a:extLst>
          </p:cNvPr>
          <p:cNvGrpSpPr>
            <a:grpSpLocks noChangeAspect="1"/>
          </p:cNvGrpSpPr>
          <p:nvPr/>
        </p:nvGrpSpPr>
        <p:grpSpPr bwMode="auto">
          <a:xfrm>
            <a:off x="148112" y="6609753"/>
            <a:ext cx="325417" cy="270138"/>
            <a:chOff x="2204" y="1026"/>
            <a:chExt cx="312" cy="259"/>
          </a:xfrm>
          <a:solidFill>
            <a:schemeClr val="accent1"/>
          </a:solidFill>
        </p:grpSpPr>
        <p:sp>
          <p:nvSpPr>
            <p:cNvPr id="174" name="Freeform 136">
              <a:extLst>
                <a:ext uri="{FF2B5EF4-FFF2-40B4-BE49-F238E27FC236}">
                  <a16:creationId xmlns:a16="http://schemas.microsoft.com/office/drawing/2014/main" id="{3E6F3A82-2151-40FD-B15C-830AF1BCABBB}"/>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37">
              <a:extLst>
                <a:ext uri="{FF2B5EF4-FFF2-40B4-BE49-F238E27FC236}">
                  <a16:creationId xmlns:a16="http://schemas.microsoft.com/office/drawing/2014/main" id="{307AB56C-2BCC-4CA9-85C3-94EC9566FEC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38">
              <a:extLst>
                <a:ext uri="{FF2B5EF4-FFF2-40B4-BE49-F238E27FC236}">
                  <a16:creationId xmlns:a16="http://schemas.microsoft.com/office/drawing/2014/main" id="{1B26334D-C3AE-4A36-BF6C-4254AF1B777D}"/>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39">
              <a:extLst>
                <a:ext uri="{FF2B5EF4-FFF2-40B4-BE49-F238E27FC236}">
                  <a16:creationId xmlns:a16="http://schemas.microsoft.com/office/drawing/2014/main" id="{16159856-7644-4D03-A4C6-E9AB6837A7FA}"/>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40">
              <a:extLst>
                <a:ext uri="{FF2B5EF4-FFF2-40B4-BE49-F238E27FC236}">
                  <a16:creationId xmlns:a16="http://schemas.microsoft.com/office/drawing/2014/main" id="{D80D7C59-0F57-4CFB-A5F1-DF8321E48FDB}"/>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41">
              <a:extLst>
                <a:ext uri="{FF2B5EF4-FFF2-40B4-BE49-F238E27FC236}">
                  <a16:creationId xmlns:a16="http://schemas.microsoft.com/office/drawing/2014/main" id="{5C9FC546-6096-4FC6-8D2A-32F2D606C9E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Oval 142">
              <a:extLst>
                <a:ext uri="{FF2B5EF4-FFF2-40B4-BE49-F238E27FC236}">
                  <a16:creationId xmlns:a16="http://schemas.microsoft.com/office/drawing/2014/main" id="{1E060ED2-BE75-47BF-A54C-A86F6FA25048}"/>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43">
              <a:extLst>
                <a:ext uri="{FF2B5EF4-FFF2-40B4-BE49-F238E27FC236}">
                  <a16:creationId xmlns:a16="http://schemas.microsoft.com/office/drawing/2014/main" id="{4D766401-3036-4B80-B494-2BDB0EB9DE9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8895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wipe(right)">
                                      <p:cBhvr>
                                        <p:cTn id="14" dur="500"/>
                                        <p:tgtEl>
                                          <p:spTgt spid="181"/>
                                        </p:tgtEl>
                                      </p:cBhvr>
                                    </p:animEffect>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500"/>
                                        <p:tgtEl>
                                          <p:spTgt spid="24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2"/>
                                        </p:tgtEl>
                                        <p:attrNameLst>
                                          <p:attrName>style.visibility</p:attrName>
                                        </p:attrNameLst>
                                      </p:cBhvr>
                                      <p:to>
                                        <p:strVal val="visible"/>
                                      </p:to>
                                    </p:set>
                                    <p:animEffect transition="in" filter="fade">
                                      <p:cBhvr>
                                        <p:cTn id="24" dur="500"/>
                                        <p:tgtEl>
                                          <p:spTgt spid="192"/>
                                        </p:tgtEl>
                                      </p:cBhvr>
                                    </p:animEffect>
                                  </p:childTnLst>
                                </p:cTn>
                              </p:par>
                            </p:childTnLst>
                          </p:cTn>
                        </p:par>
                        <p:par>
                          <p:cTn id="25" fill="hold">
                            <p:stCondLst>
                              <p:cond delay="1750"/>
                            </p:stCondLst>
                            <p:childTnLst>
                              <p:par>
                                <p:cTn id="26" presetID="12" presetClass="entr" presetSubtype="1"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p:tgtEl>
                                          <p:spTgt spid="38"/>
                                        </p:tgtEl>
                                        <p:attrNameLst>
                                          <p:attrName>ppt_y</p:attrName>
                                        </p:attrNameLst>
                                      </p:cBhvr>
                                      <p:tavLst>
                                        <p:tav tm="0">
                                          <p:val>
                                            <p:strVal val="#ppt_y-#ppt_h*1.125000"/>
                                          </p:val>
                                        </p:tav>
                                        <p:tav tm="100000">
                                          <p:val>
                                            <p:strVal val="#ppt_y"/>
                                          </p:val>
                                        </p:tav>
                                      </p:tavLst>
                                    </p:anim>
                                    <p:animEffect transition="in" filter="wipe(down)">
                                      <p:cBhvr>
                                        <p:cTn id="29" dur="500"/>
                                        <p:tgtEl>
                                          <p:spTgt spid="38"/>
                                        </p:tgtEl>
                                      </p:cBhvr>
                                    </p:animEffect>
                                  </p:childTnLst>
                                </p:cTn>
                              </p:par>
                            </p:childTnLst>
                          </p:cTn>
                        </p:par>
                        <p:par>
                          <p:cTn id="30" fill="hold">
                            <p:stCondLst>
                              <p:cond delay="2250"/>
                            </p:stCondLst>
                            <p:childTnLst>
                              <p:par>
                                <p:cTn id="31" presetID="12" presetClass="entr" presetSubtype="1"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ppt_y</p:attrName>
                                        </p:attrNameLst>
                                      </p:cBhvr>
                                      <p:tavLst>
                                        <p:tav tm="0">
                                          <p:val>
                                            <p:strVal val="#ppt_y-#ppt_h*1.125000"/>
                                          </p:val>
                                        </p:tav>
                                        <p:tav tm="100000">
                                          <p:val>
                                            <p:strVal val="#ppt_y"/>
                                          </p:val>
                                        </p:tav>
                                      </p:tavLst>
                                    </p:anim>
                                    <p:animEffect transition="in" filter="wipe(down)">
                                      <p:cBhvr>
                                        <p:cTn id="34" dur="500"/>
                                        <p:tgtEl>
                                          <p:spTgt spid="37"/>
                                        </p:tgtEl>
                                      </p:cBhvr>
                                    </p:animEffect>
                                  </p:childTnLst>
                                </p:cTn>
                              </p:par>
                            </p:childTnLst>
                          </p:cTn>
                        </p:par>
                        <p:par>
                          <p:cTn id="35" fill="hold">
                            <p:stCondLst>
                              <p:cond delay="2750"/>
                            </p:stCondLst>
                            <p:childTnLst>
                              <p:par>
                                <p:cTn id="36" presetID="12" presetClass="entr" presetSubtype="1"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p:tgtEl>
                                          <p:spTgt spid="39"/>
                                        </p:tgtEl>
                                        <p:attrNameLst>
                                          <p:attrName>ppt_y</p:attrName>
                                        </p:attrNameLst>
                                      </p:cBhvr>
                                      <p:tavLst>
                                        <p:tav tm="0">
                                          <p:val>
                                            <p:strVal val="#ppt_y-#ppt_h*1.125000"/>
                                          </p:val>
                                        </p:tav>
                                        <p:tav tm="100000">
                                          <p:val>
                                            <p:strVal val="#ppt_y"/>
                                          </p:val>
                                        </p:tav>
                                      </p:tavLst>
                                    </p:anim>
                                    <p:animEffect transition="in" filter="wipe(down)">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250"/>
                                  </p:stCondLst>
                                  <p:childTnLst>
                                    <p:set>
                                      <p:cBhvr>
                                        <p:cTn id="43" dur="1" fill="hold">
                                          <p:stCondLst>
                                            <p:cond delay="0"/>
                                          </p:stCondLst>
                                        </p:cTn>
                                        <p:tgtEl>
                                          <p:spTgt spid="260"/>
                                        </p:tgtEl>
                                        <p:attrNameLst>
                                          <p:attrName>style.visibility</p:attrName>
                                        </p:attrNameLst>
                                      </p:cBhvr>
                                      <p:to>
                                        <p:strVal val="visible"/>
                                      </p:to>
                                    </p:set>
                                    <p:animEffect transition="in" filter="wipe(down)">
                                      <p:cBhvr>
                                        <p:cTn id="44" dur="250"/>
                                        <p:tgtEl>
                                          <p:spTgt spid="260"/>
                                        </p:tgtEl>
                                      </p:cBhvr>
                                    </p:animEffect>
                                  </p:childTnLst>
                                </p:cTn>
                              </p:par>
                              <p:par>
                                <p:cTn id="45" presetID="16" presetClass="entr" presetSubtype="42" fill="hold" nodeType="withEffect">
                                  <p:stCondLst>
                                    <p:cond delay="0"/>
                                  </p:stCondLst>
                                  <p:childTnLst>
                                    <p:set>
                                      <p:cBhvr>
                                        <p:cTn id="46" dur="1" fill="hold">
                                          <p:stCondLst>
                                            <p:cond delay="0"/>
                                          </p:stCondLst>
                                        </p:cTn>
                                        <p:tgtEl>
                                          <p:spTgt spid="268"/>
                                        </p:tgtEl>
                                        <p:attrNameLst>
                                          <p:attrName>style.visibility</p:attrName>
                                        </p:attrNameLst>
                                      </p:cBhvr>
                                      <p:to>
                                        <p:strVal val="visible"/>
                                      </p:to>
                                    </p:set>
                                    <p:animEffect transition="in" filter="barn(outHorizontal)">
                                      <p:cBhvr>
                                        <p:cTn id="47" dur="500"/>
                                        <p:tgtEl>
                                          <p:spTgt spid="26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62"/>
                                        </p:tgtEl>
                                        <p:attrNameLst>
                                          <p:attrName>style.visibility</p:attrName>
                                        </p:attrNameLst>
                                      </p:cBhvr>
                                      <p:to>
                                        <p:strVal val="visible"/>
                                      </p:to>
                                    </p:set>
                                    <p:animEffect transition="in" filter="fade">
                                      <p:cBhvr>
                                        <p:cTn id="51" dur="250"/>
                                        <p:tgtEl>
                                          <p:spTgt spid="2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1"/>
                                        </p:tgtEl>
                                        <p:attrNameLst>
                                          <p:attrName>style.visibility</p:attrName>
                                        </p:attrNameLst>
                                      </p:cBhvr>
                                      <p:to>
                                        <p:strVal val="visible"/>
                                      </p:to>
                                    </p:set>
                                    <p:animEffect transition="in" filter="fade">
                                      <p:cBhvr>
                                        <p:cTn id="54" dur="250"/>
                                        <p:tgtEl>
                                          <p:spTgt spid="261"/>
                                        </p:tgtEl>
                                      </p:cBhvr>
                                    </p:animEffect>
                                  </p:childTnLst>
                                </p:cTn>
                              </p:par>
                            </p:childTnLst>
                          </p:cTn>
                        </p:par>
                        <p:par>
                          <p:cTn id="55" fill="hold">
                            <p:stCondLst>
                              <p:cond delay="750"/>
                            </p:stCondLst>
                            <p:childTnLst>
                              <p:par>
                                <p:cTn id="56" presetID="10" presetClass="entr" presetSubtype="0" fill="hold" grpId="0" nodeType="afterEffect">
                                  <p:stCondLst>
                                    <p:cond delay="0"/>
                                  </p:stCondLst>
                                  <p:childTnLst>
                                    <p:set>
                                      <p:cBhvr>
                                        <p:cTn id="57" dur="1" fill="hold">
                                          <p:stCondLst>
                                            <p:cond delay="0"/>
                                          </p:stCondLst>
                                        </p:cTn>
                                        <p:tgtEl>
                                          <p:spTgt spid="275"/>
                                        </p:tgtEl>
                                        <p:attrNameLst>
                                          <p:attrName>style.visibility</p:attrName>
                                        </p:attrNameLst>
                                      </p:cBhvr>
                                      <p:to>
                                        <p:strVal val="visible"/>
                                      </p:to>
                                    </p:set>
                                    <p:animEffect transition="in" filter="fade">
                                      <p:cBhvr>
                                        <p:cTn id="58" dur="250"/>
                                        <p:tgtEl>
                                          <p:spTgt spid="27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74"/>
                                        </p:tgtEl>
                                        <p:attrNameLst>
                                          <p:attrName>style.visibility</p:attrName>
                                        </p:attrNameLst>
                                      </p:cBhvr>
                                      <p:to>
                                        <p:strVal val="visible"/>
                                      </p:to>
                                    </p:set>
                                    <p:animEffect transition="in" filter="fade">
                                      <p:cBhvr>
                                        <p:cTn id="62" dur="250"/>
                                        <p:tgtEl>
                                          <p:spTgt spid="274"/>
                                        </p:tgtEl>
                                      </p:cBhvr>
                                    </p:animEffect>
                                  </p:childTnLst>
                                </p:cTn>
                              </p:par>
                            </p:childTnLst>
                          </p:cTn>
                        </p:par>
                        <p:par>
                          <p:cTn id="63" fill="hold">
                            <p:stCondLst>
                              <p:cond delay="1250"/>
                            </p:stCondLst>
                            <p:childTnLst>
                              <p:par>
                                <p:cTn id="64" presetID="10" presetClass="entr" presetSubtype="0" fill="hold" grpId="0" nodeType="afterEffect">
                                  <p:stCondLst>
                                    <p:cond delay="0"/>
                                  </p:stCondLst>
                                  <p:childTnLst>
                                    <p:set>
                                      <p:cBhvr>
                                        <p:cTn id="65" dur="1" fill="hold">
                                          <p:stCondLst>
                                            <p:cond delay="0"/>
                                          </p:stCondLst>
                                        </p:cTn>
                                        <p:tgtEl>
                                          <p:spTgt spid="273"/>
                                        </p:tgtEl>
                                        <p:attrNameLst>
                                          <p:attrName>style.visibility</p:attrName>
                                        </p:attrNameLst>
                                      </p:cBhvr>
                                      <p:to>
                                        <p:strVal val="visible"/>
                                      </p:to>
                                    </p:set>
                                    <p:animEffect transition="in" filter="fade">
                                      <p:cBhvr>
                                        <p:cTn id="66" dur="250"/>
                                        <p:tgtEl>
                                          <p:spTgt spid="273"/>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301"/>
                                        </p:tgtEl>
                                        <p:attrNameLst>
                                          <p:attrName>style.visibility</p:attrName>
                                        </p:attrNameLst>
                                      </p:cBhvr>
                                      <p:to>
                                        <p:strVal val="visible"/>
                                      </p:to>
                                    </p:set>
                                    <p:animEffect transition="in" filter="fade">
                                      <p:cBhvr>
                                        <p:cTn id="70" dur="500"/>
                                        <p:tgtEl>
                                          <p:spTgt spid="30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3"/>
                                        </p:tgtEl>
                                        <p:attrNameLst>
                                          <p:attrName>style.visibility</p:attrName>
                                        </p:attrNameLst>
                                      </p:cBhvr>
                                      <p:to>
                                        <p:strVal val="visible"/>
                                      </p:to>
                                    </p:set>
                                    <p:animEffect transition="in" filter="fade">
                                      <p:cBhvr>
                                        <p:cTn id="73" dur="500"/>
                                        <p:tgtEl>
                                          <p:spTgt spid="2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fade">
                                      <p:cBhvr>
                                        <p:cTn id="76" dur="500"/>
                                        <p:tgtEl>
                                          <p:spTgt spid="102"/>
                                        </p:tgtEl>
                                      </p:cBhvr>
                                    </p:animEffect>
                                  </p:childTnLst>
                                </p:cTn>
                              </p:par>
                              <p:par>
                                <p:cTn id="77" presetID="10"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500"/>
                                        <p:tgtEl>
                                          <p:spTgt spid="237"/>
                                        </p:tgtEl>
                                      </p:cBhvr>
                                    </p:animEffect>
                                  </p:childTnLst>
                                </p:cTn>
                              </p:par>
                            </p:childTnLst>
                          </p:cTn>
                        </p:par>
                        <p:par>
                          <p:cTn id="80" fill="hold">
                            <p:stCondLst>
                              <p:cond delay="2000"/>
                            </p:stCondLst>
                            <p:childTnLst>
                              <p:par>
                                <p:cTn id="81" presetID="22" presetClass="entr" presetSubtype="1" fill="hold" nodeType="after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wipe(up)">
                                      <p:cBhvr>
                                        <p:cTn id="8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260" grpId="0" animBg="1"/>
      <p:bldP spid="261" grpId="0" animBg="1"/>
      <p:bldP spid="262" grpId="0" animBg="1"/>
      <p:bldP spid="273" grpId="0" animBg="1"/>
      <p:bldP spid="274" grpId="0" animBg="1"/>
      <p:bldP spid="275" grpId="0" animBg="1"/>
      <p:bldP spid="173" grpId="0"/>
      <p:bldP spid="301" grpId="0"/>
      <p:bldP spid="243" grpId="0" animBg="1"/>
      <p:bldP spid="10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4B845BB-9073-49E9-8027-3C451A374AB0}"/>
              </a:ext>
            </a:extLst>
          </p:cNvPr>
          <p:cNvSpPr/>
          <p:nvPr/>
        </p:nvSpPr>
        <p:spPr bwMode="auto">
          <a:xfrm>
            <a:off x="8086651" y="3948205"/>
            <a:ext cx="767064" cy="947372"/>
          </a:xfrm>
          <a:prstGeom prst="rect">
            <a:avLst/>
          </a:prstGeom>
          <a:ln w="12700">
            <a:solidFill>
              <a:srgbClr val="0078D7"/>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5" name="Rectangle 34">
            <a:extLst>
              <a:ext uri="{FF2B5EF4-FFF2-40B4-BE49-F238E27FC236}">
                <a16:creationId xmlns:a16="http://schemas.microsoft.com/office/drawing/2014/main" id="{0B49D0A3-6C1C-4156-8866-2751FDBC7D95}"/>
              </a:ext>
            </a:extLst>
          </p:cNvPr>
          <p:cNvSpPr/>
          <p:nvPr/>
        </p:nvSpPr>
        <p:spPr bwMode="auto">
          <a:xfrm>
            <a:off x="8811372" y="4038746"/>
            <a:ext cx="88087" cy="7849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Arrow Connector 83">
            <a:extLst>
              <a:ext uri="{FF2B5EF4-FFF2-40B4-BE49-F238E27FC236}">
                <a16:creationId xmlns:a16="http://schemas.microsoft.com/office/drawing/2014/main" id="{8D78A3A5-CCF3-45CA-AEDA-C4EF9B97D1CF}"/>
              </a:ext>
            </a:extLst>
          </p:cNvPr>
          <p:cNvCxnSpPr>
            <a:cxnSpLocks/>
          </p:cNvCxnSpPr>
          <p:nvPr/>
        </p:nvCxnSpPr>
        <p:spPr>
          <a:xfrm>
            <a:off x="7281005" y="-88713"/>
            <a:ext cx="0" cy="218965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7EACA4B-ED4D-4E5A-B9A4-8FC430FBDDE5}"/>
              </a:ext>
            </a:extLst>
          </p:cNvPr>
          <p:cNvSpPr/>
          <p:nvPr/>
        </p:nvSpPr>
        <p:spPr bwMode="auto">
          <a:xfrm>
            <a:off x="5802205" y="457200"/>
            <a:ext cx="2712023" cy="10210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Left Bracket 108">
            <a:extLst>
              <a:ext uri="{FF2B5EF4-FFF2-40B4-BE49-F238E27FC236}">
                <a16:creationId xmlns:a16="http://schemas.microsoft.com/office/drawing/2014/main" id="{A7B0B913-BD3E-4A09-8C07-8109FF19D8B2}"/>
              </a:ext>
            </a:extLst>
          </p:cNvPr>
          <p:cNvSpPr/>
          <p:nvPr/>
        </p:nvSpPr>
        <p:spPr>
          <a:xfrm rot="5400000">
            <a:off x="7186725" y="2498775"/>
            <a:ext cx="187680" cy="2380129"/>
          </a:xfrm>
          <a:prstGeom prst="leftBracket">
            <a:avLst>
              <a:gd name="adj" fmla="val 0"/>
            </a:avLst>
          </a:prstGeom>
          <a:ln w="12700">
            <a:solidFill>
              <a:srgbClr val="0078D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F371421A-3F6C-4416-A0DF-6C572E8B7CCB}"/>
              </a:ext>
            </a:extLst>
          </p:cNvPr>
          <p:cNvCxnSpPr>
            <a:cxnSpLocks/>
          </p:cNvCxnSpPr>
          <p:nvPr/>
        </p:nvCxnSpPr>
        <p:spPr>
          <a:xfrm flipV="1">
            <a:off x="7287045" y="3387537"/>
            <a:ext cx="2" cy="203140"/>
          </a:xfrm>
          <a:prstGeom prst="line">
            <a:avLst/>
          </a:prstGeom>
          <a:ln w="12700">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1" name="Left Bracket 160">
            <a:extLst>
              <a:ext uri="{FF2B5EF4-FFF2-40B4-BE49-F238E27FC236}">
                <a16:creationId xmlns:a16="http://schemas.microsoft.com/office/drawing/2014/main" id="{A4DFACBD-FD3A-437C-BBAB-C3AAE441AA62}"/>
              </a:ext>
            </a:extLst>
          </p:cNvPr>
          <p:cNvSpPr/>
          <p:nvPr/>
        </p:nvSpPr>
        <p:spPr>
          <a:xfrm rot="16200000">
            <a:off x="7034405" y="4106481"/>
            <a:ext cx="492320" cy="2380129"/>
          </a:xfrm>
          <a:prstGeom prst="leftBracket">
            <a:avLst>
              <a:gd name="adj" fmla="val 0"/>
            </a:avLst>
          </a:prstGeom>
          <a:ln w="12700">
            <a:solidFill>
              <a:srgbClr val="0078D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ectangle 84">
            <a:extLst>
              <a:ext uri="{FF2B5EF4-FFF2-40B4-BE49-F238E27FC236}">
                <a16:creationId xmlns:a16="http://schemas.microsoft.com/office/drawing/2014/main" id="{E6183754-11C5-4052-91BB-E1F767450A4E}"/>
              </a:ext>
            </a:extLst>
          </p:cNvPr>
          <p:cNvSpPr/>
          <p:nvPr/>
        </p:nvSpPr>
        <p:spPr>
          <a:xfrm>
            <a:off x="6220080" y="2790805"/>
            <a:ext cx="2133934" cy="590931"/>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Intelligent diagnostics for application health and </a:t>
            </a:r>
            <a:br>
              <a:rPr lang="en-US" sz="1200" kern="0" dirty="0">
                <a:cs typeface="Segoe UI" panose="020B0502040204020203" pitchFamily="34" charset="0"/>
              </a:rPr>
            </a:br>
            <a:r>
              <a:rPr lang="en-US" sz="1200" kern="0" dirty="0">
                <a:cs typeface="Segoe UI" panose="020B0502040204020203" pitchFamily="34" charset="0"/>
              </a:rPr>
              <a:t>self-guided troubleshooting </a:t>
            </a:r>
          </a:p>
        </p:txBody>
      </p:sp>
      <p:sp>
        <p:nvSpPr>
          <p:cNvPr id="102" name="Rectangle 101">
            <a:extLst>
              <a:ext uri="{FF2B5EF4-FFF2-40B4-BE49-F238E27FC236}">
                <a16:creationId xmlns:a16="http://schemas.microsoft.com/office/drawing/2014/main" id="{0D81C75C-917E-4F0D-8A58-1EDAE6E6DFF9}"/>
              </a:ext>
            </a:extLst>
          </p:cNvPr>
          <p:cNvSpPr/>
          <p:nvPr/>
        </p:nvSpPr>
        <p:spPr>
          <a:xfrm>
            <a:off x="6213598" y="5786896"/>
            <a:ext cx="2133934"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Remote debugging with client of your choice</a:t>
            </a:r>
          </a:p>
        </p:txBody>
      </p:sp>
      <p:sp>
        <p:nvSpPr>
          <p:cNvPr id="160" name="Rectangle 159">
            <a:extLst>
              <a:ext uri="{FF2B5EF4-FFF2-40B4-BE49-F238E27FC236}">
                <a16:creationId xmlns:a16="http://schemas.microsoft.com/office/drawing/2014/main" id="{18D8DFE4-3FA8-4C58-B7E1-03F00FA9F98F}"/>
              </a:ext>
            </a:extLst>
          </p:cNvPr>
          <p:cNvSpPr/>
          <p:nvPr/>
        </p:nvSpPr>
        <p:spPr>
          <a:xfrm>
            <a:off x="9129659" y="4117201"/>
            <a:ext cx="1912486" cy="590931"/>
          </a:xfrm>
          <a:prstGeom prst="rect">
            <a:avLst/>
          </a:prstGeom>
        </p:spPr>
        <p:txBody>
          <a:bodyPr wrap="square" lIns="91440">
            <a:spAutoFit/>
          </a:bodyPr>
          <a:lstStyle/>
          <a:p>
            <a:pPr>
              <a:lnSpc>
                <a:spcPct val="90000"/>
              </a:lnSpc>
              <a:spcAft>
                <a:spcPts val="600"/>
              </a:spcAft>
            </a:pPr>
            <a:r>
              <a:rPr lang="en-US" sz="1200" kern="0" dirty="0">
                <a:cs typeface="Segoe UI" panose="020B0502040204020203" pitchFamily="34" charset="0"/>
              </a:rPr>
              <a:t>Rich reporting across service backend, app code, and historic trends</a:t>
            </a:r>
          </a:p>
        </p:txBody>
      </p:sp>
      <p:sp>
        <p:nvSpPr>
          <p:cNvPr id="157" name="Rectangle 156">
            <a:extLst>
              <a:ext uri="{FF2B5EF4-FFF2-40B4-BE49-F238E27FC236}">
                <a16:creationId xmlns:a16="http://schemas.microsoft.com/office/drawing/2014/main" id="{9556E4AE-7A51-4B2F-8A4D-3244719ACC3E}"/>
              </a:ext>
            </a:extLst>
          </p:cNvPr>
          <p:cNvSpPr/>
          <p:nvPr/>
        </p:nvSpPr>
        <p:spPr>
          <a:xfrm>
            <a:off x="8209075" y="4367179"/>
            <a:ext cx="169892" cy="1880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BEF2FA2-688E-4957-B467-778BFB987A78}"/>
              </a:ext>
            </a:extLst>
          </p:cNvPr>
          <p:cNvGrpSpPr/>
          <p:nvPr/>
        </p:nvGrpSpPr>
        <p:grpSpPr>
          <a:xfrm>
            <a:off x="5630228" y="3953994"/>
            <a:ext cx="914400" cy="914398"/>
            <a:chOff x="5665915" y="4943180"/>
            <a:chExt cx="652608" cy="600251"/>
          </a:xfrm>
        </p:grpSpPr>
        <p:cxnSp>
          <p:nvCxnSpPr>
            <p:cNvPr id="31" name="Connector: Elbow 30">
              <a:extLst>
                <a:ext uri="{FF2B5EF4-FFF2-40B4-BE49-F238E27FC236}">
                  <a16:creationId xmlns:a16="http://schemas.microsoft.com/office/drawing/2014/main" id="{4F580CA3-F6F4-4175-9DBA-E3F982563833}"/>
                </a:ext>
              </a:extLst>
            </p:cNvPr>
            <p:cNvCxnSpPr>
              <a:cxnSpLocks/>
            </p:cNvCxnSpPr>
            <p:nvPr/>
          </p:nvCxnSpPr>
          <p:spPr>
            <a:xfrm rot="16200000" flipH="1">
              <a:off x="5668719" y="5090908"/>
              <a:ext cx="449719" cy="455328"/>
            </a:xfrm>
            <a:prstGeom prst="bentConnector2">
              <a:avLst/>
            </a:prstGeom>
            <a:ln w="12700">
              <a:solidFill>
                <a:srgbClr val="0078D7"/>
              </a:solidFill>
              <a:miter lim="800000"/>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A74C1B1-F771-40FC-8FCB-3EF7BC99AAEB}"/>
                </a:ext>
              </a:extLst>
            </p:cNvPr>
            <p:cNvCxnSpPr>
              <a:cxnSpLocks/>
            </p:cNvCxnSpPr>
            <p:nvPr/>
          </p:nvCxnSpPr>
          <p:spPr>
            <a:xfrm rot="16200000" flipV="1">
              <a:off x="5865999" y="4940375"/>
              <a:ext cx="449719" cy="455328"/>
            </a:xfrm>
            <a:prstGeom prst="bentConnector2">
              <a:avLst/>
            </a:prstGeom>
            <a:ln w="12700">
              <a:solidFill>
                <a:srgbClr val="0078D7"/>
              </a:solidFill>
              <a:miter lim="800000"/>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015038E4-07F2-4277-A993-36C58ED4BF9A}"/>
              </a:ext>
            </a:extLst>
          </p:cNvPr>
          <p:cNvSpPr/>
          <p:nvPr/>
        </p:nvSpPr>
        <p:spPr>
          <a:xfrm>
            <a:off x="3530905" y="4117201"/>
            <a:ext cx="1868809" cy="590931"/>
          </a:xfrm>
          <a:prstGeom prst="rect">
            <a:avLst/>
          </a:prstGeom>
        </p:spPr>
        <p:txBody>
          <a:bodyPr wrap="square" lIns="91440">
            <a:spAutoFit/>
          </a:bodyPr>
          <a:lstStyle/>
          <a:p>
            <a:pPr algn="r">
              <a:lnSpc>
                <a:spcPct val="90000"/>
              </a:lnSpc>
              <a:spcAft>
                <a:spcPts val="600"/>
              </a:spcAft>
            </a:pPr>
            <a:r>
              <a:rPr lang="en-US" sz="1200" kern="0" dirty="0">
                <a:cs typeface="Segoe UI" panose="020B0502040204020203" pitchFamily="34" charset="0"/>
              </a:rPr>
              <a:t>Chatbot-like experience that points to root cause and possible solutions</a:t>
            </a:r>
          </a:p>
        </p:txBody>
      </p:sp>
      <p:sp>
        <p:nvSpPr>
          <p:cNvPr id="98" name="Freeform: Shape 97">
            <a:extLst>
              <a:ext uri="{FF2B5EF4-FFF2-40B4-BE49-F238E27FC236}">
                <a16:creationId xmlns:a16="http://schemas.microsoft.com/office/drawing/2014/main" id="{D9500CE9-661F-4DB2-89F5-EFAEA770424B}"/>
              </a:ext>
            </a:extLst>
          </p:cNvPr>
          <p:cNvSpPr/>
          <p:nvPr/>
        </p:nvSpPr>
        <p:spPr>
          <a:xfrm>
            <a:off x="5540989" y="3783558"/>
            <a:ext cx="279901" cy="329295"/>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2B32828-1F75-4464-BF7B-FDA4BA5E4B71}"/>
              </a:ext>
            </a:extLst>
          </p:cNvPr>
          <p:cNvSpPr>
            <a:spLocks noGrp="1"/>
          </p:cNvSpPr>
          <p:nvPr>
            <p:ph type="title"/>
          </p:nvPr>
        </p:nvSpPr>
        <p:spPr/>
        <p:txBody>
          <a:bodyPr/>
          <a:lstStyle/>
          <a:p>
            <a:r>
              <a:rPr lang="en-US" dirty="0"/>
              <a:t>See your apps in action</a:t>
            </a:r>
          </a:p>
        </p:txBody>
      </p:sp>
      <p:sp>
        <p:nvSpPr>
          <p:cNvPr id="9" name="Text Placeholder 8">
            <a:extLst>
              <a:ext uri="{FF2B5EF4-FFF2-40B4-BE49-F238E27FC236}">
                <a16:creationId xmlns:a16="http://schemas.microsoft.com/office/drawing/2014/main" id="{16DAB131-C438-4AE4-BDF9-9448CF53E387}"/>
              </a:ext>
            </a:extLst>
          </p:cNvPr>
          <p:cNvSpPr>
            <a:spLocks noGrp="1"/>
          </p:cNvSpPr>
          <p:nvPr>
            <p:ph type="body" sz="quarter" idx="10"/>
          </p:nvPr>
        </p:nvSpPr>
        <p:spPr>
          <a:xfrm>
            <a:off x="600059" y="1112971"/>
            <a:ext cx="11239464" cy="276999"/>
          </a:xfrm>
        </p:spPr>
        <p:txBody>
          <a:bodyPr/>
          <a:lstStyle/>
          <a:p>
            <a:r>
              <a:rPr lang="en-US" dirty="0"/>
              <a:t>Built-in capabilities to automate rapid develop-build-deploy-monitor loop</a:t>
            </a:r>
          </a:p>
        </p:txBody>
      </p:sp>
      <p:sp>
        <p:nvSpPr>
          <p:cNvPr id="130" name="Rectangle 129">
            <a:extLst>
              <a:ext uri="{FF2B5EF4-FFF2-40B4-BE49-F238E27FC236}">
                <a16:creationId xmlns:a16="http://schemas.microsoft.com/office/drawing/2014/main" id="{860562F7-6C9B-48AC-AC2D-DC228A5B7C26}"/>
              </a:ext>
            </a:extLst>
          </p:cNvPr>
          <p:cNvSpPr/>
          <p:nvPr/>
        </p:nvSpPr>
        <p:spPr>
          <a:xfrm>
            <a:off x="600059"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Develop</a:t>
            </a:r>
          </a:p>
        </p:txBody>
      </p:sp>
      <p:sp>
        <p:nvSpPr>
          <p:cNvPr id="131" name="Rectangle 130">
            <a:extLst>
              <a:ext uri="{FF2B5EF4-FFF2-40B4-BE49-F238E27FC236}">
                <a16:creationId xmlns:a16="http://schemas.microsoft.com/office/drawing/2014/main" id="{B6872921-2C49-42BD-983B-FDFA086DCC7D}"/>
              </a:ext>
            </a:extLst>
          </p:cNvPr>
          <p:cNvSpPr/>
          <p:nvPr/>
        </p:nvSpPr>
        <p:spPr>
          <a:xfrm>
            <a:off x="1577993"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Build</a:t>
            </a:r>
          </a:p>
        </p:txBody>
      </p:sp>
      <p:sp>
        <p:nvSpPr>
          <p:cNvPr id="132" name="Rectangle 131">
            <a:extLst>
              <a:ext uri="{FF2B5EF4-FFF2-40B4-BE49-F238E27FC236}">
                <a16:creationId xmlns:a16="http://schemas.microsoft.com/office/drawing/2014/main" id="{DBD281F5-D99A-4089-9449-43F2745EEA6E}"/>
              </a:ext>
            </a:extLst>
          </p:cNvPr>
          <p:cNvSpPr/>
          <p:nvPr/>
        </p:nvSpPr>
        <p:spPr>
          <a:xfrm>
            <a:off x="2555927" y="1457153"/>
            <a:ext cx="695341" cy="161583"/>
          </a:xfrm>
          <a:prstGeom prst="rect">
            <a:avLst/>
          </a:prstGeom>
        </p:spPr>
        <p:txBody>
          <a:bodyPr wrap="square" lIns="0" tIns="0" rIns="0" bIns="0">
            <a:spAutoFit/>
          </a:bodyPr>
          <a:lstStyle/>
          <a:p>
            <a:pPr defTabSz="932574"/>
            <a:r>
              <a:rPr lang="en-US" sz="1050" kern="0" dirty="0">
                <a:solidFill>
                  <a:schemeClr val="accent4">
                    <a:lumMod val="40000"/>
                    <a:lumOff val="60000"/>
                  </a:schemeClr>
                </a:solidFill>
                <a:latin typeface="Segoe UI" panose="020B0502040204020203" pitchFamily="34" charset="0"/>
                <a:cs typeface="Segoe UI" panose="020B0502040204020203" pitchFamily="34" charset="0"/>
              </a:rPr>
              <a:t>Deploy</a:t>
            </a:r>
          </a:p>
        </p:txBody>
      </p:sp>
      <p:sp>
        <p:nvSpPr>
          <p:cNvPr id="133" name="Rectangle 132">
            <a:extLst>
              <a:ext uri="{FF2B5EF4-FFF2-40B4-BE49-F238E27FC236}">
                <a16:creationId xmlns:a16="http://schemas.microsoft.com/office/drawing/2014/main" id="{7A1D2A34-E3D0-4B90-AB58-D98F2699DD81}"/>
              </a:ext>
            </a:extLst>
          </p:cNvPr>
          <p:cNvSpPr/>
          <p:nvPr/>
        </p:nvSpPr>
        <p:spPr>
          <a:xfrm>
            <a:off x="3533861" y="1457153"/>
            <a:ext cx="695341" cy="161583"/>
          </a:xfrm>
          <a:prstGeom prst="rect">
            <a:avLst/>
          </a:prstGeom>
        </p:spPr>
        <p:txBody>
          <a:bodyPr wrap="square" lIns="0" tIns="0" rIns="0" bIns="0">
            <a:spAutoFit/>
          </a:bodyPr>
          <a:lstStyle/>
          <a:p>
            <a:pPr defTabSz="932574"/>
            <a:r>
              <a:rPr lang="en-US" sz="1050" b="1" kern="0" dirty="0">
                <a:solidFill>
                  <a:schemeClr val="accent4"/>
                </a:solidFill>
                <a:latin typeface="Segoe UI" panose="020B0502040204020203" pitchFamily="34" charset="0"/>
                <a:cs typeface="Segoe UI" panose="020B0502040204020203" pitchFamily="34" charset="0"/>
              </a:rPr>
              <a:t>Monitor</a:t>
            </a:r>
          </a:p>
        </p:txBody>
      </p:sp>
      <p:cxnSp>
        <p:nvCxnSpPr>
          <p:cNvPr id="198" name="Straight Arrow Connector 197">
            <a:extLst>
              <a:ext uri="{FF2B5EF4-FFF2-40B4-BE49-F238E27FC236}">
                <a16:creationId xmlns:a16="http://schemas.microsoft.com/office/drawing/2014/main" id="{0D0C4BDD-8254-4CC9-9593-FCB136ACC891}"/>
              </a:ext>
            </a:extLst>
          </p:cNvPr>
          <p:cNvCxnSpPr>
            <a:cxnSpLocks/>
          </p:cNvCxnSpPr>
          <p:nvPr/>
        </p:nvCxnSpPr>
        <p:spPr>
          <a:xfrm>
            <a:off x="10668792" y="-5718629"/>
            <a:ext cx="0" cy="1396652"/>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6E5B1DDE-F93C-41F7-BE05-472C58FCC418}"/>
              </a:ext>
            </a:extLst>
          </p:cNvPr>
          <p:cNvGrpSpPr/>
          <p:nvPr/>
        </p:nvGrpSpPr>
        <p:grpSpPr>
          <a:xfrm>
            <a:off x="6836264" y="2220557"/>
            <a:ext cx="1003256" cy="495300"/>
            <a:chOff x="8465946" y="2543900"/>
            <a:chExt cx="1003256" cy="495300"/>
          </a:xfrm>
        </p:grpSpPr>
        <p:grpSp>
          <p:nvGrpSpPr>
            <p:cNvPr id="244" name="Group 4">
              <a:extLst>
                <a:ext uri="{FF2B5EF4-FFF2-40B4-BE49-F238E27FC236}">
                  <a16:creationId xmlns:a16="http://schemas.microsoft.com/office/drawing/2014/main" id="{D917C12B-1296-4F0F-A0DE-31CCDBAD2A88}"/>
                </a:ext>
              </a:extLst>
            </p:cNvPr>
            <p:cNvGrpSpPr>
              <a:grpSpLocks noChangeAspect="1"/>
            </p:cNvGrpSpPr>
            <p:nvPr/>
          </p:nvGrpSpPr>
          <p:grpSpPr bwMode="auto">
            <a:xfrm>
              <a:off x="8465946" y="2543900"/>
              <a:ext cx="357187" cy="495300"/>
              <a:chOff x="1057" y="999"/>
              <a:chExt cx="225" cy="312"/>
            </a:xfrm>
          </p:grpSpPr>
          <p:sp>
            <p:nvSpPr>
              <p:cNvPr id="245" name="Oval 5">
                <a:extLst>
                  <a:ext uri="{FF2B5EF4-FFF2-40B4-BE49-F238E27FC236}">
                    <a16:creationId xmlns:a16="http://schemas.microsoft.com/office/drawing/2014/main" id="{CEED7DC0-004D-4A17-A5C0-5F279FBC5781}"/>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6">
                <a:extLst>
                  <a:ext uri="{FF2B5EF4-FFF2-40B4-BE49-F238E27FC236}">
                    <a16:creationId xmlns:a16="http://schemas.microsoft.com/office/drawing/2014/main" id="{D94C3065-34B3-4D75-A625-F1BA169B9DA0}"/>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7">
                <a:extLst>
                  <a:ext uri="{FF2B5EF4-FFF2-40B4-BE49-F238E27FC236}">
                    <a16:creationId xmlns:a16="http://schemas.microsoft.com/office/drawing/2014/main" id="{81A646ED-A760-4F2C-963F-279A965C9F63}"/>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8">
                <a:extLst>
                  <a:ext uri="{FF2B5EF4-FFF2-40B4-BE49-F238E27FC236}">
                    <a16:creationId xmlns:a16="http://schemas.microsoft.com/office/drawing/2014/main" id="{8F49A8E1-294A-4789-A903-D1E60EDCB2A5}"/>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a:extLst>
                <a:ext uri="{FF2B5EF4-FFF2-40B4-BE49-F238E27FC236}">
                  <a16:creationId xmlns:a16="http://schemas.microsoft.com/office/drawing/2014/main" id="{218593F2-5B17-4830-8780-67ECC2E5BDE1}"/>
                </a:ext>
              </a:extLst>
            </p:cNvPr>
            <p:cNvGrpSpPr/>
            <p:nvPr/>
          </p:nvGrpSpPr>
          <p:grpSpPr>
            <a:xfrm>
              <a:off x="8973902" y="2608430"/>
              <a:ext cx="495300" cy="371476"/>
              <a:chOff x="8973902" y="2608430"/>
              <a:chExt cx="495300" cy="371476"/>
            </a:xfrm>
          </p:grpSpPr>
          <p:sp>
            <p:nvSpPr>
              <p:cNvPr id="250" name="AutoShape 66">
                <a:extLst>
                  <a:ext uri="{FF2B5EF4-FFF2-40B4-BE49-F238E27FC236}">
                    <a16:creationId xmlns:a16="http://schemas.microsoft.com/office/drawing/2014/main" id="{7D46C60C-E410-4C22-961B-B2A7B5275779}"/>
                  </a:ext>
                </a:extLst>
              </p:cNvPr>
              <p:cNvSpPr>
                <a:spLocks noChangeAspect="1" noChangeArrowheads="1" noTextEdit="1"/>
              </p:cNvSpPr>
              <p:nvPr/>
            </p:nvSpPr>
            <p:spPr bwMode="auto">
              <a:xfrm>
                <a:off x="8973902" y="2608430"/>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68">
                <a:extLst>
                  <a:ext uri="{FF2B5EF4-FFF2-40B4-BE49-F238E27FC236}">
                    <a16:creationId xmlns:a16="http://schemas.microsoft.com/office/drawing/2014/main" id="{4A047C57-D995-4908-A7F8-54254FFF2B78}"/>
                  </a:ext>
                </a:extLst>
              </p:cNvPr>
              <p:cNvSpPr>
                <a:spLocks noChangeArrowheads="1"/>
              </p:cNvSpPr>
              <p:nvPr/>
            </p:nvSpPr>
            <p:spPr bwMode="auto">
              <a:xfrm>
                <a:off x="8973902" y="2608430"/>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69">
                <a:extLst>
                  <a:ext uri="{FF2B5EF4-FFF2-40B4-BE49-F238E27FC236}">
                    <a16:creationId xmlns:a16="http://schemas.microsoft.com/office/drawing/2014/main" id="{E29FD50A-666B-487E-9CEE-A19FDE31A1F5}"/>
                  </a:ext>
                </a:extLst>
              </p:cNvPr>
              <p:cNvSpPr>
                <a:spLocks noChangeArrowheads="1"/>
              </p:cNvSpPr>
              <p:nvPr/>
            </p:nvSpPr>
            <p:spPr bwMode="auto">
              <a:xfrm>
                <a:off x="8973902" y="2654468"/>
                <a:ext cx="495300" cy="3254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Oval 70">
                <a:extLst>
                  <a:ext uri="{FF2B5EF4-FFF2-40B4-BE49-F238E27FC236}">
                    <a16:creationId xmlns:a16="http://schemas.microsoft.com/office/drawing/2014/main" id="{802AAEDF-F688-4DCE-A0C3-5F91ED12924E}"/>
                  </a:ext>
                </a:extLst>
              </p:cNvPr>
              <p:cNvSpPr>
                <a:spLocks noChangeArrowheads="1"/>
              </p:cNvSpPr>
              <p:nvPr/>
            </p:nvSpPr>
            <p:spPr bwMode="auto">
              <a:xfrm>
                <a:off x="8989777" y="2624305"/>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Oval 71">
                <a:extLst>
                  <a:ext uri="{FF2B5EF4-FFF2-40B4-BE49-F238E27FC236}">
                    <a16:creationId xmlns:a16="http://schemas.microsoft.com/office/drawing/2014/main" id="{88E2858A-BC81-460A-85B4-66DA386E3494}"/>
                  </a:ext>
                </a:extLst>
              </p:cNvPr>
              <p:cNvSpPr>
                <a:spLocks noChangeArrowheads="1"/>
              </p:cNvSpPr>
              <p:nvPr/>
            </p:nvSpPr>
            <p:spPr bwMode="auto">
              <a:xfrm>
                <a:off x="9012002" y="2624305"/>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Oval 72">
                <a:extLst>
                  <a:ext uri="{FF2B5EF4-FFF2-40B4-BE49-F238E27FC236}">
                    <a16:creationId xmlns:a16="http://schemas.microsoft.com/office/drawing/2014/main" id="{9E06587E-72CA-44E7-B1D3-7344617CDFF5}"/>
                  </a:ext>
                </a:extLst>
              </p:cNvPr>
              <p:cNvSpPr>
                <a:spLocks noChangeArrowheads="1"/>
              </p:cNvSpPr>
              <p:nvPr/>
            </p:nvSpPr>
            <p:spPr bwMode="auto">
              <a:xfrm>
                <a:off x="9035815" y="2624305"/>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20">
                <a:extLst>
                  <a:ext uri="{FF2B5EF4-FFF2-40B4-BE49-F238E27FC236}">
                    <a16:creationId xmlns:a16="http://schemas.microsoft.com/office/drawing/2014/main" id="{EE737B58-2FAA-4C1B-9023-E48209C874D3}"/>
                  </a:ext>
                </a:extLst>
              </p:cNvPr>
              <p:cNvSpPr/>
              <p:nvPr/>
            </p:nvSpPr>
            <p:spPr bwMode="auto">
              <a:xfrm>
                <a:off x="9124727" y="2716796"/>
                <a:ext cx="193650" cy="193651"/>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3" name="Group 262">
            <a:extLst>
              <a:ext uri="{FF2B5EF4-FFF2-40B4-BE49-F238E27FC236}">
                <a16:creationId xmlns:a16="http://schemas.microsoft.com/office/drawing/2014/main" id="{AF75497F-9725-42E2-A9A9-3F5F27EC2D0E}"/>
              </a:ext>
            </a:extLst>
          </p:cNvPr>
          <p:cNvGrpSpPr/>
          <p:nvPr/>
        </p:nvGrpSpPr>
        <p:grpSpPr>
          <a:xfrm>
            <a:off x="5899655" y="4170999"/>
            <a:ext cx="381690" cy="470708"/>
            <a:chOff x="7759410" y="3311178"/>
            <a:chExt cx="289942" cy="357562"/>
          </a:xfrm>
        </p:grpSpPr>
        <p:sp>
          <p:nvSpPr>
            <p:cNvPr id="264" name="Rectangle 12">
              <a:extLst>
                <a:ext uri="{FF2B5EF4-FFF2-40B4-BE49-F238E27FC236}">
                  <a16:creationId xmlns:a16="http://schemas.microsoft.com/office/drawing/2014/main" id="{DBAE1FEB-73D5-4B50-9DB8-8EC28E0BA9DE}"/>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13">
              <a:extLst>
                <a:ext uri="{FF2B5EF4-FFF2-40B4-BE49-F238E27FC236}">
                  <a16:creationId xmlns:a16="http://schemas.microsoft.com/office/drawing/2014/main" id="{D6F0FFB3-939C-4BC7-B6F9-C685527F5A0A}"/>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220">
              <a:extLst>
                <a:ext uri="{FF2B5EF4-FFF2-40B4-BE49-F238E27FC236}">
                  <a16:creationId xmlns:a16="http://schemas.microsoft.com/office/drawing/2014/main" id="{8590A13B-17C1-41E0-A99E-39780CD9932D}"/>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Group 269">
            <a:extLst>
              <a:ext uri="{FF2B5EF4-FFF2-40B4-BE49-F238E27FC236}">
                <a16:creationId xmlns:a16="http://schemas.microsoft.com/office/drawing/2014/main" id="{9E16A273-2D08-496E-B54F-5DAA446277A1}"/>
              </a:ext>
            </a:extLst>
          </p:cNvPr>
          <p:cNvGrpSpPr/>
          <p:nvPr/>
        </p:nvGrpSpPr>
        <p:grpSpPr>
          <a:xfrm>
            <a:off x="8279337" y="4170999"/>
            <a:ext cx="381690" cy="470708"/>
            <a:chOff x="7759410" y="3311178"/>
            <a:chExt cx="289942" cy="357562"/>
          </a:xfrm>
        </p:grpSpPr>
        <p:sp>
          <p:nvSpPr>
            <p:cNvPr id="271" name="Rectangle 12">
              <a:extLst>
                <a:ext uri="{FF2B5EF4-FFF2-40B4-BE49-F238E27FC236}">
                  <a16:creationId xmlns:a16="http://schemas.microsoft.com/office/drawing/2014/main" id="{0FC53314-606F-4B37-8815-53F17E52B5D7}"/>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13">
              <a:extLst>
                <a:ext uri="{FF2B5EF4-FFF2-40B4-BE49-F238E27FC236}">
                  <a16:creationId xmlns:a16="http://schemas.microsoft.com/office/drawing/2014/main" id="{44359E85-C332-4BC7-A585-68DA8D5A1202}"/>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220">
              <a:extLst>
                <a:ext uri="{FF2B5EF4-FFF2-40B4-BE49-F238E27FC236}">
                  <a16:creationId xmlns:a16="http://schemas.microsoft.com/office/drawing/2014/main" id="{A392E3CF-664C-45DF-858F-2B4108A0CDCF}"/>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4">
            <a:extLst>
              <a:ext uri="{FF2B5EF4-FFF2-40B4-BE49-F238E27FC236}">
                <a16:creationId xmlns:a16="http://schemas.microsoft.com/office/drawing/2014/main" id="{D350D24F-0641-4385-AB4A-5E916E9E9329}"/>
              </a:ext>
            </a:extLst>
          </p:cNvPr>
          <p:cNvGrpSpPr>
            <a:grpSpLocks noChangeAspect="1"/>
          </p:cNvGrpSpPr>
          <p:nvPr/>
        </p:nvGrpSpPr>
        <p:grpSpPr bwMode="auto">
          <a:xfrm>
            <a:off x="8787079" y="4351678"/>
            <a:ext cx="141204" cy="195802"/>
            <a:chOff x="1057" y="999"/>
            <a:chExt cx="225" cy="312"/>
          </a:xfrm>
        </p:grpSpPr>
        <p:sp>
          <p:nvSpPr>
            <p:cNvPr id="284" name="Oval 5">
              <a:extLst>
                <a:ext uri="{FF2B5EF4-FFF2-40B4-BE49-F238E27FC236}">
                  <a16:creationId xmlns:a16="http://schemas.microsoft.com/office/drawing/2014/main" id="{9F0A000F-9A22-417E-BCA7-4BAE6157F405}"/>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6">
              <a:extLst>
                <a:ext uri="{FF2B5EF4-FFF2-40B4-BE49-F238E27FC236}">
                  <a16:creationId xmlns:a16="http://schemas.microsoft.com/office/drawing/2014/main" id="{CF6DF365-683F-48D2-87BC-993A6439EFBA}"/>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7">
              <a:extLst>
                <a:ext uri="{FF2B5EF4-FFF2-40B4-BE49-F238E27FC236}">
                  <a16:creationId xmlns:a16="http://schemas.microsoft.com/office/drawing/2014/main" id="{2DACB625-E64F-4B22-A8D9-32714A1A015B}"/>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8">
              <a:extLst>
                <a:ext uri="{FF2B5EF4-FFF2-40B4-BE49-F238E27FC236}">
                  <a16:creationId xmlns:a16="http://schemas.microsoft.com/office/drawing/2014/main" id="{676760A8-E2C3-42F3-AC1F-8EFBA3C2B96B}"/>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8" name="Group 135">
            <a:extLst>
              <a:ext uri="{FF2B5EF4-FFF2-40B4-BE49-F238E27FC236}">
                <a16:creationId xmlns:a16="http://schemas.microsoft.com/office/drawing/2014/main" id="{834BED4F-63CC-400F-8FAA-143E2821AB46}"/>
              </a:ext>
            </a:extLst>
          </p:cNvPr>
          <p:cNvGrpSpPr>
            <a:grpSpLocks noChangeAspect="1"/>
          </p:cNvGrpSpPr>
          <p:nvPr/>
        </p:nvGrpSpPr>
        <p:grpSpPr bwMode="auto">
          <a:xfrm>
            <a:off x="8745314" y="4069299"/>
            <a:ext cx="224734" cy="186558"/>
            <a:chOff x="2204" y="1026"/>
            <a:chExt cx="312" cy="259"/>
          </a:xfrm>
        </p:grpSpPr>
        <p:sp>
          <p:nvSpPr>
            <p:cNvPr id="289" name="Freeform 136">
              <a:extLst>
                <a:ext uri="{FF2B5EF4-FFF2-40B4-BE49-F238E27FC236}">
                  <a16:creationId xmlns:a16="http://schemas.microsoft.com/office/drawing/2014/main" id="{9680756B-982F-4806-8B6B-DAD1FB6BEB37}"/>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137">
              <a:extLst>
                <a:ext uri="{FF2B5EF4-FFF2-40B4-BE49-F238E27FC236}">
                  <a16:creationId xmlns:a16="http://schemas.microsoft.com/office/drawing/2014/main" id="{EBE9B5EA-DB64-4CB5-B67A-43E7B0B3AF09}"/>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38">
              <a:extLst>
                <a:ext uri="{FF2B5EF4-FFF2-40B4-BE49-F238E27FC236}">
                  <a16:creationId xmlns:a16="http://schemas.microsoft.com/office/drawing/2014/main" id="{D658920A-D91D-482F-A859-5BA5E8FC8B8E}"/>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139">
              <a:extLst>
                <a:ext uri="{FF2B5EF4-FFF2-40B4-BE49-F238E27FC236}">
                  <a16:creationId xmlns:a16="http://schemas.microsoft.com/office/drawing/2014/main" id="{B1644B3B-E40B-4EF0-80D2-38A529761E6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40">
              <a:extLst>
                <a:ext uri="{FF2B5EF4-FFF2-40B4-BE49-F238E27FC236}">
                  <a16:creationId xmlns:a16="http://schemas.microsoft.com/office/drawing/2014/main" id="{97705B80-6BF1-4CDB-BE58-0A5C8DB52B0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41">
              <a:extLst>
                <a:ext uri="{FF2B5EF4-FFF2-40B4-BE49-F238E27FC236}">
                  <a16:creationId xmlns:a16="http://schemas.microsoft.com/office/drawing/2014/main" id="{50240334-3E70-4733-AF1A-6133FD38DEB8}"/>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Oval 142">
              <a:extLst>
                <a:ext uri="{FF2B5EF4-FFF2-40B4-BE49-F238E27FC236}">
                  <a16:creationId xmlns:a16="http://schemas.microsoft.com/office/drawing/2014/main" id="{8F1D5947-A46B-4AA4-8E22-181BA58E89EA}"/>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43">
              <a:extLst>
                <a:ext uri="{FF2B5EF4-FFF2-40B4-BE49-F238E27FC236}">
                  <a16:creationId xmlns:a16="http://schemas.microsoft.com/office/drawing/2014/main" id="{BDDB745D-0609-4C08-8809-F1054AFEEE6D}"/>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9" name="Freeform 46">
            <a:extLst>
              <a:ext uri="{FF2B5EF4-FFF2-40B4-BE49-F238E27FC236}">
                <a16:creationId xmlns:a16="http://schemas.microsoft.com/office/drawing/2014/main" id="{60788A43-881C-49CB-8897-24711B531AEB}"/>
              </a:ext>
            </a:extLst>
          </p:cNvPr>
          <p:cNvSpPr>
            <a:spLocks/>
          </p:cNvSpPr>
          <p:nvPr/>
        </p:nvSpPr>
        <p:spPr bwMode="auto">
          <a:xfrm>
            <a:off x="8746771" y="4650464"/>
            <a:ext cx="221820" cy="136774"/>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7" name="Group 46">
            <a:extLst>
              <a:ext uri="{FF2B5EF4-FFF2-40B4-BE49-F238E27FC236}">
                <a16:creationId xmlns:a16="http://schemas.microsoft.com/office/drawing/2014/main" id="{308B4AD4-B094-4FB9-B2EA-C28005C4CCA5}"/>
              </a:ext>
            </a:extLst>
          </p:cNvPr>
          <p:cNvGrpSpPr/>
          <p:nvPr/>
        </p:nvGrpSpPr>
        <p:grpSpPr>
          <a:xfrm>
            <a:off x="7070719" y="5332860"/>
            <a:ext cx="419692" cy="419692"/>
            <a:chOff x="7421210" y="5044426"/>
            <a:chExt cx="419692" cy="419692"/>
          </a:xfrm>
          <a:solidFill>
            <a:schemeClr val="accent1"/>
          </a:solidFill>
        </p:grpSpPr>
        <p:sp useBgFill="1">
          <p:nvSpPr>
            <p:cNvPr id="46" name="Oval 45">
              <a:extLst>
                <a:ext uri="{FF2B5EF4-FFF2-40B4-BE49-F238E27FC236}">
                  <a16:creationId xmlns:a16="http://schemas.microsoft.com/office/drawing/2014/main" id="{47D8219D-5DD9-416B-9E39-D263850A2ED4}"/>
                </a:ext>
              </a:extLst>
            </p:cNvPr>
            <p:cNvSpPr/>
            <p:nvPr/>
          </p:nvSpPr>
          <p:spPr bwMode="auto">
            <a:xfrm>
              <a:off x="7449593" y="5074758"/>
              <a:ext cx="359028" cy="35902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24DCC339-52A0-42ED-8F70-147F965F196D}"/>
                </a:ext>
              </a:extLst>
            </p:cNvPr>
            <p:cNvGrpSpPr/>
            <p:nvPr/>
          </p:nvGrpSpPr>
          <p:grpSpPr>
            <a:xfrm>
              <a:off x="7421210" y="5044426"/>
              <a:ext cx="419692" cy="419692"/>
              <a:chOff x="7421210" y="5044426"/>
              <a:chExt cx="419692" cy="419692"/>
            </a:xfrm>
            <a:grpFill/>
          </p:grpSpPr>
          <p:grpSp>
            <p:nvGrpSpPr>
              <p:cNvPr id="44" name="Group 43">
                <a:extLst>
                  <a:ext uri="{FF2B5EF4-FFF2-40B4-BE49-F238E27FC236}">
                    <a16:creationId xmlns:a16="http://schemas.microsoft.com/office/drawing/2014/main" id="{21072CE5-6B82-46C9-BBB1-CD84107B70BF}"/>
                  </a:ext>
                </a:extLst>
              </p:cNvPr>
              <p:cNvGrpSpPr/>
              <p:nvPr/>
            </p:nvGrpSpPr>
            <p:grpSpPr>
              <a:xfrm>
                <a:off x="7512102" y="5116095"/>
                <a:ext cx="245430" cy="255838"/>
                <a:chOff x="7299105" y="4650344"/>
                <a:chExt cx="800100" cy="834030"/>
              </a:xfrm>
              <a:grpFill/>
            </p:grpSpPr>
            <p:sp>
              <p:nvSpPr>
                <p:cNvPr id="41" name="Freeform: Shape 40">
                  <a:extLst>
                    <a:ext uri="{FF2B5EF4-FFF2-40B4-BE49-F238E27FC236}">
                      <a16:creationId xmlns:a16="http://schemas.microsoft.com/office/drawing/2014/main" id="{38217F19-5BB3-4934-83FF-D85923631EF6}"/>
                    </a:ext>
                  </a:extLst>
                </p:cNvPr>
                <p:cNvSpPr/>
                <p:nvPr/>
              </p:nvSpPr>
              <p:spPr>
                <a:xfrm>
                  <a:off x="7540079" y="4650344"/>
                  <a:ext cx="314325" cy="2952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BB61289-D5A0-4D1B-8E5A-317B004E75B8}"/>
                    </a:ext>
                  </a:extLst>
                </p:cNvPr>
                <p:cNvSpPr/>
                <p:nvPr/>
              </p:nvSpPr>
              <p:spPr>
                <a:xfrm>
                  <a:off x="7299105" y="4836674"/>
                  <a:ext cx="800100" cy="647700"/>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9D102CEF-EA14-4D6F-A13C-171DC274DB4D}"/>
                  </a:ext>
                </a:extLst>
              </p:cNvPr>
              <p:cNvGrpSpPr/>
              <p:nvPr/>
            </p:nvGrpSpPr>
            <p:grpSpPr>
              <a:xfrm>
                <a:off x="7421210" y="5044426"/>
                <a:ext cx="419692" cy="419692"/>
                <a:chOff x="6713149" y="3803940"/>
                <a:chExt cx="2604180" cy="2604180"/>
              </a:xfrm>
              <a:grpFill/>
            </p:grpSpPr>
            <p:sp>
              <p:nvSpPr>
                <p:cNvPr id="301" name="Freeform 39">
                  <a:extLst>
                    <a:ext uri="{FF2B5EF4-FFF2-40B4-BE49-F238E27FC236}">
                      <a16:creationId xmlns:a16="http://schemas.microsoft.com/office/drawing/2014/main" id="{597ACC81-150E-4F90-8DF8-6786C93F9772}"/>
                    </a:ext>
                  </a:extLst>
                </p:cNvPr>
                <p:cNvSpPr>
                  <a:spLocks noEditPoints="1"/>
                </p:cNvSpPr>
                <p:nvPr/>
              </p:nvSpPr>
              <p:spPr bwMode="auto">
                <a:xfrm>
                  <a:off x="6713149" y="3803940"/>
                  <a:ext cx="2604180" cy="2604180"/>
                </a:xfrm>
                <a:custGeom>
                  <a:avLst/>
                  <a:gdLst>
                    <a:gd name="T0" fmla="*/ 683 w 1366"/>
                    <a:gd name="T1" fmla="*/ 128 h 1366"/>
                    <a:gd name="T2" fmla="*/ 899 w 1366"/>
                    <a:gd name="T3" fmla="*/ 172 h 1366"/>
                    <a:gd name="T4" fmla="*/ 1075 w 1366"/>
                    <a:gd name="T5" fmla="*/ 291 h 1366"/>
                    <a:gd name="T6" fmla="*/ 1194 w 1366"/>
                    <a:gd name="T7" fmla="*/ 467 h 1366"/>
                    <a:gd name="T8" fmla="*/ 1238 w 1366"/>
                    <a:gd name="T9" fmla="*/ 683 h 1366"/>
                    <a:gd name="T10" fmla="*/ 1194 w 1366"/>
                    <a:gd name="T11" fmla="*/ 899 h 1366"/>
                    <a:gd name="T12" fmla="*/ 1075 w 1366"/>
                    <a:gd name="T13" fmla="*/ 1075 h 1366"/>
                    <a:gd name="T14" fmla="*/ 899 w 1366"/>
                    <a:gd name="T15" fmla="*/ 1194 h 1366"/>
                    <a:gd name="T16" fmla="*/ 683 w 1366"/>
                    <a:gd name="T17" fmla="*/ 1238 h 1366"/>
                    <a:gd name="T18" fmla="*/ 467 w 1366"/>
                    <a:gd name="T19" fmla="*/ 1194 h 1366"/>
                    <a:gd name="T20" fmla="*/ 291 w 1366"/>
                    <a:gd name="T21" fmla="*/ 1075 h 1366"/>
                    <a:gd name="T22" fmla="*/ 172 w 1366"/>
                    <a:gd name="T23" fmla="*/ 899 h 1366"/>
                    <a:gd name="T24" fmla="*/ 128 w 1366"/>
                    <a:gd name="T25" fmla="*/ 683 h 1366"/>
                    <a:gd name="T26" fmla="*/ 172 w 1366"/>
                    <a:gd name="T27" fmla="*/ 467 h 1366"/>
                    <a:gd name="T28" fmla="*/ 291 w 1366"/>
                    <a:gd name="T29" fmla="*/ 291 h 1366"/>
                    <a:gd name="T30" fmla="*/ 467 w 1366"/>
                    <a:gd name="T31" fmla="*/ 172 h 1366"/>
                    <a:gd name="T32" fmla="*/ 683 w 1366"/>
                    <a:gd name="T33" fmla="*/ 128 h 1366"/>
                    <a:gd name="T34" fmla="*/ 683 w 1366"/>
                    <a:gd name="T35" fmla="*/ 0 h 1366"/>
                    <a:gd name="T36" fmla="*/ 0 w 1366"/>
                    <a:gd name="T37" fmla="*/ 683 h 1366"/>
                    <a:gd name="T38" fmla="*/ 683 w 1366"/>
                    <a:gd name="T39" fmla="*/ 1366 h 1366"/>
                    <a:gd name="T40" fmla="*/ 1366 w 1366"/>
                    <a:gd name="T41" fmla="*/ 683 h 1366"/>
                    <a:gd name="T42" fmla="*/ 683 w 1366"/>
                    <a:gd name="T4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6">
                      <a:moveTo>
                        <a:pt x="683" y="128"/>
                      </a:moveTo>
                      <a:cubicBezTo>
                        <a:pt x="758" y="128"/>
                        <a:pt x="831" y="143"/>
                        <a:pt x="899" y="172"/>
                      </a:cubicBezTo>
                      <a:cubicBezTo>
                        <a:pt x="965" y="200"/>
                        <a:pt x="1024" y="240"/>
                        <a:pt x="1075" y="291"/>
                      </a:cubicBezTo>
                      <a:cubicBezTo>
                        <a:pt x="1126" y="342"/>
                        <a:pt x="1166" y="401"/>
                        <a:pt x="1194" y="467"/>
                      </a:cubicBezTo>
                      <a:cubicBezTo>
                        <a:pt x="1223" y="535"/>
                        <a:pt x="1238" y="608"/>
                        <a:pt x="1238" y="683"/>
                      </a:cubicBezTo>
                      <a:cubicBezTo>
                        <a:pt x="1238" y="758"/>
                        <a:pt x="1223" y="831"/>
                        <a:pt x="1194" y="899"/>
                      </a:cubicBezTo>
                      <a:cubicBezTo>
                        <a:pt x="1166" y="965"/>
                        <a:pt x="1126" y="1024"/>
                        <a:pt x="1075" y="1075"/>
                      </a:cubicBezTo>
                      <a:cubicBezTo>
                        <a:pt x="1024" y="1126"/>
                        <a:pt x="965" y="1166"/>
                        <a:pt x="899" y="1194"/>
                      </a:cubicBezTo>
                      <a:cubicBezTo>
                        <a:pt x="831" y="1223"/>
                        <a:pt x="758" y="1238"/>
                        <a:pt x="683" y="1238"/>
                      </a:cubicBezTo>
                      <a:cubicBezTo>
                        <a:pt x="608" y="1238"/>
                        <a:pt x="535" y="1223"/>
                        <a:pt x="467" y="1194"/>
                      </a:cubicBezTo>
                      <a:cubicBezTo>
                        <a:pt x="401" y="1166"/>
                        <a:pt x="342" y="1126"/>
                        <a:pt x="291" y="1075"/>
                      </a:cubicBezTo>
                      <a:cubicBezTo>
                        <a:pt x="240" y="1024"/>
                        <a:pt x="200" y="965"/>
                        <a:pt x="172" y="899"/>
                      </a:cubicBezTo>
                      <a:cubicBezTo>
                        <a:pt x="143" y="831"/>
                        <a:pt x="128" y="758"/>
                        <a:pt x="128" y="683"/>
                      </a:cubicBezTo>
                      <a:cubicBezTo>
                        <a:pt x="128" y="608"/>
                        <a:pt x="143" y="535"/>
                        <a:pt x="172" y="467"/>
                      </a:cubicBezTo>
                      <a:cubicBezTo>
                        <a:pt x="200" y="401"/>
                        <a:pt x="240" y="342"/>
                        <a:pt x="291" y="291"/>
                      </a:cubicBezTo>
                      <a:cubicBezTo>
                        <a:pt x="342" y="240"/>
                        <a:pt x="401" y="200"/>
                        <a:pt x="467" y="172"/>
                      </a:cubicBezTo>
                      <a:cubicBezTo>
                        <a:pt x="535" y="143"/>
                        <a:pt x="608" y="128"/>
                        <a:pt x="683" y="128"/>
                      </a:cubicBezTo>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40">
                  <a:extLst>
                    <a:ext uri="{FF2B5EF4-FFF2-40B4-BE49-F238E27FC236}">
                      <a16:creationId xmlns:a16="http://schemas.microsoft.com/office/drawing/2014/main" id="{1E00DDD1-D863-4C79-BE2B-0951D3340B9B}"/>
                    </a:ext>
                  </a:extLst>
                </p:cNvPr>
                <p:cNvSpPr>
                  <a:spLocks/>
                </p:cNvSpPr>
                <p:nvPr/>
              </p:nvSpPr>
              <p:spPr bwMode="auto">
                <a:xfrm rot="18900000">
                  <a:off x="7894210" y="3964670"/>
                  <a:ext cx="242063" cy="2298245"/>
                </a:xfrm>
                <a:prstGeom prst="rect">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6" name="Group 135">
            <a:extLst>
              <a:ext uri="{FF2B5EF4-FFF2-40B4-BE49-F238E27FC236}">
                <a16:creationId xmlns:a16="http://schemas.microsoft.com/office/drawing/2014/main" id="{6B1B751F-335B-434F-A800-1DB63765F942}"/>
              </a:ext>
            </a:extLst>
          </p:cNvPr>
          <p:cNvGrpSpPr>
            <a:grpSpLocks noChangeAspect="1"/>
          </p:cNvGrpSpPr>
          <p:nvPr/>
        </p:nvGrpSpPr>
        <p:grpSpPr bwMode="auto">
          <a:xfrm>
            <a:off x="148112" y="6609753"/>
            <a:ext cx="325417" cy="270138"/>
            <a:chOff x="2204" y="1026"/>
            <a:chExt cx="312" cy="259"/>
          </a:xfrm>
          <a:solidFill>
            <a:schemeClr val="accent1"/>
          </a:solidFill>
        </p:grpSpPr>
        <p:sp>
          <p:nvSpPr>
            <p:cNvPr id="137" name="Freeform 136">
              <a:extLst>
                <a:ext uri="{FF2B5EF4-FFF2-40B4-BE49-F238E27FC236}">
                  <a16:creationId xmlns:a16="http://schemas.microsoft.com/office/drawing/2014/main" id="{C4C0BEE9-8559-45AF-84EC-B80D51501B9F}"/>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37">
              <a:extLst>
                <a:ext uri="{FF2B5EF4-FFF2-40B4-BE49-F238E27FC236}">
                  <a16:creationId xmlns:a16="http://schemas.microsoft.com/office/drawing/2014/main" id="{4ED13666-EE73-4436-81E7-9025E954A34D}"/>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38">
              <a:extLst>
                <a:ext uri="{FF2B5EF4-FFF2-40B4-BE49-F238E27FC236}">
                  <a16:creationId xmlns:a16="http://schemas.microsoft.com/office/drawing/2014/main" id="{880356D4-28E0-4A6C-8821-621683202F2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39">
              <a:extLst>
                <a:ext uri="{FF2B5EF4-FFF2-40B4-BE49-F238E27FC236}">
                  <a16:creationId xmlns:a16="http://schemas.microsoft.com/office/drawing/2014/main" id="{67AFBB66-71F6-4004-A367-FCF22E8B552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40">
              <a:extLst>
                <a:ext uri="{FF2B5EF4-FFF2-40B4-BE49-F238E27FC236}">
                  <a16:creationId xmlns:a16="http://schemas.microsoft.com/office/drawing/2014/main" id="{E57FB5DB-377A-4615-A970-F0AFE9E6218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41">
              <a:extLst>
                <a:ext uri="{FF2B5EF4-FFF2-40B4-BE49-F238E27FC236}">
                  <a16:creationId xmlns:a16="http://schemas.microsoft.com/office/drawing/2014/main" id="{C137330D-8A6E-402F-8E77-D99173AF0D35}"/>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Oval 142">
              <a:extLst>
                <a:ext uri="{FF2B5EF4-FFF2-40B4-BE49-F238E27FC236}">
                  <a16:creationId xmlns:a16="http://schemas.microsoft.com/office/drawing/2014/main" id="{0FCDC83D-DCAB-4A0C-95DC-BECC365AC3EE}"/>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43">
              <a:extLst>
                <a:ext uri="{FF2B5EF4-FFF2-40B4-BE49-F238E27FC236}">
                  <a16:creationId xmlns:a16="http://schemas.microsoft.com/office/drawing/2014/main" id="{8E1032E1-17D5-4EBD-A727-BF604C8F6EC9}"/>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30D593B8-DB30-478F-AB75-ABD295519410}"/>
              </a:ext>
            </a:extLst>
          </p:cNvPr>
          <p:cNvGrpSpPr/>
          <p:nvPr/>
        </p:nvGrpSpPr>
        <p:grpSpPr>
          <a:xfrm>
            <a:off x="6101195" y="-4318059"/>
            <a:ext cx="2550774" cy="1371888"/>
            <a:chOff x="6101195" y="2308550"/>
            <a:chExt cx="2550774" cy="1371888"/>
          </a:xfrm>
        </p:grpSpPr>
        <p:sp>
          <p:nvSpPr>
            <p:cNvPr id="147" name="Oval 146">
              <a:extLst>
                <a:ext uri="{FF2B5EF4-FFF2-40B4-BE49-F238E27FC236}">
                  <a16:creationId xmlns:a16="http://schemas.microsoft.com/office/drawing/2014/main" id="{2F71DC2C-8D78-48D5-8D1C-3965C6CE8118}"/>
                </a:ext>
              </a:extLst>
            </p:cNvPr>
            <p:cNvSpPr/>
            <p:nvPr/>
          </p:nvSpPr>
          <p:spPr bwMode="auto">
            <a:xfrm>
              <a:off x="7081943" y="2308550"/>
              <a:ext cx="410214" cy="41021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Top Corners Rounded 147">
              <a:extLst>
                <a:ext uri="{FF2B5EF4-FFF2-40B4-BE49-F238E27FC236}">
                  <a16:creationId xmlns:a16="http://schemas.microsoft.com/office/drawing/2014/main" id="{7F9B0CF3-02CD-4D9A-AE80-21C03E3CC115}"/>
                </a:ext>
              </a:extLst>
            </p:cNvPr>
            <p:cNvSpPr/>
            <p:nvPr/>
          </p:nvSpPr>
          <p:spPr bwMode="auto">
            <a:xfrm>
              <a:off x="6101195" y="2502126"/>
              <a:ext cx="2331992" cy="1178312"/>
            </a:xfrm>
            <a:prstGeom prst="round2SameRect">
              <a:avLst>
                <a:gd name="adj1" fmla="val 850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49" name="Freeform: Shape 148">
              <a:extLst>
                <a:ext uri="{FF2B5EF4-FFF2-40B4-BE49-F238E27FC236}">
                  <a16:creationId xmlns:a16="http://schemas.microsoft.com/office/drawing/2014/main" id="{48903B38-1515-4EF1-B008-5E522E92BABB}"/>
                </a:ext>
              </a:extLst>
            </p:cNvPr>
            <p:cNvSpPr/>
            <p:nvPr/>
          </p:nvSpPr>
          <p:spPr bwMode="auto">
            <a:xfrm>
              <a:off x="6252156"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0" name="Freeform: Shape 149">
              <a:extLst>
                <a:ext uri="{FF2B5EF4-FFF2-40B4-BE49-F238E27FC236}">
                  <a16:creationId xmlns:a16="http://schemas.microsoft.com/office/drawing/2014/main" id="{D83902C4-F93A-4066-B91C-7F5C2A5140BD}"/>
                </a:ext>
              </a:extLst>
            </p:cNvPr>
            <p:cNvSpPr/>
            <p:nvPr/>
          </p:nvSpPr>
          <p:spPr bwMode="auto">
            <a:xfrm>
              <a:off x="6971901"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1" name="Freeform: Shape 150">
              <a:extLst>
                <a:ext uri="{FF2B5EF4-FFF2-40B4-BE49-F238E27FC236}">
                  <a16:creationId xmlns:a16="http://schemas.microsoft.com/office/drawing/2014/main" id="{3BCA1002-AA9C-4C90-96CF-166283DCD3AF}"/>
                </a:ext>
              </a:extLst>
            </p:cNvPr>
            <p:cNvSpPr/>
            <p:nvPr/>
          </p:nvSpPr>
          <p:spPr bwMode="auto">
            <a:xfrm>
              <a:off x="7687426" y="2628774"/>
              <a:ext cx="590580" cy="925016"/>
            </a:xfrm>
            <a:custGeom>
              <a:avLst/>
              <a:gdLst>
                <a:gd name="connsiteX0" fmla="*/ 87026 w 590580"/>
                <a:gd name="connsiteY0" fmla="*/ 0 h 522147"/>
                <a:gd name="connsiteX1" fmla="*/ 503554 w 590580"/>
                <a:gd name="connsiteY1" fmla="*/ 0 h 522147"/>
                <a:gd name="connsiteX2" fmla="*/ 590580 w 590580"/>
                <a:gd name="connsiteY2" fmla="*/ 87026 h 522147"/>
                <a:gd name="connsiteX3" fmla="*/ 590580 w 590580"/>
                <a:gd name="connsiteY3" fmla="*/ 435121 h 522147"/>
                <a:gd name="connsiteX4" fmla="*/ 503554 w 590580"/>
                <a:gd name="connsiteY4" fmla="*/ 522147 h 522147"/>
                <a:gd name="connsiteX5" fmla="*/ 87026 w 590580"/>
                <a:gd name="connsiteY5" fmla="*/ 522147 h 522147"/>
                <a:gd name="connsiteX6" fmla="*/ 0 w 590580"/>
                <a:gd name="connsiteY6" fmla="*/ 435121 h 522147"/>
                <a:gd name="connsiteX7" fmla="*/ 0 w 590580"/>
                <a:gd name="connsiteY7" fmla="*/ 87026 h 522147"/>
                <a:gd name="connsiteX8" fmla="*/ 87026 w 590580"/>
                <a:gd name="connsiteY8" fmla="*/ 0 h 52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80" h="522147">
                  <a:moveTo>
                    <a:pt x="87026" y="0"/>
                  </a:moveTo>
                  <a:lnTo>
                    <a:pt x="503554" y="0"/>
                  </a:lnTo>
                  <a:cubicBezTo>
                    <a:pt x="551617" y="0"/>
                    <a:pt x="590580" y="38963"/>
                    <a:pt x="590580" y="87026"/>
                  </a:cubicBezTo>
                  <a:lnTo>
                    <a:pt x="590580" y="435121"/>
                  </a:lnTo>
                  <a:cubicBezTo>
                    <a:pt x="590580" y="483184"/>
                    <a:pt x="551617" y="522147"/>
                    <a:pt x="503554" y="522147"/>
                  </a:cubicBezTo>
                  <a:lnTo>
                    <a:pt x="87026" y="522147"/>
                  </a:lnTo>
                  <a:cubicBezTo>
                    <a:pt x="38963" y="522147"/>
                    <a:pt x="0" y="483184"/>
                    <a:pt x="0" y="435121"/>
                  </a:cubicBezTo>
                  <a:lnTo>
                    <a:pt x="0" y="87026"/>
                  </a:lnTo>
                  <a:cubicBezTo>
                    <a:pt x="0" y="38963"/>
                    <a:pt x="38963" y="0"/>
                    <a:pt x="87026" y="0"/>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B93DDA2E-DAEC-4ABB-BA36-4F89DC19F895}"/>
                </a:ext>
              </a:extLst>
            </p:cNvPr>
            <p:cNvSpPr/>
            <p:nvPr/>
          </p:nvSpPr>
          <p:spPr>
            <a:xfrm>
              <a:off x="8455625" y="2978687"/>
              <a:ext cx="196344" cy="701745"/>
            </a:xfrm>
            <a:prstGeom prst="round2SameRect">
              <a:avLst>
                <a:gd name="adj1" fmla="val 1943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2AFD414-D5CF-4AC1-8503-3B2316927151}"/>
                </a:ext>
              </a:extLst>
            </p:cNvPr>
            <p:cNvSpPr/>
            <p:nvPr/>
          </p:nvSpPr>
          <p:spPr>
            <a:xfrm>
              <a:off x="8512071" y="2675758"/>
              <a:ext cx="83452" cy="498813"/>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B47344A-80C7-465E-A555-AEA24041BAFB}"/>
                </a:ext>
              </a:extLst>
            </p:cNvPr>
            <p:cNvSpPr/>
            <p:nvPr/>
          </p:nvSpPr>
          <p:spPr>
            <a:xfrm>
              <a:off x="8464040" y="2597219"/>
              <a:ext cx="179514" cy="1795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5" name="Straight Arrow Connector 154">
            <a:extLst>
              <a:ext uri="{FF2B5EF4-FFF2-40B4-BE49-F238E27FC236}">
                <a16:creationId xmlns:a16="http://schemas.microsoft.com/office/drawing/2014/main" id="{7CC49D43-CF7D-461E-8142-BF6C4B9C0F34}"/>
              </a:ext>
            </a:extLst>
          </p:cNvPr>
          <p:cNvCxnSpPr>
            <a:cxnSpLocks/>
          </p:cNvCxnSpPr>
          <p:nvPr/>
        </p:nvCxnSpPr>
        <p:spPr>
          <a:xfrm flipH="1">
            <a:off x="8755770" y="-3357179"/>
            <a:ext cx="1448226" cy="0"/>
          </a:xfrm>
          <a:prstGeom prst="straightConnector1">
            <a:avLst/>
          </a:prstGeom>
          <a:ln w="1270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D099160-A2B6-404A-8D24-EB8B4F09BAAB}"/>
              </a:ext>
            </a:extLst>
          </p:cNvPr>
          <p:cNvSpPr/>
          <p:nvPr/>
        </p:nvSpPr>
        <p:spPr>
          <a:xfrm>
            <a:off x="3786634" y="-3628812"/>
            <a:ext cx="2171917" cy="424732"/>
          </a:xfrm>
          <a:prstGeom prst="rect">
            <a:avLst/>
          </a:prstGeom>
        </p:spPr>
        <p:txBody>
          <a:bodyPr wrap="square" lIns="91440">
            <a:spAutoFit/>
          </a:bodyPr>
          <a:lstStyle/>
          <a:p>
            <a:pPr algn="r">
              <a:lnSpc>
                <a:spcPct val="90000"/>
              </a:lnSpc>
              <a:spcAft>
                <a:spcPts val="600"/>
              </a:spcAft>
            </a:pPr>
            <a:r>
              <a:rPr lang="en-US" sz="1200" kern="0" dirty="0">
                <a:cs typeface="Segoe UI" panose="020B0502040204020203" pitchFamily="34" charset="0"/>
              </a:rPr>
              <a:t>Deployments Slots and test in production for A/B testing</a:t>
            </a:r>
          </a:p>
        </p:txBody>
      </p:sp>
      <p:sp>
        <p:nvSpPr>
          <p:cNvPr id="158" name="Left Bracket 157">
            <a:extLst>
              <a:ext uri="{FF2B5EF4-FFF2-40B4-BE49-F238E27FC236}">
                <a16:creationId xmlns:a16="http://schemas.microsoft.com/office/drawing/2014/main" id="{DC9B1363-1CC7-4E05-A637-57D90651435A}"/>
              </a:ext>
            </a:extLst>
          </p:cNvPr>
          <p:cNvSpPr/>
          <p:nvPr/>
        </p:nvSpPr>
        <p:spPr>
          <a:xfrm rot="16200000">
            <a:off x="7230899" y="-3492009"/>
            <a:ext cx="99335" cy="1487135"/>
          </a:xfrm>
          <a:prstGeom prst="leftBracket">
            <a:avLst>
              <a:gd name="adj" fmla="val 0"/>
            </a:avLst>
          </a:prstGeom>
          <a:ln w="12700">
            <a:solidFill>
              <a:srgbClr val="0078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Isosceles Triangle 158">
            <a:extLst>
              <a:ext uri="{FF2B5EF4-FFF2-40B4-BE49-F238E27FC236}">
                <a16:creationId xmlns:a16="http://schemas.microsoft.com/office/drawing/2014/main" id="{FEF45B0B-7356-4DD5-80A5-177BEF352FBF}"/>
              </a:ext>
            </a:extLst>
          </p:cNvPr>
          <p:cNvSpPr/>
          <p:nvPr/>
        </p:nvSpPr>
        <p:spPr>
          <a:xfrm>
            <a:off x="7990591" y="-2859955"/>
            <a:ext cx="74965" cy="749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Isosceles Triangle 161">
            <a:extLst>
              <a:ext uri="{FF2B5EF4-FFF2-40B4-BE49-F238E27FC236}">
                <a16:creationId xmlns:a16="http://schemas.microsoft.com/office/drawing/2014/main" id="{3DE4915D-1135-4429-9535-44790EF3FA4B}"/>
              </a:ext>
            </a:extLst>
          </p:cNvPr>
          <p:cNvSpPr/>
          <p:nvPr/>
        </p:nvSpPr>
        <p:spPr>
          <a:xfrm>
            <a:off x="6498385" y="-2859955"/>
            <a:ext cx="74965" cy="7496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4C910B48-72F9-4241-BE66-0D0AEF2297FF}"/>
              </a:ext>
            </a:extLst>
          </p:cNvPr>
          <p:cNvCxnSpPr>
            <a:cxnSpLocks/>
          </p:cNvCxnSpPr>
          <p:nvPr/>
        </p:nvCxnSpPr>
        <p:spPr>
          <a:xfrm>
            <a:off x="7280567" y="-2866779"/>
            <a:ext cx="0" cy="1291780"/>
          </a:xfrm>
          <a:prstGeom prst="line">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88BB1571-4974-48C7-ADEE-9DCFE05B0E8B}"/>
              </a:ext>
            </a:extLst>
          </p:cNvPr>
          <p:cNvSpPr/>
          <p:nvPr/>
        </p:nvSpPr>
        <p:spPr>
          <a:xfrm>
            <a:off x="7178804" y="-2046655"/>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X</a:t>
            </a:r>
          </a:p>
        </p:txBody>
      </p:sp>
      <p:sp>
        <p:nvSpPr>
          <p:cNvPr id="165" name="Oval 164">
            <a:extLst>
              <a:ext uri="{FF2B5EF4-FFF2-40B4-BE49-F238E27FC236}">
                <a16:creationId xmlns:a16="http://schemas.microsoft.com/office/drawing/2014/main" id="{A9AE131C-4B75-44DE-83C7-2370D6BA0A60}"/>
              </a:ext>
            </a:extLst>
          </p:cNvPr>
          <p:cNvSpPr/>
          <p:nvPr/>
        </p:nvSpPr>
        <p:spPr>
          <a:xfrm>
            <a:off x="7178804" y="-23083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Y</a:t>
            </a:r>
          </a:p>
        </p:txBody>
      </p:sp>
      <p:sp>
        <p:nvSpPr>
          <p:cNvPr id="166" name="Oval 165">
            <a:extLst>
              <a:ext uri="{FF2B5EF4-FFF2-40B4-BE49-F238E27FC236}">
                <a16:creationId xmlns:a16="http://schemas.microsoft.com/office/drawing/2014/main" id="{329B5B1C-745F-4DD1-B90F-AAF2EF911774}"/>
              </a:ext>
            </a:extLst>
          </p:cNvPr>
          <p:cNvSpPr/>
          <p:nvPr/>
        </p:nvSpPr>
        <p:spPr>
          <a:xfrm>
            <a:off x="7178804" y="-2570088"/>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Z</a:t>
            </a:r>
          </a:p>
        </p:txBody>
      </p:sp>
      <p:sp>
        <p:nvSpPr>
          <p:cNvPr id="167" name="Rectangle 166">
            <a:extLst>
              <a:ext uri="{FF2B5EF4-FFF2-40B4-BE49-F238E27FC236}">
                <a16:creationId xmlns:a16="http://schemas.microsoft.com/office/drawing/2014/main" id="{B7754954-8EED-4BBA-8658-5451667A547B}"/>
              </a:ext>
            </a:extLst>
          </p:cNvPr>
          <p:cNvSpPr/>
          <p:nvPr/>
        </p:nvSpPr>
        <p:spPr>
          <a:xfrm>
            <a:off x="9989223" y="-4232633"/>
            <a:ext cx="1376623"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Continuous delivery</a:t>
            </a:r>
          </a:p>
        </p:txBody>
      </p:sp>
      <p:sp>
        <p:nvSpPr>
          <p:cNvPr id="168" name="Rectangle 167">
            <a:extLst>
              <a:ext uri="{FF2B5EF4-FFF2-40B4-BE49-F238E27FC236}">
                <a16:creationId xmlns:a16="http://schemas.microsoft.com/office/drawing/2014/main" id="{3B42192A-2BBF-4504-B27B-91C975BD6471}"/>
              </a:ext>
            </a:extLst>
          </p:cNvPr>
          <p:cNvSpPr/>
          <p:nvPr/>
        </p:nvSpPr>
        <p:spPr>
          <a:xfrm>
            <a:off x="9185410" y="-3640024"/>
            <a:ext cx="537347" cy="580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D2B094FD-AAAC-4E97-8394-7B07C02DB3EF}"/>
              </a:ext>
            </a:extLst>
          </p:cNvPr>
          <p:cNvSpPr/>
          <p:nvPr/>
        </p:nvSpPr>
        <p:spPr>
          <a:xfrm>
            <a:off x="6034617" y="-523117"/>
            <a:ext cx="2504867" cy="424732"/>
          </a:xfrm>
          <a:prstGeom prst="rect">
            <a:avLst/>
          </a:prstGeom>
        </p:spPr>
        <p:txBody>
          <a:bodyPr wrap="square" lIns="91440">
            <a:spAutoFit/>
          </a:bodyPr>
          <a:lstStyle/>
          <a:p>
            <a:pPr algn="ctr">
              <a:lnSpc>
                <a:spcPct val="90000"/>
              </a:lnSpc>
              <a:spcAft>
                <a:spcPts val="600"/>
              </a:spcAft>
            </a:pPr>
            <a:r>
              <a:rPr lang="en-US" sz="1200" kern="0" dirty="0">
                <a:cs typeface="Segoe UI" panose="020B0502040204020203" pitchFamily="34" charset="0"/>
              </a:rPr>
              <a:t>Promote updates with confidence or roll back without downtime</a:t>
            </a:r>
          </a:p>
        </p:txBody>
      </p:sp>
      <p:sp>
        <p:nvSpPr>
          <p:cNvPr id="170" name="Freeform: Shape 169">
            <a:extLst>
              <a:ext uri="{FF2B5EF4-FFF2-40B4-BE49-F238E27FC236}">
                <a16:creationId xmlns:a16="http://schemas.microsoft.com/office/drawing/2014/main" id="{8474F181-3C48-4F74-A243-AAEFCD9FCAF9}"/>
              </a:ext>
            </a:extLst>
          </p:cNvPr>
          <p:cNvSpPr/>
          <p:nvPr/>
        </p:nvSpPr>
        <p:spPr>
          <a:xfrm rot="10800000" flipV="1">
            <a:off x="6712397" y="-1501583"/>
            <a:ext cx="1149301" cy="843545"/>
          </a:xfrm>
          <a:custGeom>
            <a:avLst/>
            <a:gdLst>
              <a:gd name="connsiteX0" fmla="*/ 1149301 w 1149301"/>
              <a:gd name="connsiteY0" fmla="*/ 0 h 1213263"/>
              <a:gd name="connsiteX1" fmla="*/ 863419 w 1149301"/>
              <a:gd name="connsiteY1" fmla="*/ 0 h 1213263"/>
              <a:gd name="connsiteX2" fmla="*/ 863419 w 1149301"/>
              <a:gd name="connsiteY2" fmla="*/ 330734 h 1213263"/>
              <a:gd name="connsiteX3" fmla="*/ 298851 w 1149301"/>
              <a:gd name="connsiteY3" fmla="*/ 330734 h 1213263"/>
              <a:gd name="connsiteX4" fmla="*/ 298851 w 1149301"/>
              <a:gd name="connsiteY4" fmla="*/ 0 h 1213263"/>
              <a:gd name="connsiteX5" fmla="*/ 0 w 1149301"/>
              <a:gd name="connsiteY5" fmla="*/ 0 h 1213263"/>
              <a:gd name="connsiteX6" fmla="*/ 0 w 1149301"/>
              <a:gd name="connsiteY6" fmla="*/ 1213263 h 1213263"/>
              <a:gd name="connsiteX7" fmla="*/ 1149301 w 1149301"/>
              <a:gd name="connsiteY7" fmla="*/ 1213263 h 1213263"/>
              <a:gd name="connsiteX0" fmla="*/ 863419 w 1149301"/>
              <a:gd name="connsiteY0" fmla="*/ 330734 h 1213263"/>
              <a:gd name="connsiteX1" fmla="*/ 298851 w 1149301"/>
              <a:gd name="connsiteY1" fmla="*/ 330734 h 1213263"/>
              <a:gd name="connsiteX2" fmla="*/ 298851 w 1149301"/>
              <a:gd name="connsiteY2" fmla="*/ 0 h 1213263"/>
              <a:gd name="connsiteX3" fmla="*/ 0 w 1149301"/>
              <a:gd name="connsiteY3" fmla="*/ 0 h 1213263"/>
              <a:gd name="connsiteX4" fmla="*/ 0 w 1149301"/>
              <a:gd name="connsiteY4" fmla="*/ 1213263 h 1213263"/>
              <a:gd name="connsiteX5" fmla="*/ 1149301 w 1149301"/>
              <a:gd name="connsiteY5" fmla="*/ 1213263 h 1213263"/>
              <a:gd name="connsiteX6" fmla="*/ 1149301 w 1149301"/>
              <a:gd name="connsiteY6" fmla="*/ 0 h 1213263"/>
              <a:gd name="connsiteX7" fmla="*/ 863419 w 1149301"/>
              <a:gd name="connsiteY7" fmla="*/ 0 h 1213263"/>
              <a:gd name="connsiteX8" fmla="*/ 954859 w 1149301"/>
              <a:gd name="connsiteY8" fmla="*/ 422174 h 1213263"/>
              <a:gd name="connsiteX0" fmla="*/ 863419 w 1149301"/>
              <a:gd name="connsiteY0" fmla="*/ 330734 h 1213263"/>
              <a:gd name="connsiteX1" fmla="*/ 837694 w 1149301"/>
              <a:gd name="connsiteY1" fmla="*/ 330734 h 1213263"/>
              <a:gd name="connsiteX2" fmla="*/ 298851 w 1149301"/>
              <a:gd name="connsiteY2" fmla="*/ 330734 h 1213263"/>
              <a:gd name="connsiteX3" fmla="*/ 298851 w 1149301"/>
              <a:gd name="connsiteY3" fmla="*/ 0 h 1213263"/>
              <a:gd name="connsiteX4" fmla="*/ 0 w 1149301"/>
              <a:gd name="connsiteY4" fmla="*/ 0 h 1213263"/>
              <a:gd name="connsiteX5" fmla="*/ 0 w 1149301"/>
              <a:gd name="connsiteY5" fmla="*/ 1213263 h 1213263"/>
              <a:gd name="connsiteX6" fmla="*/ 1149301 w 1149301"/>
              <a:gd name="connsiteY6" fmla="*/ 1213263 h 1213263"/>
              <a:gd name="connsiteX7" fmla="*/ 1149301 w 1149301"/>
              <a:gd name="connsiteY7" fmla="*/ 0 h 1213263"/>
              <a:gd name="connsiteX8" fmla="*/ 863419 w 1149301"/>
              <a:gd name="connsiteY8" fmla="*/ 0 h 1213263"/>
              <a:gd name="connsiteX9" fmla="*/ 954859 w 1149301"/>
              <a:gd name="connsiteY9" fmla="*/ 422174 h 1213263"/>
              <a:gd name="connsiteX0" fmla="*/ 863419 w 1149301"/>
              <a:gd name="connsiteY0" fmla="*/ 330734 h 1213263"/>
              <a:gd name="connsiteX1" fmla="*/ 298851 w 1149301"/>
              <a:gd name="connsiteY1" fmla="*/ 330734 h 1213263"/>
              <a:gd name="connsiteX2" fmla="*/ 298851 w 1149301"/>
              <a:gd name="connsiteY2" fmla="*/ 0 h 1213263"/>
              <a:gd name="connsiteX3" fmla="*/ 0 w 1149301"/>
              <a:gd name="connsiteY3" fmla="*/ 0 h 1213263"/>
              <a:gd name="connsiteX4" fmla="*/ 0 w 1149301"/>
              <a:gd name="connsiteY4" fmla="*/ 1213263 h 1213263"/>
              <a:gd name="connsiteX5" fmla="*/ 1149301 w 1149301"/>
              <a:gd name="connsiteY5" fmla="*/ 1213263 h 1213263"/>
              <a:gd name="connsiteX6" fmla="*/ 1149301 w 1149301"/>
              <a:gd name="connsiteY6" fmla="*/ 0 h 1213263"/>
              <a:gd name="connsiteX7" fmla="*/ 863419 w 1149301"/>
              <a:gd name="connsiteY7" fmla="*/ 0 h 1213263"/>
              <a:gd name="connsiteX8" fmla="*/ 954859 w 1149301"/>
              <a:gd name="connsiteY8" fmla="*/ 422174 h 1213263"/>
              <a:gd name="connsiteX0" fmla="*/ 298851 w 1149301"/>
              <a:gd name="connsiteY0" fmla="*/ 330734 h 1213263"/>
              <a:gd name="connsiteX1" fmla="*/ 298851 w 1149301"/>
              <a:gd name="connsiteY1" fmla="*/ 0 h 1213263"/>
              <a:gd name="connsiteX2" fmla="*/ 0 w 1149301"/>
              <a:gd name="connsiteY2" fmla="*/ 0 h 1213263"/>
              <a:gd name="connsiteX3" fmla="*/ 0 w 1149301"/>
              <a:gd name="connsiteY3" fmla="*/ 1213263 h 1213263"/>
              <a:gd name="connsiteX4" fmla="*/ 1149301 w 1149301"/>
              <a:gd name="connsiteY4" fmla="*/ 1213263 h 1213263"/>
              <a:gd name="connsiteX5" fmla="*/ 1149301 w 1149301"/>
              <a:gd name="connsiteY5" fmla="*/ 0 h 1213263"/>
              <a:gd name="connsiteX6" fmla="*/ 863419 w 1149301"/>
              <a:gd name="connsiteY6" fmla="*/ 0 h 1213263"/>
              <a:gd name="connsiteX7" fmla="*/ 954859 w 1149301"/>
              <a:gd name="connsiteY7" fmla="*/ 422174 h 1213263"/>
              <a:gd name="connsiteX0" fmla="*/ 298851 w 1149301"/>
              <a:gd name="connsiteY0" fmla="*/ 330734 h 1213263"/>
              <a:gd name="connsiteX1" fmla="*/ 298851 w 1149301"/>
              <a:gd name="connsiteY1" fmla="*/ 0 h 1213263"/>
              <a:gd name="connsiteX2" fmla="*/ 0 w 1149301"/>
              <a:gd name="connsiteY2" fmla="*/ 0 h 1213263"/>
              <a:gd name="connsiteX3" fmla="*/ 0 w 1149301"/>
              <a:gd name="connsiteY3" fmla="*/ 1213263 h 1213263"/>
              <a:gd name="connsiteX4" fmla="*/ 1149301 w 1149301"/>
              <a:gd name="connsiteY4" fmla="*/ 1213263 h 1213263"/>
              <a:gd name="connsiteX5" fmla="*/ 1149301 w 1149301"/>
              <a:gd name="connsiteY5" fmla="*/ 0 h 1213263"/>
              <a:gd name="connsiteX6" fmla="*/ 863419 w 1149301"/>
              <a:gd name="connsiteY6" fmla="*/ 0 h 1213263"/>
              <a:gd name="connsiteX0" fmla="*/ 298851 w 1149301"/>
              <a:gd name="connsiteY0" fmla="*/ 0 h 1213263"/>
              <a:gd name="connsiteX1" fmla="*/ 0 w 1149301"/>
              <a:gd name="connsiteY1" fmla="*/ 0 h 1213263"/>
              <a:gd name="connsiteX2" fmla="*/ 0 w 1149301"/>
              <a:gd name="connsiteY2" fmla="*/ 1213263 h 1213263"/>
              <a:gd name="connsiteX3" fmla="*/ 1149301 w 1149301"/>
              <a:gd name="connsiteY3" fmla="*/ 1213263 h 1213263"/>
              <a:gd name="connsiteX4" fmla="*/ 1149301 w 1149301"/>
              <a:gd name="connsiteY4" fmla="*/ 0 h 1213263"/>
              <a:gd name="connsiteX5" fmla="*/ 863419 w 1149301"/>
              <a:gd name="connsiteY5" fmla="*/ 0 h 121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9301" h="1213263">
                <a:moveTo>
                  <a:pt x="298851" y="0"/>
                </a:moveTo>
                <a:lnTo>
                  <a:pt x="0" y="0"/>
                </a:lnTo>
                <a:lnTo>
                  <a:pt x="0" y="1213263"/>
                </a:lnTo>
                <a:lnTo>
                  <a:pt x="1149301" y="1213263"/>
                </a:lnTo>
                <a:lnTo>
                  <a:pt x="1149301" y="0"/>
                </a:lnTo>
                <a:lnTo>
                  <a:pt x="863419" y="0"/>
                </a:lnTo>
              </a:path>
            </a:pathLst>
          </a:cu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1" name="Rectangle 170">
            <a:extLst>
              <a:ext uri="{FF2B5EF4-FFF2-40B4-BE49-F238E27FC236}">
                <a16:creationId xmlns:a16="http://schemas.microsoft.com/office/drawing/2014/main" id="{FAF51EDF-3B49-4FD3-BC7F-15C294528DE4}"/>
              </a:ext>
            </a:extLst>
          </p:cNvPr>
          <p:cNvSpPr/>
          <p:nvPr/>
        </p:nvSpPr>
        <p:spPr>
          <a:xfrm rot="16200000">
            <a:off x="6415015" y="-1188570"/>
            <a:ext cx="594768" cy="258532"/>
          </a:xfrm>
          <a:prstGeom prst="rect">
            <a:avLst/>
          </a:prstGeom>
          <a:solidFill>
            <a:schemeClr val="bg1"/>
          </a:solidFill>
        </p:spPr>
        <p:txBody>
          <a:bodyPr wrap="square" lIns="91440">
            <a:spAutoFit/>
          </a:bodyPr>
          <a:lstStyle/>
          <a:p>
            <a:pPr algn="ctr" defTabSz="896386">
              <a:lnSpc>
                <a:spcPct val="90000"/>
              </a:lnSpc>
              <a:spcAft>
                <a:spcPts val="2400"/>
              </a:spcAft>
            </a:pPr>
            <a:r>
              <a:rPr lang="en-US" sz="1200" kern="0" dirty="0">
                <a:solidFill>
                  <a:srgbClr val="0078D7"/>
                </a:solidFill>
                <a:latin typeface="Segoe UI Semibold" panose="020B0702040204020203" pitchFamily="34" charset="0"/>
                <a:cs typeface="Segoe UI Semibold" panose="020B0702040204020203" pitchFamily="34" charset="0"/>
              </a:rPr>
              <a:t>PROD</a:t>
            </a:r>
            <a:endParaRPr lang="en-US" sz="1200" kern="0" dirty="0">
              <a:solidFill>
                <a:srgbClr val="0078D7"/>
              </a:solidFill>
              <a:latin typeface="Segoe UI" panose="020B0502040204020203" pitchFamily="34" charset="0"/>
              <a:cs typeface="Segoe UI" panose="020B0502040204020203" pitchFamily="34" charset="0"/>
            </a:endParaRPr>
          </a:p>
        </p:txBody>
      </p:sp>
      <p:grpSp>
        <p:nvGrpSpPr>
          <p:cNvPr id="172" name="Group 171">
            <a:extLst>
              <a:ext uri="{FF2B5EF4-FFF2-40B4-BE49-F238E27FC236}">
                <a16:creationId xmlns:a16="http://schemas.microsoft.com/office/drawing/2014/main" id="{DDFF643B-9F88-4D06-B9B7-4BF730E6A40F}"/>
              </a:ext>
            </a:extLst>
          </p:cNvPr>
          <p:cNvGrpSpPr/>
          <p:nvPr/>
        </p:nvGrpSpPr>
        <p:grpSpPr>
          <a:xfrm>
            <a:off x="7765960" y="-3927038"/>
            <a:ext cx="407601" cy="738455"/>
            <a:chOff x="7765960" y="2699571"/>
            <a:chExt cx="407601" cy="738455"/>
          </a:xfrm>
        </p:grpSpPr>
        <p:sp>
          <p:nvSpPr>
            <p:cNvPr id="173" name="Oval 172">
              <a:extLst>
                <a:ext uri="{FF2B5EF4-FFF2-40B4-BE49-F238E27FC236}">
                  <a16:creationId xmlns:a16="http://schemas.microsoft.com/office/drawing/2014/main" id="{AEA22EDE-1F17-49AA-817D-481E38FD6445}"/>
                </a:ext>
              </a:extLst>
            </p:cNvPr>
            <p:cNvSpPr/>
            <p:nvPr/>
          </p:nvSpPr>
          <p:spPr>
            <a:xfrm>
              <a:off x="7765960"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X</a:t>
              </a:r>
            </a:p>
          </p:txBody>
        </p:sp>
        <p:grpSp>
          <p:nvGrpSpPr>
            <p:cNvPr id="174" name="Group 173">
              <a:extLst>
                <a:ext uri="{FF2B5EF4-FFF2-40B4-BE49-F238E27FC236}">
                  <a16:creationId xmlns:a16="http://schemas.microsoft.com/office/drawing/2014/main" id="{0E16AF09-4CCD-4A1A-B742-E947B7CBCBF3}"/>
                </a:ext>
              </a:extLst>
            </p:cNvPr>
            <p:cNvGrpSpPr/>
            <p:nvPr/>
          </p:nvGrpSpPr>
          <p:grpSpPr>
            <a:xfrm>
              <a:off x="7791871" y="2967318"/>
              <a:ext cx="381690" cy="470708"/>
              <a:chOff x="7759410" y="3311178"/>
              <a:chExt cx="289942" cy="357562"/>
            </a:xfrm>
          </p:grpSpPr>
          <p:sp>
            <p:nvSpPr>
              <p:cNvPr id="175" name="Rectangle 12">
                <a:extLst>
                  <a:ext uri="{FF2B5EF4-FFF2-40B4-BE49-F238E27FC236}">
                    <a16:creationId xmlns:a16="http://schemas.microsoft.com/office/drawing/2014/main" id="{08B88F4F-74D5-4703-96FD-9FBBDAC6F850}"/>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Rectangle 13">
                <a:extLst>
                  <a:ext uri="{FF2B5EF4-FFF2-40B4-BE49-F238E27FC236}">
                    <a16:creationId xmlns:a16="http://schemas.microsoft.com/office/drawing/2014/main" id="{A247270D-D38C-409E-B01D-9E10B46F38CC}"/>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220">
                <a:extLst>
                  <a:ext uri="{FF2B5EF4-FFF2-40B4-BE49-F238E27FC236}">
                    <a16:creationId xmlns:a16="http://schemas.microsoft.com/office/drawing/2014/main" id="{8CB918DF-AFD6-46CB-B81F-2B02B7ECE095}"/>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7E7878D9-C6B9-481C-86A6-A3A69B173799}"/>
              </a:ext>
            </a:extLst>
          </p:cNvPr>
          <p:cNvGrpSpPr/>
          <p:nvPr/>
        </p:nvGrpSpPr>
        <p:grpSpPr>
          <a:xfrm>
            <a:off x="10298011" y="-3773294"/>
            <a:ext cx="756435" cy="756432"/>
            <a:chOff x="10989254" y="2400602"/>
            <a:chExt cx="756435" cy="756432"/>
          </a:xfrm>
        </p:grpSpPr>
        <p:sp>
          <p:nvSpPr>
            <p:cNvPr id="179" name="Freeform 293">
              <a:extLst>
                <a:ext uri="{FF2B5EF4-FFF2-40B4-BE49-F238E27FC236}">
                  <a16:creationId xmlns:a16="http://schemas.microsoft.com/office/drawing/2014/main" id="{C71C5B62-FD00-4AC7-B902-9343741EA9B2}"/>
                </a:ext>
              </a:extLst>
            </p:cNvPr>
            <p:cNvSpPr>
              <a:spLocks/>
            </p:cNvSpPr>
            <p:nvPr/>
          </p:nvSpPr>
          <p:spPr bwMode="auto">
            <a:xfrm rot="16200000">
              <a:off x="10988201" y="2401655"/>
              <a:ext cx="756432" cy="754326"/>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Shape 179">
              <a:extLst>
                <a:ext uri="{FF2B5EF4-FFF2-40B4-BE49-F238E27FC236}">
                  <a16:creationId xmlns:a16="http://schemas.microsoft.com/office/drawing/2014/main" id="{D86C9104-549E-4DFE-9AAE-086CE0253D5B}"/>
                </a:ext>
              </a:extLst>
            </p:cNvPr>
            <p:cNvSpPr>
              <a:spLocks/>
            </p:cNvSpPr>
            <p:nvPr/>
          </p:nvSpPr>
          <p:spPr bwMode="auto">
            <a:xfrm rot="16200000">
              <a:off x="11035173" y="2445288"/>
              <a:ext cx="664597" cy="756434"/>
            </a:xfrm>
            <a:custGeom>
              <a:avLst/>
              <a:gdLst>
                <a:gd name="connsiteX0" fmla="*/ 664597 w 664597"/>
                <a:gd name="connsiteY0" fmla="*/ 377163 h 756434"/>
                <a:gd name="connsiteX1" fmla="*/ 364488 w 664597"/>
                <a:gd name="connsiteY1" fmla="*/ 756434 h 756434"/>
                <a:gd name="connsiteX2" fmla="*/ 364488 w 664597"/>
                <a:gd name="connsiteY2" fmla="*/ 754327 h 756434"/>
                <a:gd name="connsiteX3" fmla="*/ 228416 w 664597"/>
                <a:gd name="connsiteY3" fmla="*/ 754327 h 756434"/>
                <a:gd name="connsiteX4" fmla="*/ 226749 w 664597"/>
                <a:gd name="connsiteY4" fmla="*/ 756434 h 756434"/>
                <a:gd name="connsiteX5" fmla="*/ 226749 w 664597"/>
                <a:gd name="connsiteY5" fmla="*/ 754327 h 756434"/>
                <a:gd name="connsiteX6" fmla="*/ 137739 w 664597"/>
                <a:gd name="connsiteY6" fmla="*/ 754327 h 756434"/>
                <a:gd name="connsiteX7" fmla="*/ 0 w 664597"/>
                <a:gd name="connsiteY7" fmla="*/ 754327 h 756434"/>
                <a:gd name="connsiteX8" fmla="*/ 0 w 664597"/>
                <a:gd name="connsiteY8" fmla="*/ 0 h 756434"/>
                <a:gd name="connsiteX9" fmla="*/ 137739 w 664597"/>
                <a:gd name="connsiteY9" fmla="*/ 0 h 756434"/>
                <a:gd name="connsiteX10" fmla="*/ 226749 w 664597"/>
                <a:gd name="connsiteY10" fmla="*/ 0 h 756434"/>
                <a:gd name="connsiteX11" fmla="*/ 364488 w 664597"/>
                <a:gd name="connsiteY11" fmla="*/ 0 h 756434"/>
                <a:gd name="connsiteX12" fmla="*/ 364488 w 664597"/>
                <a:gd name="connsiteY12" fmla="*/ 2107 h 75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4597" h="756434">
                  <a:moveTo>
                    <a:pt x="664597" y="377163"/>
                  </a:moveTo>
                  <a:lnTo>
                    <a:pt x="364488" y="756434"/>
                  </a:lnTo>
                  <a:lnTo>
                    <a:pt x="364488" y="754327"/>
                  </a:lnTo>
                  <a:lnTo>
                    <a:pt x="228416" y="754327"/>
                  </a:lnTo>
                  <a:lnTo>
                    <a:pt x="226749" y="756434"/>
                  </a:lnTo>
                  <a:lnTo>
                    <a:pt x="226749" y="754327"/>
                  </a:lnTo>
                  <a:lnTo>
                    <a:pt x="137739" y="754327"/>
                  </a:lnTo>
                  <a:lnTo>
                    <a:pt x="0" y="754327"/>
                  </a:lnTo>
                  <a:lnTo>
                    <a:pt x="0" y="0"/>
                  </a:lnTo>
                  <a:lnTo>
                    <a:pt x="137739" y="0"/>
                  </a:lnTo>
                  <a:lnTo>
                    <a:pt x="226749" y="0"/>
                  </a:lnTo>
                  <a:lnTo>
                    <a:pt x="364488" y="0"/>
                  </a:lnTo>
                  <a:lnTo>
                    <a:pt x="364488" y="2107"/>
                  </a:ln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181" name="Group 180">
              <a:extLst>
                <a:ext uri="{FF2B5EF4-FFF2-40B4-BE49-F238E27FC236}">
                  <a16:creationId xmlns:a16="http://schemas.microsoft.com/office/drawing/2014/main" id="{F3A9622F-756E-4EB9-87FF-ED8EBDCCABE3}"/>
                </a:ext>
              </a:extLst>
            </p:cNvPr>
            <p:cNvGrpSpPr/>
            <p:nvPr/>
          </p:nvGrpSpPr>
          <p:grpSpPr>
            <a:xfrm>
              <a:off x="11214557" y="2721859"/>
              <a:ext cx="290956" cy="358813"/>
              <a:chOff x="7759410" y="3311178"/>
              <a:chExt cx="289942" cy="357562"/>
            </a:xfrm>
          </p:grpSpPr>
          <p:sp>
            <p:nvSpPr>
              <p:cNvPr id="182" name="Rectangle 12">
                <a:extLst>
                  <a:ext uri="{FF2B5EF4-FFF2-40B4-BE49-F238E27FC236}">
                    <a16:creationId xmlns:a16="http://schemas.microsoft.com/office/drawing/2014/main" id="{20EA46AC-6A05-4618-89B5-3AD3672FE350}"/>
                  </a:ext>
                </a:extLst>
              </p:cNvPr>
              <p:cNvSpPr>
                <a:spLocks noChangeArrowheads="1"/>
              </p:cNvSpPr>
              <p:nvPr/>
            </p:nvSpPr>
            <p:spPr bwMode="auto">
              <a:xfrm>
                <a:off x="7804105" y="3311178"/>
                <a:ext cx="245247" cy="324327"/>
              </a:xfrm>
              <a:prstGeom prst="rect">
                <a:avLst/>
              </a:prstGeom>
              <a:solidFill>
                <a:schemeClr val="accent2"/>
              </a:solidFill>
              <a:ln w="12700">
                <a:solidFill>
                  <a:schemeClr val="accent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3" name="Rectangle 13">
                <a:extLst>
                  <a:ext uri="{FF2B5EF4-FFF2-40B4-BE49-F238E27FC236}">
                    <a16:creationId xmlns:a16="http://schemas.microsoft.com/office/drawing/2014/main" id="{5A89CCB9-A4EF-4FAA-B23B-7F030064953A}"/>
                  </a:ext>
                </a:extLst>
              </p:cNvPr>
              <p:cNvSpPr>
                <a:spLocks noChangeArrowheads="1"/>
              </p:cNvSpPr>
              <p:nvPr/>
            </p:nvSpPr>
            <p:spPr bwMode="auto">
              <a:xfrm>
                <a:off x="7759410" y="3344413"/>
                <a:ext cx="245247" cy="324327"/>
              </a:xfrm>
              <a:prstGeom prst="rect">
                <a:avLst/>
              </a:prstGeom>
              <a:solidFill>
                <a:schemeClr val="accent2"/>
              </a:solidFill>
              <a:ln w="12700">
                <a:solidFill>
                  <a:schemeClr val="accent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220">
                <a:extLst>
                  <a:ext uri="{FF2B5EF4-FFF2-40B4-BE49-F238E27FC236}">
                    <a16:creationId xmlns:a16="http://schemas.microsoft.com/office/drawing/2014/main" id="{EC399D7B-3065-43AF-8D79-114007F9B941}"/>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1EF39147-1BBC-455B-815E-45CAF10EE8F6}"/>
              </a:ext>
            </a:extLst>
          </p:cNvPr>
          <p:cNvGrpSpPr/>
          <p:nvPr/>
        </p:nvGrpSpPr>
        <p:grpSpPr>
          <a:xfrm>
            <a:off x="7054520" y="-3927038"/>
            <a:ext cx="403516" cy="738455"/>
            <a:chOff x="7054520" y="2699571"/>
            <a:chExt cx="403516" cy="738455"/>
          </a:xfrm>
        </p:grpSpPr>
        <p:sp>
          <p:nvSpPr>
            <p:cNvPr id="186" name="Oval 185">
              <a:extLst>
                <a:ext uri="{FF2B5EF4-FFF2-40B4-BE49-F238E27FC236}">
                  <a16:creationId xmlns:a16="http://schemas.microsoft.com/office/drawing/2014/main" id="{533B18A2-DD7D-4CB0-A348-6827E624B893}"/>
                </a:ext>
              </a:extLst>
            </p:cNvPr>
            <p:cNvSpPr/>
            <p:nvPr/>
          </p:nvSpPr>
          <p:spPr>
            <a:xfrm>
              <a:off x="7054520"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Y</a:t>
              </a:r>
            </a:p>
          </p:txBody>
        </p:sp>
        <p:grpSp>
          <p:nvGrpSpPr>
            <p:cNvPr id="187" name="Group 186">
              <a:extLst>
                <a:ext uri="{FF2B5EF4-FFF2-40B4-BE49-F238E27FC236}">
                  <a16:creationId xmlns:a16="http://schemas.microsoft.com/office/drawing/2014/main" id="{CBD4D669-74AD-491E-9FA4-1C7262C82B1C}"/>
                </a:ext>
              </a:extLst>
            </p:cNvPr>
            <p:cNvGrpSpPr/>
            <p:nvPr/>
          </p:nvGrpSpPr>
          <p:grpSpPr>
            <a:xfrm>
              <a:off x="7076346" y="2967318"/>
              <a:ext cx="381690" cy="470708"/>
              <a:chOff x="7759410" y="3311178"/>
              <a:chExt cx="289942" cy="357562"/>
            </a:xfrm>
          </p:grpSpPr>
          <p:sp>
            <p:nvSpPr>
              <p:cNvPr id="188" name="Rectangle 12">
                <a:extLst>
                  <a:ext uri="{FF2B5EF4-FFF2-40B4-BE49-F238E27FC236}">
                    <a16:creationId xmlns:a16="http://schemas.microsoft.com/office/drawing/2014/main" id="{70FAE3D5-7E89-4684-908A-E4B33891A83F}"/>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Rectangle 13">
                <a:extLst>
                  <a:ext uri="{FF2B5EF4-FFF2-40B4-BE49-F238E27FC236}">
                    <a16:creationId xmlns:a16="http://schemas.microsoft.com/office/drawing/2014/main" id="{8B7B4EFF-483C-4281-B3A6-B2C4D823403C}"/>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220">
                <a:extLst>
                  <a:ext uri="{FF2B5EF4-FFF2-40B4-BE49-F238E27FC236}">
                    <a16:creationId xmlns:a16="http://schemas.microsoft.com/office/drawing/2014/main" id="{A50E0C03-C0C9-45FD-982E-EF5E7E75B738}"/>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9" name="Group 248">
            <a:extLst>
              <a:ext uri="{FF2B5EF4-FFF2-40B4-BE49-F238E27FC236}">
                <a16:creationId xmlns:a16="http://schemas.microsoft.com/office/drawing/2014/main" id="{440D0170-7322-4CB2-BEED-7A054AFBDD49}"/>
              </a:ext>
            </a:extLst>
          </p:cNvPr>
          <p:cNvGrpSpPr/>
          <p:nvPr/>
        </p:nvGrpSpPr>
        <p:grpSpPr>
          <a:xfrm>
            <a:off x="6336499" y="-3927038"/>
            <a:ext cx="401792" cy="738455"/>
            <a:chOff x="6336499" y="2699571"/>
            <a:chExt cx="401792" cy="738455"/>
          </a:xfrm>
        </p:grpSpPr>
        <p:sp>
          <p:nvSpPr>
            <p:cNvPr id="256" name="Oval 255">
              <a:extLst>
                <a:ext uri="{FF2B5EF4-FFF2-40B4-BE49-F238E27FC236}">
                  <a16:creationId xmlns:a16="http://schemas.microsoft.com/office/drawing/2014/main" id="{B9A930E3-16FC-4410-A230-39A842F3540E}"/>
                </a:ext>
              </a:extLst>
            </p:cNvPr>
            <p:cNvSpPr/>
            <p:nvPr/>
          </p:nvSpPr>
          <p:spPr>
            <a:xfrm>
              <a:off x="6336499" y="2699571"/>
              <a:ext cx="204788" cy="204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Segoe UI Black" panose="020B0A02040204020203" pitchFamily="34" charset="0"/>
                  <a:cs typeface="Segoe UI Black" panose="020B0A02040204020203" pitchFamily="34" charset="0"/>
                </a:rPr>
                <a:t>Z</a:t>
              </a:r>
            </a:p>
          </p:txBody>
        </p:sp>
        <p:grpSp>
          <p:nvGrpSpPr>
            <p:cNvPr id="257" name="Group 256">
              <a:extLst>
                <a:ext uri="{FF2B5EF4-FFF2-40B4-BE49-F238E27FC236}">
                  <a16:creationId xmlns:a16="http://schemas.microsoft.com/office/drawing/2014/main" id="{2CBBCD91-0085-4B1F-A397-0063E0CA271E}"/>
                </a:ext>
              </a:extLst>
            </p:cNvPr>
            <p:cNvGrpSpPr/>
            <p:nvPr/>
          </p:nvGrpSpPr>
          <p:grpSpPr>
            <a:xfrm>
              <a:off x="6356601" y="2967318"/>
              <a:ext cx="381690" cy="470708"/>
              <a:chOff x="7759410" y="3311178"/>
              <a:chExt cx="289942" cy="357562"/>
            </a:xfrm>
          </p:grpSpPr>
          <p:sp>
            <p:nvSpPr>
              <p:cNvPr id="258" name="Rectangle 12">
                <a:extLst>
                  <a:ext uri="{FF2B5EF4-FFF2-40B4-BE49-F238E27FC236}">
                    <a16:creationId xmlns:a16="http://schemas.microsoft.com/office/drawing/2014/main" id="{AF3BDCB8-CBF3-441E-985A-F93F1FD9D179}"/>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13">
                <a:extLst>
                  <a:ext uri="{FF2B5EF4-FFF2-40B4-BE49-F238E27FC236}">
                    <a16:creationId xmlns:a16="http://schemas.microsoft.com/office/drawing/2014/main" id="{C3DF223E-7138-4EE5-AA4D-E339D4EF186A}"/>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220">
                <a:extLst>
                  <a:ext uri="{FF2B5EF4-FFF2-40B4-BE49-F238E27FC236}">
                    <a16:creationId xmlns:a16="http://schemas.microsoft.com/office/drawing/2014/main" id="{EB17B5EB-83CD-4E60-91DA-54F1B589D13D}"/>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1" name="Group 260">
            <a:extLst>
              <a:ext uri="{FF2B5EF4-FFF2-40B4-BE49-F238E27FC236}">
                <a16:creationId xmlns:a16="http://schemas.microsoft.com/office/drawing/2014/main" id="{6284DE41-7AF2-4E5D-BC88-D49CDC0CDBEA}"/>
              </a:ext>
            </a:extLst>
          </p:cNvPr>
          <p:cNvGrpSpPr/>
          <p:nvPr/>
        </p:nvGrpSpPr>
        <p:grpSpPr>
          <a:xfrm>
            <a:off x="7076346" y="-1306532"/>
            <a:ext cx="381690" cy="470708"/>
            <a:chOff x="7759410" y="3311178"/>
            <a:chExt cx="289942" cy="357562"/>
          </a:xfrm>
        </p:grpSpPr>
        <p:sp>
          <p:nvSpPr>
            <p:cNvPr id="267" name="Rectangle 12">
              <a:extLst>
                <a:ext uri="{FF2B5EF4-FFF2-40B4-BE49-F238E27FC236}">
                  <a16:creationId xmlns:a16="http://schemas.microsoft.com/office/drawing/2014/main" id="{3BDA2816-FFDD-4F13-9033-351F82560883}"/>
                </a:ext>
              </a:extLst>
            </p:cNvPr>
            <p:cNvSpPr>
              <a:spLocks noChangeArrowheads="1"/>
            </p:cNvSpPr>
            <p:nvPr/>
          </p:nvSpPr>
          <p:spPr bwMode="auto">
            <a:xfrm>
              <a:off x="7804105" y="3311178"/>
              <a:ext cx="245247" cy="3243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13">
              <a:extLst>
                <a:ext uri="{FF2B5EF4-FFF2-40B4-BE49-F238E27FC236}">
                  <a16:creationId xmlns:a16="http://schemas.microsoft.com/office/drawing/2014/main" id="{7F8BAA97-0B2C-461F-AF0A-9F2D76E8E4BE}"/>
                </a:ext>
              </a:extLst>
            </p:cNvPr>
            <p:cNvSpPr>
              <a:spLocks noChangeArrowheads="1"/>
            </p:cNvSpPr>
            <p:nvPr/>
          </p:nvSpPr>
          <p:spPr bwMode="auto">
            <a:xfrm>
              <a:off x="7759410" y="3344413"/>
              <a:ext cx="245247" cy="324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220">
              <a:extLst>
                <a:ext uri="{FF2B5EF4-FFF2-40B4-BE49-F238E27FC236}">
                  <a16:creationId xmlns:a16="http://schemas.microsoft.com/office/drawing/2014/main" id="{56398461-91D3-47A5-B578-B3686DB1583E}"/>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4" name="Group 273">
            <a:extLst>
              <a:ext uri="{FF2B5EF4-FFF2-40B4-BE49-F238E27FC236}">
                <a16:creationId xmlns:a16="http://schemas.microsoft.com/office/drawing/2014/main" id="{AD95CD4E-AD37-4EFB-8D0F-16DDD61EB700}"/>
              </a:ext>
            </a:extLst>
          </p:cNvPr>
          <p:cNvGrpSpPr/>
          <p:nvPr/>
        </p:nvGrpSpPr>
        <p:grpSpPr>
          <a:xfrm>
            <a:off x="9263238" y="-3630357"/>
            <a:ext cx="381690" cy="470708"/>
            <a:chOff x="7759410" y="3311178"/>
            <a:chExt cx="289942" cy="357562"/>
          </a:xfrm>
          <a:solidFill>
            <a:schemeClr val="accent2"/>
          </a:solidFill>
        </p:grpSpPr>
        <p:sp>
          <p:nvSpPr>
            <p:cNvPr id="276" name="Rectangle 12">
              <a:extLst>
                <a:ext uri="{FF2B5EF4-FFF2-40B4-BE49-F238E27FC236}">
                  <a16:creationId xmlns:a16="http://schemas.microsoft.com/office/drawing/2014/main" id="{A4AA45D7-5D1D-434D-94C8-774FDAC92C34}"/>
                </a:ext>
              </a:extLst>
            </p:cNvPr>
            <p:cNvSpPr>
              <a:spLocks noChangeArrowheads="1"/>
            </p:cNvSpPr>
            <p:nvPr/>
          </p:nvSpPr>
          <p:spPr bwMode="auto">
            <a:xfrm>
              <a:off x="7804105" y="3311178"/>
              <a:ext cx="245247" cy="324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Rectangle 13">
              <a:extLst>
                <a:ext uri="{FF2B5EF4-FFF2-40B4-BE49-F238E27FC236}">
                  <a16:creationId xmlns:a16="http://schemas.microsoft.com/office/drawing/2014/main" id="{E7AF908C-6810-4D41-96D7-201108B69D45}"/>
                </a:ext>
              </a:extLst>
            </p:cNvPr>
            <p:cNvSpPr>
              <a:spLocks noChangeArrowheads="1"/>
            </p:cNvSpPr>
            <p:nvPr/>
          </p:nvSpPr>
          <p:spPr bwMode="auto">
            <a:xfrm>
              <a:off x="7759410" y="3344413"/>
              <a:ext cx="245247" cy="324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220">
              <a:extLst>
                <a:ext uri="{FF2B5EF4-FFF2-40B4-BE49-F238E27FC236}">
                  <a16:creationId xmlns:a16="http://schemas.microsoft.com/office/drawing/2014/main" id="{6FC6010B-3E51-4AE0-8D8F-1F55CA9C21B7}"/>
                </a:ext>
              </a:extLst>
            </p:cNvPr>
            <p:cNvSpPr/>
            <p:nvPr/>
          </p:nvSpPr>
          <p:spPr bwMode="auto">
            <a:xfrm>
              <a:off x="7800643" y="3431470"/>
              <a:ext cx="147102" cy="14710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61970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up)">
                                      <p:cBhvr>
                                        <p:cTn id="15" dur="250"/>
                                        <p:tgtEl>
                                          <p:spTgt spid="110"/>
                                        </p:tgtEl>
                                      </p:cBhvr>
                                    </p:animEffect>
                                  </p:childTnLst>
                                </p:cTn>
                              </p:par>
                            </p:childTnLst>
                          </p:cTn>
                        </p:par>
                        <p:par>
                          <p:cTn id="16" fill="hold">
                            <p:stCondLst>
                              <p:cond delay="250"/>
                            </p:stCondLst>
                            <p:childTnLst>
                              <p:par>
                                <p:cTn id="17" presetID="16" presetClass="entr" presetSubtype="37" fill="hold" grpId="0"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barn(outVertical)">
                                      <p:cBhvr>
                                        <p:cTn id="19" dur="500"/>
                                        <p:tgtEl>
                                          <p:spTgt spid="109"/>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fade">
                                      <p:cBhvr>
                                        <p:cTn id="29" dur="500"/>
                                        <p:tgtEl>
                                          <p:spTgt spid="1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fade">
                                      <p:cBhvr>
                                        <p:cTn id="32" dur="500"/>
                                        <p:tgtEl>
                                          <p:spTgt spid="157"/>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fade">
                                      <p:cBhvr>
                                        <p:cTn id="38" dur="500"/>
                                        <p:tgtEl>
                                          <p:spTgt spid="1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500"/>
                                        <p:tgtEl>
                                          <p:spTgt spid="98"/>
                                        </p:tgtEl>
                                      </p:cBhvr>
                                    </p:animEffect>
                                  </p:childTnLst>
                                </p:cTn>
                              </p:par>
                              <p:par>
                                <p:cTn id="42" presetID="10" presetClass="entr" presetSubtype="0" fill="hold" nodeType="withEffect">
                                  <p:stCondLst>
                                    <p:cond delay="0"/>
                                  </p:stCondLst>
                                  <p:childTnLst>
                                    <p:set>
                                      <p:cBhvr>
                                        <p:cTn id="43" dur="1" fill="hold">
                                          <p:stCondLst>
                                            <p:cond delay="0"/>
                                          </p:stCondLst>
                                        </p:cTn>
                                        <p:tgtEl>
                                          <p:spTgt spid="263"/>
                                        </p:tgtEl>
                                        <p:attrNameLst>
                                          <p:attrName>style.visibility</p:attrName>
                                        </p:attrNameLst>
                                      </p:cBhvr>
                                      <p:to>
                                        <p:strVal val="visible"/>
                                      </p:to>
                                    </p:set>
                                    <p:animEffect transition="in" filter="fade">
                                      <p:cBhvr>
                                        <p:cTn id="44" dur="500"/>
                                        <p:tgtEl>
                                          <p:spTgt spid="263"/>
                                        </p:tgtEl>
                                      </p:cBhvr>
                                    </p:animEffect>
                                  </p:childTnLst>
                                </p:cTn>
                              </p:par>
                              <p:par>
                                <p:cTn id="45" presetID="10" presetClass="entr" presetSubtype="0" fill="hold" nodeType="withEffect">
                                  <p:stCondLst>
                                    <p:cond delay="0"/>
                                  </p:stCondLst>
                                  <p:childTnLst>
                                    <p:set>
                                      <p:cBhvr>
                                        <p:cTn id="46" dur="1" fill="hold">
                                          <p:stCondLst>
                                            <p:cond delay="0"/>
                                          </p:stCondLst>
                                        </p:cTn>
                                        <p:tgtEl>
                                          <p:spTgt spid="270"/>
                                        </p:tgtEl>
                                        <p:attrNameLst>
                                          <p:attrName>style.visibility</p:attrName>
                                        </p:attrNameLst>
                                      </p:cBhvr>
                                      <p:to>
                                        <p:strVal val="visible"/>
                                      </p:to>
                                    </p:set>
                                    <p:animEffect transition="in" filter="fade">
                                      <p:cBhvr>
                                        <p:cTn id="47" dur="500"/>
                                        <p:tgtEl>
                                          <p:spTgt spid="270"/>
                                        </p:tgtEl>
                                      </p:cBhvr>
                                    </p:animEffect>
                                  </p:childTnLst>
                                </p:cTn>
                              </p:par>
                              <p:par>
                                <p:cTn id="48" presetID="10" presetClass="entr" presetSubtype="0" fill="hold" nodeType="withEffect">
                                  <p:stCondLst>
                                    <p:cond delay="0"/>
                                  </p:stCondLst>
                                  <p:childTnLst>
                                    <p:set>
                                      <p:cBhvr>
                                        <p:cTn id="49" dur="1" fill="hold">
                                          <p:stCondLst>
                                            <p:cond delay="0"/>
                                          </p:stCondLst>
                                        </p:cTn>
                                        <p:tgtEl>
                                          <p:spTgt spid="275"/>
                                        </p:tgtEl>
                                        <p:attrNameLst>
                                          <p:attrName>style.visibility</p:attrName>
                                        </p:attrNameLst>
                                      </p:cBhvr>
                                      <p:to>
                                        <p:strVal val="visible"/>
                                      </p:to>
                                    </p:set>
                                    <p:animEffect transition="in" filter="fade">
                                      <p:cBhvr>
                                        <p:cTn id="50" dur="500"/>
                                        <p:tgtEl>
                                          <p:spTgt spid="275"/>
                                        </p:tgtEl>
                                      </p:cBhvr>
                                    </p:animEffect>
                                  </p:childTnLst>
                                </p:cTn>
                              </p:par>
                              <p:par>
                                <p:cTn id="51" presetID="10" presetClass="entr" presetSubtype="0" fill="hold" nodeType="withEffect">
                                  <p:stCondLst>
                                    <p:cond delay="0"/>
                                  </p:stCondLst>
                                  <p:childTnLst>
                                    <p:set>
                                      <p:cBhvr>
                                        <p:cTn id="52" dur="1" fill="hold">
                                          <p:stCondLst>
                                            <p:cond delay="0"/>
                                          </p:stCondLst>
                                        </p:cTn>
                                        <p:tgtEl>
                                          <p:spTgt spid="288"/>
                                        </p:tgtEl>
                                        <p:attrNameLst>
                                          <p:attrName>style.visibility</p:attrName>
                                        </p:attrNameLst>
                                      </p:cBhvr>
                                      <p:to>
                                        <p:strVal val="visible"/>
                                      </p:to>
                                    </p:set>
                                    <p:animEffect transition="in" filter="fade">
                                      <p:cBhvr>
                                        <p:cTn id="53" dur="500"/>
                                        <p:tgtEl>
                                          <p:spTgt spid="28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9"/>
                                        </p:tgtEl>
                                        <p:attrNameLst>
                                          <p:attrName>style.visibility</p:attrName>
                                        </p:attrNameLst>
                                      </p:cBhvr>
                                      <p:to>
                                        <p:strVal val="visible"/>
                                      </p:to>
                                    </p:set>
                                    <p:animEffect transition="in" filter="fade">
                                      <p:cBhvr>
                                        <p:cTn id="56" dur="500"/>
                                        <p:tgtEl>
                                          <p:spTgt spid="299"/>
                                        </p:tgtEl>
                                      </p:cBhvr>
                                    </p:animEffect>
                                  </p:childTnLst>
                                </p:cTn>
                              </p:par>
                              <p:par>
                                <p:cTn id="57" presetID="16" presetClass="entr" presetSubtype="21" fill="hold" grpId="0" nodeType="withEffect">
                                  <p:stCondLst>
                                    <p:cond delay="250"/>
                                  </p:stCondLst>
                                  <p:childTnLst>
                                    <p:set>
                                      <p:cBhvr>
                                        <p:cTn id="58" dur="1" fill="hold">
                                          <p:stCondLst>
                                            <p:cond delay="0"/>
                                          </p:stCondLst>
                                        </p:cTn>
                                        <p:tgtEl>
                                          <p:spTgt spid="161"/>
                                        </p:tgtEl>
                                        <p:attrNameLst>
                                          <p:attrName>style.visibility</p:attrName>
                                        </p:attrNameLst>
                                      </p:cBhvr>
                                      <p:to>
                                        <p:strVal val="visible"/>
                                      </p:to>
                                    </p:set>
                                    <p:animEffect transition="in" filter="barn(inVertical)">
                                      <p:cBhvr>
                                        <p:cTn id="59" dur="500"/>
                                        <p:tgtEl>
                                          <p:spTgt spid="161"/>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109" grpId="0" animBg="1"/>
      <p:bldP spid="161" grpId="0" animBg="1"/>
      <p:bldP spid="85" grpId="0"/>
      <p:bldP spid="102" grpId="0"/>
      <p:bldP spid="160" grpId="0"/>
      <p:bldP spid="157" grpId="0" animBg="1"/>
      <p:bldP spid="140" grpId="0"/>
      <p:bldP spid="98" grpId="0" animBg="1"/>
      <p:bldP spid="2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15">
            <a:extLst>
              <a:ext uri="{FF2B5EF4-FFF2-40B4-BE49-F238E27FC236}">
                <a16:creationId xmlns:a16="http://schemas.microsoft.com/office/drawing/2014/main" id="{BF00837C-30F2-4DBF-A0A2-3BC2B0BA489E}"/>
              </a:ext>
            </a:extLst>
          </p:cNvPr>
          <p:cNvGrpSpPr>
            <a:grpSpLocks noChangeAspect="1"/>
          </p:cNvGrpSpPr>
          <p:nvPr/>
        </p:nvGrpSpPr>
        <p:grpSpPr bwMode="auto">
          <a:xfrm>
            <a:off x="9450338" y="2868236"/>
            <a:ext cx="815842" cy="815842"/>
            <a:chOff x="410" y="1520"/>
            <a:chExt cx="359" cy="359"/>
          </a:xfrm>
        </p:grpSpPr>
        <p:sp>
          <p:nvSpPr>
            <p:cNvPr id="31" name="Freeform 16">
              <a:extLst>
                <a:ext uri="{FF2B5EF4-FFF2-40B4-BE49-F238E27FC236}">
                  <a16:creationId xmlns:a16="http://schemas.microsoft.com/office/drawing/2014/main" id="{2BBC2ABB-A8BE-4F21-89B0-9A6E724FA599}"/>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CECEBB62-0EDA-4CFB-AF6F-7BC20F53C15F}"/>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8">
              <a:extLst>
                <a:ext uri="{FF2B5EF4-FFF2-40B4-BE49-F238E27FC236}">
                  <a16:creationId xmlns:a16="http://schemas.microsoft.com/office/drawing/2014/main" id="{2DB3A408-1737-4C3C-9B60-024A6C671096}"/>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9">
              <a:extLst>
                <a:ext uri="{FF2B5EF4-FFF2-40B4-BE49-F238E27FC236}">
                  <a16:creationId xmlns:a16="http://schemas.microsoft.com/office/drawing/2014/main" id="{1FB69324-9479-4D76-8555-F28559B45652}"/>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0">
              <a:extLst>
                <a:ext uri="{FF2B5EF4-FFF2-40B4-BE49-F238E27FC236}">
                  <a16:creationId xmlns:a16="http://schemas.microsoft.com/office/drawing/2014/main" id="{8FC52D98-32FC-4E3E-8B49-25ED984F0956}"/>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1">
              <a:extLst>
                <a:ext uri="{FF2B5EF4-FFF2-40B4-BE49-F238E27FC236}">
                  <a16:creationId xmlns:a16="http://schemas.microsoft.com/office/drawing/2014/main" id="{5B787CC4-0D55-41C1-BA5C-66E8FE5667BF}"/>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11">
            <a:extLst>
              <a:ext uri="{FF2B5EF4-FFF2-40B4-BE49-F238E27FC236}">
                <a16:creationId xmlns:a16="http://schemas.microsoft.com/office/drawing/2014/main" id="{6422F159-288C-48C2-BA73-32B36770A3C0}"/>
              </a:ext>
            </a:extLst>
          </p:cNvPr>
          <p:cNvGrpSpPr>
            <a:grpSpLocks noChangeAspect="1"/>
          </p:cNvGrpSpPr>
          <p:nvPr/>
        </p:nvGrpSpPr>
        <p:grpSpPr bwMode="auto">
          <a:xfrm>
            <a:off x="5809716" y="2868237"/>
            <a:ext cx="815841" cy="815841"/>
            <a:chOff x="410" y="999"/>
            <a:chExt cx="312" cy="312"/>
          </a:xfrm>
        </p:grpSpPr>
        <p:sp>
          <p:nvSpPr>
            <p:cNvPr id="46" name="Freeform 12">
              <a:extLst>
                <a:ext uri="{FF2B5EF4-FFF2-40B4-BE49-F238E27FC236}">
                  <a16:creationId xmlns:a16="http://schemas.microsoft.com/office/drawing/2014/main" id="{842A7516-8366-436E-A929-40A0A50AF128}"/>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13">
              <a:extLst>
                <a:ext uri="{FF2B5EF4-FFF2-40B4-BE49-F238E27FC236}">
                  <a16:creationId xmlns:a16="http://schemas.microsoft.com/office/drawing/2014/main" id="{831FE88B-9DEB-49FC-BABB-13B0E0176E3A}"/>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14">
              <a:extLst>
                <a:ext uri="{FF2B5EF4-FFF2-40B4-BE49-F238E27FC236}">
                  <a16:creationId xmlns:a16="http://schemas.microsoft.com/office/drawing/2014/main" id="{3811144F-4EDC-47D2-9D75-F612A1A41B40}"/>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5">
              <a:extLst>
                <a:ext uri="{FF2B5EF4-FFF2-40B4-BE49-F238E27FC236}">
                  <a16:creationId xmlns:a16="http://schemas.microsoft.com/office/drawing/2014/main" id="{C24FAAE6-A01A-403E-B104-A9735BB51931}"/>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
              <a:extLst>
                <a:ext uri="{FF2B5EF4-FFF2-40B4-BE49-F238E27FC236}">
                  <a16:creationId xmlns:a16="http://schemas.microsoft.com/office/drawing/2014/main" id="{A2DE4623-A671-4034-8194-3E39C83A1916}"/>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7">
              <a:extLst>
                <a:ext uri="{FF2B5EF4-FFF2-40B4-BE49-F238E27FC236}">
                  <a16:creationId xmlns:a16="http://schemas.microsoft.com/office/drawing/2014/main" id="{6A363E48-E45C-48F9-A464-AB5396429AB2}"/>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135">
            <a:extLst>
              <a:ext uri="{FF2B5EF4-FFF2-40B4-BE49-F238E27FC236}">
                <a16:creationId xmlns:a16="http://schemas.microsoft.com/office/drawing/2014/main" id="{32FE0FDF-870C-4614-81BD-B7236C037E22}"/>
              </a:ext>
            </a:extLst>
          </p:cNvPr>
          <p:cNvGrpSpPr>
            <a:grpSpLocks noChangeAspect="1"/>
          </p:cNvGrpSpPr>
          <p:nvPr/>
        </p:nvGrpSpPr>
        <p:grpSpPr bwMode="auto">
          <a:xfrm>
            <a:off x="2183740" y="2940967"/>
            <a:ext cx="814995" cy="676551"/>
            <a:chOff x="2204" y="1026"/>
            <a:chExt cx="312" cy="259"/>
          </a:xfrm>
          <a:solidFill>
            <a:schemeClr val="accent1"/>
          </a:solidFill>
        </p:grpSpPr>
        <p:sp>
          <p:nvSpPr>
            <p:cNvPr id="53" name="Freeform 136">
              <a:extLst>
                <a:ext uri="{FF2B5EF4-FFF2-40B4-BE49-F238E27FC236}">
                  <a16:creationId xmlns:a16="http://schemas.microsoft.com/office/drawing/2014/main" id="{C0A3CF6D-1D6E-4015-BA57-2BBE7B9A5DCE}"/>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37">
              <a:extLst>
                <a:ext uri="{FF2B5EF4-FFF2-40B4-BE49-F238E27FC236}">
                  <a16:creationId xmlns:a16="http://schemas.microsoft.com/office/drawing/2014/main" id="{8F2442EA-405F-4F05-ACDB-92A704EBC80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38">
              <a:extLst>
                <a:ext uri="{FF2B5EF4-FFF2-40B4-BE49-F238E27FC236}">
                  <a16:creationId xmlns:a16="http://schemas.microsoft.com/office/drawing/2014/main" id="{FBD5E022-0CF9-401F-9E42-6E187111880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9">
              <a:extLst>
                <a:ext uri="{FF2B5EF4-FFF2-40B4-BE49-F238E27FC236}">
                  <a16:creationId xmlns:a16="http://schemas.microsoft.com/office/drawing/2014/main" id="{460EE53B-7EA4-446B-A0AF-69FDB1BCE62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40">
              <a:extLst>
                <a:ext uri="{FF2B5EF4-FFF2-40B4-BE49-F238E27FC236}">
                  <a16:creationId xmlns:a16="http://schemas.microsoft.com/office/drawing/2014/main" id="{E54C59A7-F038-4BB4-96EA-BDCA56E2CC2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41">
              <a:extLst>
                <a:ext uri="{FF2B5EF4-FFF2-40B4-BE49-F238E27FC236}">
                  <a16:creationId xmlns:a16="http://schemas.microsoft.com/office/drawing/2014/main" id="{9ACF0663-9FF4-48E3-970A-24D8E49E543A}"/>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142">
              <a:extLst>
                <a:ext uri="{FF2B5EF4-FFF2-40B4-BE49-F238E27FC236}">
                  <a16:creationId xmlns:a16="http://schemas.microsoft.com/office/drawing/2014/main" id="{498ADE92-E4DD-4AD7-BB17-0CA29A304270}"/>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43">
              <a:extLst>
                <a:ext uri="{FF2B5EF4-FFF2-40B4-BE49-F238E27FC236}">
                  <a16:creationId xmlns:a16="http://schemas.microsoft.com/office/drawing/2014/main" id="{684A743B-F4C6-48E7-8AC2-055F178B34F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Rectangle 32">
            <a:extLst>
              <a:ext uri="{FF2B5EF4-FFF2-40B4-BE49-F238E27FC236}">
                <a16:creationId xmlns:a16="http://schemas.microsoft.com/office/drawing/2014/main" id="{D9BEEE42-6D64-4225-BD8A-9586A073D086}"/>
              </a:ext>
            </a:extLst>
          </p:cNvPr>
          <p:cNvSpPr/>
          <p:nvPr/>
        </p:nvSpPr>
        <p:spPr>
          <a:xfrm>
            <a:off x="1623695" y="3779350"/>
            <a:ext cx="2014654" cy="584775"/>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High-productivity for both </a:t>
            </a:r>
            <a:r>
              <a:rPr lang="en-US" sz="1600" dirty="0" err="1">
                <a:solidFill>
                  <a:schemeClr val="accent4"/>
                </a:solidFill>
                <a:latin typeface="+mj-lt"/>
                <a:cs typeface="Segoe UI Semilight" panose="020B0402040204020203" pitchFamily="34" charset="0"/>
              </a:rPr>
              <a:t>devs</a:t>
            </a:r>
            <a:r>
              <a:rPr lang="en-US" sz="1600" dirty="0">
                <a:solidFill>
                  <a:schemeClr val="accent4"/>
                </a:solidFill>
                <a:latin typeface="+mj-lt"/>
                <a:cs typeface="Segoe UI Semilight" panose="020B0402040204020203" pitchFamily="34" charset="0"/>
              </a:rPr>
              <a:t> &amp; ops</a:t>
            </a:r>
          </a:p>
        </p:txBody>
      </p:sp>
      <p:sp>
        <p:nvSpPr>
          <p:cNvPr id="34" name="Rectangle 33">
            <a:extLst>
              <a:ext uri="{FF2B5EF4-FFF2-40B4-BE49-F238E27FC236}">
                <a16:creationId xmlns:a16="http://schemas.microsoft.com/office/drawing/2014/main" id="{BF0C6544-356A-4AD2-AE8F-579A2ED3F3B3}"/>
              </a:ext>
            </a:extLst>
          </p:cNvPr>
          <p:cNvSpPr/>
          <p:nvPr/>
        </p:nvSpPr>
        <p:spPr>
          <a:xfrm>
            <a:off x="5133882" y="3779350"/>
            <a:ext cx="2168710" cy="338554"/>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Fully-managed</a:t>
            </a:r>
          </a:p>
        </p:txBody>
      </p:sp>
      <p:sp>
        <p:nvSpPr>
          <p:cNvPr id="35" name="Rectangle 34">
            <a:extLst>
              <a:ext uri="{FF2B5EF4-FFF2-40B4-BE49-F238E27FC236}">
                <a16:creationId xmlns:a16="http://schemas.microsoft.com/office/drawing/2014/main" id="{15F30819-99C7-4487-9BE5-EBC4BA4F019A}"/>
              </a:ext>
            </a:extLst>
          </p:cNvPr>
          <p:cNvSpPr/>
          <p:nvPr/>
        </p:nvSpPr>
        <p:spPr>
          <a:xfrm>
            <a:off x="8659694" y="3779350"/>
            <a:ext cx="2397130" cy="338554"/>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Enterprise-grade</a:t>
            </a:r>
          </a:p>
        </p:txBody>
      </p:sp>
      <p:sp>
        <p:nvSpPr>
          <p:cNvPr id="36" name="Rectangle 35">
            <a:extLst>
              <a:ext uri="{FF2B5EF4-FFF2-40B4-BE49-F238E27FC236}">
                <a16:creationId xmlns:a16="http://schemas.microsoft.com/office/drawing/2014/main" id="{394D899F-4C04-4B91-8FF2-3B4A84B829CB}"/>
              </a:ext>
            </a:extLst>
          </p:cNvPr>
          <p:cNvSpPr/>
          <p:nvPr/>
        </p:nvSpPr>
        <p:spPr bwMode="auto">
          <a:xfrm>
            <a:off x="8599846" y="2051205"/>
            <a:ext cx="2516824" cy="3049480"/>
          </a:xfrm>
          <a:prstGeom prst="rect">
            <a:avLst/>
          </a:prstGeom>
          <a:solidFill>
            <a:schemeClr val="bg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4814D95-3196-498B-ADAA-AF042E20FE7E}"/>
              </a:ext>
            </a:extLst>
          </p:cNvPr>
          <p:cNvSpPr/>
          <p:nvPr/>
        </p:nvSpPr>
        <p:spPr bwMode="auto">
          <a:xfrm>
            <a:off x="1257073" y="2091351"/>
            <a:ext cx="2516824" cy="3049480"/>
          </a:xfrm>
          <a:prstGeom prst="rect">
            <a:avLst/>
          </a:prstGeom>
          <a:solidFill>
            <a:schemeClr val="bg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34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5518BF5-5CB8-4DF9-B1D4-079F95A7BC30}"/>
              </a:ext>
            </a:extLst>
          </p:cNvPr>
          <p:cNvSpPr/>
          <p:nvPr/>
        </p:nvSpPr>
        <p:spPr>
          <a:xfrm>
            <a:off x="600059" y="3599229"/>
            <a:ext cx="2570561" cy="535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bIns="45720" rtlCol="0" anchor="t">
            <a:spAutoFit/>
          </a:bodyPr>
          <a:lstStyle/>
          <a:p>
            <a:pPr algn="ctr">
              <a:lnSpc>
                <a:spcPct val="90000"/>
              </a:lnSpc>
            </a:pPr>
            <a:r>
              <a:rPr lang="en-US" sz="1600" dirty="0">
                <a:solidFill>
                  <a:schemeClr val="tx1"/>
                </a:solidFill>
                <a:latin typeface="+mj-lt"/>
              </a:rPr>
              <a:t>Auto-scale &amp; </a:t>
            </a:r>
            <a:br>
              <a:rPr lang="en-US" sz="1600" dirty="0">
                <a:solidFill>
                  <a:schemeClr val="tx1"/>
                </a:solidFill>
                <a:latin typeface="+mj-lt"/>
              </a:rPr>
            </a:br>
            <a:r>
              <a:rPr lang="en-US" sz="1600" dirty="0">
                <a:solidFill>
                  <a:schemeClr val="tx1"/>
                </a:solidFill>
                <a:latin typeface="+mj-lt"/>
              </a:rPr>
              <a:t>load balancing</a:t>
            </a:r>
          </a:p>
        </p:txBody>
      </p:sp>
      <p:sp>
        <p:nvSpPr>
          <p:cNvPr id="30" name="Rectangle 29">
            <a:extLst>
              <a:ext uri="{FF2B5EF4-FFF2-40B4-BE49-F238E27FC236}">
                <a16:creationId xmlns:a16="http://schemas.microsoft.com/office/drawing/2014/main" id="{2D42843B-9101-4AA9-B01F-56E5C61E19D6}"/>
              </a:ext>
            </a:extLst>
          </p:cNvPr>
          <p:cNvSpPr/>
          <p:nvPr/>
        </p:nvSpPr>
        <p:spPr>
          <a:xfrm>
            <a:off x="9268962" y="3599229"/>
            <a:ext cx="2570561" cy="535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bIns="45720" rtlCol="0" anchor="t">
            <a:spAutoFit/>
          </a:bodyPr>
          <a:lstStyle/>
          <a:p>
            <a:pPr algn="ctr">
              <a:lnSpc>
                <a:spcPct val="90000"/>
              </a:lnSpc>
            </a:pPr>
            <a:r>
              <a:rPr lang="en-US" sz="1600" dirty="0">
                <a:solidFill>
                  <a:schemeClr val="tx1"/>
                </a:solidFill>
                <a:latin typeface="+mj-lt"/>
              </a:rPr>
              <a:t>Backup &amp; </a:t>
            </a:r>
            <a:br>
              <a:rPr lang="en-US" sz="1600" dirty="0">
                <a:solidFill>
                  <a:schemeClr val="tx1"/>
                </a:solidFill>
                <a:latin typeface="+mj-lt"/>
              </a:rPr>
            </a:br>
            <a:r>
              <a:rPr lang="en-US" sz="1600" dirty="0">
                <a:solidFill>
                  <a:schemeClr val="tx1"/>
                </a:solidFill>
                <a:latin typeface="+mj-lt"/>
              </a:rPr>
              <a:t>recovery</a:t>
            </a:r>
          </a:p>
        </p:txBody>
      </p:sp>
      <p:sp>
        <p:nvSpPr>
          <p:cNvPr id="33" name="Rectangle 32">
            <a:extLst>
              <a:ext uri="{FF2B5EF4-FFF2-40B4-BE49-F238E27FC236}">
                <a16:creationId xmlns:a16="http://schemas.microsoft.com/office/drawing/2014/main" id="{AEA346E2-B7AF-438F-B6DB-7348EDD97C01}"/>
              </a:ext>
            </a:extLst>
          </p:cNvPr>
          <p:cNvSpPr/>
          <p:nvPr/>
        </p:nvSpPr>
        <p:spPr>
          <a:xfrm>
            <a:off x="3489693" y="3599229"/>
            <a:ext cx="2570561" cy="535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bIns="45720" rtlCol="0" anchor="t">
            <a:spAutoFit/>
          </a:bodyPr>
          <a:lstStyle/>
          <a:p>
            <a:pPr algn="ctr">
              <a:lnSpc>
                <a:spcPct val="90000"/>
              </a:lnSpc>
            </a:pPr>
            <a:r>
              <a:rPr lang="en-US" sz="1600" dirty="0">
                <a:solidFill>
                  <a:schemeClr val="tx1"/>
                </a:solidFill>
                <a:latin typeface="+mj-lt"/>
              </a:rPr>
              <a:t>High availability </a:t>
            </a:r>
            <a:br>
              <a:rPr lang="en-US" sz="1600" dirty="0">
                <a:solidFill>
                  <a:schemeClr val="tx1"/>
                </a:solidFill>
                <a:latin typeface="+mj-lt"/>
              </a:rPr>
            </a:br>
            <a:r>
              <a:rPr lang="en-US" sz="1600" dirty="0">
                <a:solidFill>
                  <a:schemeClr val="tx1"/>
                </a:solidFill>
                <a:latin typeface="+mj-lt"/>
              </a:rPr>
              <a:t>with auto patching</a:t>
            </a:r>
          </a:p>
        </p:txBody>
      </p:sp>
      <p:sp>
        <p:nvSpPr>
          <p:cNvPr id="53" name="Rectangle 52">
            <a:extLst>
              <a:ext uri="{FF2B5EF4-FFF2-40B4-BE49-F238E27FC236}">
                <a16:creationId xmlns:a16="http://schemas.microsoft.com/office/drawing/2014/main" id="{68147448-2792-4518-A45C-2506124392C7}"/>
              </a:ext>
            </a:extLst>
          </p:cNvPr>
          <p:cNvSpPr/>
          <p:nvPr/>
        </p:nvSpPr>
        <p:spPr>
          <a:xfrm>
            <a:off x="6379327" y="3599229"/>
            <a:ext cx="2570561" cy="535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bIns="45720" rtlCol="0" anchor="t">
            <a:spAutoFit/>
          </a:bodyPr>
          <a:lstStyle/>
          <a:p>
            <a:pPr algn="ctr">
              <a:lnSpc>
                <a:spcPct val="90000"/>
              </a:lnSpc>
            </a:pPr>
            <a:r>
              <a:rPr lang="en-US" sz="1600" dirty="0">
                <a:solidFill>
                  <a:schemeClr val="tx1"/>
                </a:solidFill>
                <a:latin typeface="+mj-lt"/>
              </a:rPr>
              <a:t>Reduced </a:t>
            </a:r>
            <a:br>
              <a:rPr lang="en-US" sz="1600" dirty="0">
                <a:solidFill>
                  <a:schemeClr val="tx1"/>
                </a:solidFill>
                <a:latin typeface="+mj-lt"/>
              </a:rPr>
            </a:br>
            <a:r>
              <a:rPr lang="en-US" sz="1600" dirty="0">
                <a:solidFill>
                  <a:schemeClr val="tx1"/>
                </a:solidFill>
                <a:latin typeface="+mj-lt"/>
              </a:rPr>
              <a:t>operations costs</a:t>
            </a:r>
          </a:p>
        </p:txBody>
      </p:sp>
      <p:sp>
        <p:nvSpPr>
          <p:cNvPr id="2" name="Title 1">
            <a:extLst>
              <a:ext uri="{FF2B5EF4-FFF2-40B4-BE49-F238E27FC236}">
                <a16:creationId xmlns:a16="http://schemas.microsoft.com/office/drawing/2014/main" id="{04133EF9-0656-4A6C-ABA9-04AB0304FA70}"/>
              </a:ext>
            </a:extLst>
          </p:cNvPr>
          <p:cNvSpPr>
            <a:spLocks noGrp="1"/>
          </p:cNvSpPr>
          <p:nvPr>
            <p:ph type="title"/>
          </p:nvPr>
        </p:nvSpPr>
        <p:spPr/>
        <p:txBody>
          <a:bodyPr/>
          <a:lstStyle/>
          <a:p>
            <a:r>
              <a:rPr lang="en-US" dirty="0"/>
              <a:t>Start with the basics</a:t>
            </a:r>
          </a:p>
        </p:txBody>
      </p:sp>
      <p:sp>
        <p:nvSpPr>
          <p:cNvPr id="3" name="Text Placeholder 2">
            <a:extLst>
              <a:ext uri="{FF2B5EF4-FFF2-40B4-BE49-F238E27FC236}">
                <a16:creationId xmlns:a16="http://schemas.microsoft.com/office/drawing/2014/main" id="{86909EDD-8A77-4491-AF81-5E4D23D90638}"/>
              </a:ext>
            </a:extLst>
          </p:cNvPr>
          <p:cNvSpPr>
            <a:spLocks noGrp="1"/>
          </p:cNvSpPr>
          <p:nvPr>
            <p:ph type="body" sz="quarter" idx="10"/>
          </p:nvPr>
        </p:nvSpPr>
        <p:spPr/>
        <p:txBody>
          <a:bodyPr/>
          <a:lstStyle/>
          <a:p>
            <a:r>
              <a:rPr lang="en-US" dirty="0"/>
              <a:t>Focus on your business logic, we’ll handle the rest</a:t>
            </a:r>
          </a:p>
        </p:txBody>
      </p:sp>
      <p:grpSp>
        <p:nvGrpSpPr>
          <p:cNvPr id="86" name="Group 20">
            <a:extLst>
              <a:ext uri="{FF2B5EF4-FFF2-40B4-BE49-F238E27FC236}">
                <a16:creationId xmlns:a16="http://schemas.microsoft.com/office/drawing/2014/main" id="{E6EA42AA-6412-4BF4-B348-CB91D60831B7}"/>
              </a:ext>
            </a:extLst>
          </p:cNvPr>
          <p:cNvGrpSpPr>
            <a:grpSpLocks noChangeAspect="1"/>
          </p:cNvGrpSpPr>
          <p:nvPr/>
        </p:nvGrpSpPr>
        <p:grpSpPr bwMode="auto">
          <a:xfrm>
            <a:off x="1538962" y="2658632"/>
            <a:ext cx="692754" cy="692754"/>
            <a:chOff x="1614" y="999"/>
            <a:chExt cx="312" cy="312"/>
          </a:xfrm>
          <a:solidFill>
            <a:schemeClr val="accent1"/>
          </a:solidFill>
        </p:grpSpPr>
        <p:sp>
          <p:nvSpPr>
            <p:cNvPr id="87" name="Rectangle 21">
              <a:extLst>
                <a:ext uri="{FF2B5EF4-FFF2-40B4-BE49-F238E27FC236}">
                  <a16:creationId xmlns:a16="http://schemas.microsoft.com/office/drawing/2014/main" id="{4949339A-4413-4F6D-8B00-F10E00321AAC}"/>
                </a:ext>
              </a:extLst>
            </p:cNvPr>
            <p:cNvSpPr>
              <a:spLocks noChangeArrowheads="1"/>
            </p:cNvSpPr>
            <p:nvPr/>
          </p:nvSpPr>
          <p:spPr bwMode="auto">
            <a:xfrm>
              <a:off x="1614" y="1165"/>
              <a:ext cx="146" cy="14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2">
              <a:extLst>
                <a:ext uri="{FF2B5EF4-FFF2-40B4-BE49-F238E27FC236}">
                  <a16:creationId xmlns:a16="http://schemas.microsoft.com/office/drawing/2014/main" id="{E30DB192-0E9E-4EA0-A36D-B840D8851AF9}"/>
                </a:ext>
              </a:extLst>
            </p:cNvPr>
            <p:cNvSpPr>
              <a:spLocks noChangeArrowheads="1"/>
            </p:cNvSpPr>
            <p:nvPr/>
          </p:nvSpPr>
          <p:spPr bwMode="auto">
            <a:xfrm>
              <a:off x="1614" y="999"/>
              <a:ext cx="312"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23">
              <a:extLst>
                <a:ext uri="{FF2B5EF4-FFF2-40B4-BE49-F238E27FC236}">
                  <a16:creationId xmlns:a16="http://schemas.microsoft.com/office/drawing/2014/main" id="{EE89F7CA-D408-4E4F-A4A2-AD3067A69F3D}"/>
                </a:ext>
              </a:extLst>
            </p:cNvPr>
            <p:cNvSpPr>
              <a:spLocks noChangeArrowheads="1"/>
            </p:cNvSpPr>
            <p:nvPr/>
          </p:nvSpPr>
          <p:spPr bwMode="auto">
            <a:xfrm>
              <a:off x="1789" y="999"/>
              <a:ext cx="137"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141">
            <a:extLst>
              <a:ext uri="{FF2B5EF4-FFF2-40B4-BE49-F238E27FC236}">
                <a16:creationId xmlns:a16="http://schemas.microsoft.com/office/drawing/2014/main" id="{56A9F106-D1CE-4874-BEF9-B49955C27026}"/>
              </a:ext>
            </a:extLst>
          </p:cNvPr>
          <p:cNvGrpSpPr>
            <a:grpSpLocks noChangeAspect="1"/>
          </p:cNvGrpSpPr>
          <p:nvPr/>
        </p:nvGrpSpPr>
        <p:grpSpPr bwMode="auto">
          <a:xfrm>
            <a:off x="7318229" y="2658631"/>
            <a:ext cx="692756" cy="692754"/>
            <a:chOff x="388" y="2529"/>
            <a:chExt cx="359" cy="359"/>
          </a:xfrm>
          <a:solidFill>
            <a:schemeClr val="accent1"/>
          </a:solidFill>
        </p:grpSpPr>
        <p:sp>
          <p:nvSpPr>
            <p:cNvPr id="101" name="Freeform 142">
              <a:extLst>
                <a:ext uri="{FF2B5EF4-FFF2-40B4-BE49-F238E27FC236}">
                  <a16:creationId xmlns:a16="http://schemas.microsoft.com/office/drawing/2014/main" id="{A2363B07-B199-4CA8-BEB0-DC0F55B5BC2A}"/>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43">
              <a:extLst>
                <a:ext uri="{FF2B5EF4-FFF2-40B4-BE49-F238E27FC236}">
                  <a16:creationId xmlns:a16="http://schemas.microsoft.com/office/drawing/2014/main" id="{3901E97B-4BC4-4756-8B57-8C0D48BFC4A5}"/>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3" name="Group 10">
            <a:extLst>
              <a:ext uri="{FF2B5EF4-FFF2-40B4-BE49-F238E27FC236}">
                <a16:creationId xmlns:a16="http://schemas.microsoft.com/office/drawing/2014/main" id="{47A43533-276D-4125-AAD5-B75DF33F0D7E}"/>
              </a:ext>
            </a:extLst>
          </p:cNvPr>
          <p:cNvGrpSpPr>
            <a:grpSpLocks noChangeAspect="1"/>
          </p:cNvGrpSpPr>
          <p:nvPr/>
        </p:nvGrpSpPr>
        <p:grpSpPr bwMode="auto">
          <a:xfrm>
            <a:off x="4475842" y="2662202"/>
            <a:ext cx="598261" cy="683728"/>
            <a:chOff x="1033" y="999"/>
            <a:chExt cx="273" cy="312"/>
          </a:xfrm>
          <a:solidFill>
            <a:schemeClr val="accent1"/>
          </a:solidFill>
        </p:grpSpPr>
        <p:sp>
          <p:nvSpPr>
            <p:cNvPr id="114" name="Rectangle 11">
              <a:extLst>
                <a:ext uri="{FF2B5EF4-FFF2-40B4-BE49-F238E27FC236}">
                  <a16:creationId xmlns:a16="http://schemas.microsoft.com/office/drawing/2014/main" id="{B06F59B7-5228-4AAB-BDB1-A0C55832B81E}"/>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2">
              <a:extLst>
                <a:ext uri="{FF2B5EF4-FFF2-40B4-BE49-F238E27FC236}">
                  <a16:creationId xmlns:a16="http://schemas.microsoft.com/office/drawing/2014/main" id="{E5AAAB7E-33B7-47BB-8A26-5BB11F22F479}"/>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3">
              <a:extLst>
                <a:ext uri="{FF2B5EF4-FFF2-40B4-BE49-F238E27FC236}">
                  <a16:creationId xmlns:a16="http://schemas.microsoft.com/office/drawing/2014/main" id="{A8B44A09-80DE-49CD-A333-D1804C5870E8}"/>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4">
              <a:extLst>
                <a:ext uri="{FF2B5EF4-FFF2-40B4-BE49-F238E27FC236}">
                  <a16:creationId xmlns:a16="http://schemas.microsoft.com/office/drawing/2014/main" id="{976E8434-B1B9-4FAE-8A98-E7D8D3FAB85C}"/>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
              <a:extLst>
                <a:ext uri="{FF2B5EF4-FFF2-40B4-BE49-F238E27FC236}">
                  <a16:creationId xmlns:a16="http://schemas.microsoft.com/office/drawing/2014/main" id="{E03A6D19-F8E2-4664-BEAE-D00B1045628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6">
              <a:extLst>
                <a:ext uri="{FF2B5EF4-FFF2-40B4-BE49-F238E27FC236}">
                  <a16:creationId xmlns:a16="http://schemas.microsoft.com/office/drawing/2014/main" id="{C2FF5748-7D5F-40C7-ACB3-69044A725FD8}"/>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
              <a:extLst>
                <a:ext uri="{FF2B5EF4-FFF2-40B4-BE49-F238E27FC236}">
                  <a16:creationId xmlns:a16="http://schemas.microsoft.com/office/drawing/2014/main" id="{EADAF5C5-35A2-4ECE-BDD0-07D32AB7043F}"/>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40">
            <a:extLst>
              <a:ext uri="{FF2B5EF4-FFF2-40B4-BE49-F238E27FC236}">
                <a16:creationId xmlns:a16="http://schemas.microsoft.com/office/drawing/2014/main" id="{B4FF1ED3-4F6F-449F-8E46-8254ED319093}"/>
              </a:ext>
            </a:extLst>
          </p:cNvPr>
          <p:cNvGrpSpPr/>
          <p:nvPr/>
        </p:nvGrpSpPr>
        <p:grpSpPr>
          <a:xfrm>
            <a:off x="10183971" y="2634737"/>
            <a:ext cx="740541" cy="740541"/>
            <a:chOff x="5418138" y="1585913"/>
            <a:chExt cx="495300" cy="495300"/>
          </a:xfrm>
          <a:solidFill>
            <a:schemeClr val="accent1"/>
          </a:solidFill>
        </p:grpSpPr>
        <p:grpSp>
          <p:nvGrpSpPr>
            <p:cNvPr id="142" name="Group 141">
              <a:extLst>
                <a:ext uri="{FF2B5EF4-FFF2-40B4-BE49-F238E27FC236}">
                  <a16:creationId xmlns:a16="http://schemas.microsoft.com/office/drawing/2014/main" id="{734492C6-B96F-4CB2-9C06-74279AD253FF}"/>
                </a:ext>
              </a:extLst>
            </p:cNvPr>
            <p:cNvGrpSpPr/>
            <p:nvPr/>
          </p:nvGrpSpPr>
          <p:grpSpPr>
            <a:xfrm>
              <a:off x="5565776" y="1755776"/>
              <a:ext cx="200025" cy="123825"/>
              <a:chOff x="5565776" y="1755776"/>
              <a:chExt cx="200025" cy="123825"/>
            </a:xfrm>
            <a:grpFill/>
          </p:grpSpPr>
          <p:sp>
            <p:nvSpPr>
              <p:cNvPr id="146" name="Oval 79">
                <a:extLst>
                  <a:ext uri="{FF2B5EF4-FFF2-40B4-BE49-F238E27FC236}">
                    <a16:creationId xmlns:a16="http://schemas.microsoft.com/office/drawing/2014/main" id="{B8707380-B76D-40DD-99CC-E8F961BFCDEB}"/>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80">
                <a:extLst>
                  <a:ext uri="{FF2B5EF4-FFF2-40B4-BE49-F238E27FC236}">
                    <a16:creationId xmlns:a16="http://schemas.microsoft.com/office/drawing/2014/main" id="{F3A6F876-199C-4AEA-BB0A-005F9B9B8C7D}"/>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Oval 81">
                <a:extLst>
                  <a:ext uri="{FF2B5EF4-FFF2-40B4-BE49-F238E27FC236}">
                    <a16:creationId xmlns:a16="http://schemas.microsoft.com/office/drawing/2014/main" id="{6DF830A8-E5EF-47B6-AB36-1EB081DAAE08}"/>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3" name="Group 142">
              <a:extLst>
                <a:ext uri="{FF2B5EF4-FFF2-40B4-BE49-F238E27FC236}">
                  <a16:creationId xmlns:a16="http://schemas.microsoft.com/office/drawing/2014/main" id="{9B14A1BD-C189-4637-AF96-888D88CB79E7}"/>
                </a:ext>
              </a:extLst>
            </p:cNvPr>
            <p:cNvGrpSpPr/>
            <p:nvPr/>
          </p:nvGrpSpPr>
          <p:grpSpPr>
            <a:xfrm>
              <a:off x="5418138" y="1585913"/>
              <a:ext cx="495300" cy="495300"/>
              <a:chOff x="5418138" y="1585913"/>
              <a:chExt cx="495300" cy="495300"/>
            </a:xfrm>
            <a:grpFill/>
          </p:grpSpPr>
          <p:sp>
            <p:nvSpPr>
              <p:cNvPr id="144" name="Freeform 82">
                <a:extLst>
                  <a:ext uri="{FF2B5EF4-FFF2-40B4-BE49-F238E27FC236}">
                    <a16:creationId xmlns:a16="http://schemas.microsoft.com/office/drawing/2014/main" id="{FC3F2561-F5A6-43AD-B4B1-CDA4F854A560}"/>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83">
                <a:extLst>
                  <a:ext uri="{FF2B5EF4-FFF2-40B4-BE49-F238E27FC236}">
                    <a16:creationId xmlns:a16="http://schemas.microsoft.com/office/drawing/2014/main" id="{39DFB76B-0DAD-416C-B516-E077C5C47C58}"/>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6" name="Group 11">
            <a:extLst>
              <a:ext uri="{FF2B5EF4-FFF2-40B4-BE49-F238E27FC236}">
                <a16:creationId xmlns:a16="http://schemas.microsoft.com/office/drawing/2014/main" id="{7F1C6B9C-139F-4DB2-B8D3-B68D779E5155}"/>
              </a:ext>
            </a:extLst>
          </p:cNvPr>
          <p:cNvGrpSpPr>
            <a:grpSpLocks noChangeAspect="1"/>
          </p:cNvGrpSpPr>
          <p:nvPr/>
        </p:nvGrpSpPr>
        <p:grpSpPr bwMode="auto">
          <a:xfrm>
            <a:off x="148114" y="6558643"/>
            <a:ext cx="321248" cy="321248"/>
            <a:chOff x="410" y="999"/>
            <a:chExt cx="312" cy="312"/>
          </a:xfrm>
        </p:grpSpPr>
        <p:sp>
          <p:nvSpPr>
            <p:cNvPr id="47" name="Freeform 12">
              <a:extLst>
                <a:ext uri="{FF2B5EF4-FFF2-40B4-BE49-F238E27FC236}">
                  <a16:creationId xmlns:a16="http://schemas.microsoft.com/office/drawing/2014/main" id="{3FEBCC91-7129-4B36-A5EF-A58B6696E646}"/>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13">
              <a:extLst>
                <a:ext uri="{FF2B5EF4-FFF2-40B4-BE49-F238E27FC236}">
                  <a16:creationId xmlns:a16="http://schemas.microsoft.com/office/drawing/2014/main" id="{7B3569D0-8D99-4ED7-A356-AE43138D1F3F}"/>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4">
              <a:extLst>
                <a:ext uri="{FF2B5EF4-FFF2-40B4-BE49-F238E27FC236}">
                  <a16:creationId xmlns:a16="http://schemas.microsoft.com/office/drawing/2014/main" id="{DC9A32E7-CE1B-4541-BE63-A04462EBC85C}"/>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5">
              <a:extLst>
                <a:ext uri="{FF2B5EF4-FFF2-40B4-BE49-F238E27FC236}">
                  <a16:creationId xmlns:a16="http://schemas.microsoft.com/office/drawing/2014/main" id="{DB975AEA-397E-42B0-9792-B514419ED3A1}"/>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
              <a:extLst>
                <a:ext uri="{FF2B5EF4-FFF2-40B4-BE49-F238E27FC236}">
                  <a16:creationId xmlns:a16="http://schemas.microsoft.com/office/drawing/2014/main" id="{BB955899-0072-4973-938E-4CB09EF868AF}"/>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7">
              <a:extLst>
                <a:ext uri="{FF2B5EF4-FFF2-40B4-BE49-F238E27FC236}">
                  <a16:creationId xmlns:a16="http://schemas.microsoft.com/office/drawing/2014/main" id="{DF535461-BEB5-450E-A2DF-9CE2DE64098D}"/>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003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1B684C91-2FCB-4E8A-9D2D-5F364F9FE80E}"/>
              </a:ext>
            </a:extLst>
          </p:cNvPr>
          <p:cNvSpPr/>
          <p:nvPr/>
        </p:nvSpPr>
        <p:spPr>
          <a:xfrm>
            <a:off x="4878647" y="2476114"/>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A469D62-F47E-4B81-A0BC-D0C8E017948F}"/>
              </a:ext>
            </a:extLst>
          </p:cNvPr>
          <p:cNvSpPr/>
          <p:nvPr/>
        </p:nvSpPr>
        <p:spPr>
          <a:xfrm>
            <a:off x="4878647" y="3529467"/>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41D3F5EB-6350-42DF-A06C-D36DCCAA6E1B}"/>
              </a:ext>
            </a:extLst>
          </p:cNvPr>
          <p:cNvSpPr/>
          <p:nvPr/>
        </p:nvSpPr>
        <p:spPr>
          <a:xfrm>
            <a:off x="5946941" y="2476114"/>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DAF4CA13-4F22-4B97-A44D-83CB50F68AC0}"/>
              </a:ext>
            </a:extLst>
          </p:cNvPr>
          <p:cNvSpPr/>
          <p:nvPr/>
        </p:nvSpPr>
        <p:spPr>
          <a:xfrm>
            <a:off x="7015235" y="2476114"/>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A5A7449-BA4E-479F-9C98-D0F3094114E3}"/>
              </a:ext>
            </a:extLst>
          </p:cNvPr>
          <p:cNvSpPr/>
          <p:nvPr/>
        </p:nvSpPr>
        <p:spPr>
          <a:xfrm>
            <a:off x="8083529" y="2476114"/>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8EFF979C-F7FF-4E08-976F-E8096AA48A2E}"/>
              </a:ext>
            </a:extLst>
          </p:cNvPr>
          <p:cNvSpPr/>
          <p:nvPr/>
        </p:nvSpPr>
        <p:spPr>
          <a:xfrm>
            <a:off x="5923035" y="3529467"/>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DC5D46C-E1CD-4408-B802-9E829AA3206C}"/>
              </a:ext>
            </a:extLst>
          </p:cNvPr>
          <p:cNvSpPr/>
          <p:nvPr/>
        </p:nvSpPr>
        <p:spPr>
          <a:xfrm>
            <a:off x="7015235" y="3533949"/>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8F0672A0-5468-4460-9D90-7B4C81A773B9}"/>
              </a:ext>
            </a:extLst>
          </p:cNvPr>
          <p:cNvSpPr/>
          <p:nvPr/>
        </p:nvSpPr>
        <p:spPr>
          <a:xfrm>
            <a:off x="8083529" y="3538431"/>
            <a:ext cx="981635" cy="981635"/>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9">
            <a:extLst>
              <a:ext uri="{FF2B5EF4-FFF2-40B4-BE49-F238E27FC236}">
                <a16:creationId xmlns:a16="http://schemas.microsoft.com/office/drawing/2014/main" id="{13B94001-AF49-40DF-BD0C-DEFDC5A8A6EA}"/>
              </a:ext>
            </a:extLst>
          </p:cNvPr>
          <p:cNvSpPr>
            <a:spLocks noEditPoints="1"/>
          </p:cNvSpPr>
          <p:nvPr/>
        </p:nvSpPr>
        <p:spPr bwMode="black">
          <a:xfrm>
            <a:off x="6207022" y="2812757"/>
            <a:ext cx="461473" cy="46135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77" name="Rectangle 76">
            <a:extLst>
              <a:ext uri="{FF2B5EF4-FFF2-40B4-BE49-F238E27FC236}">
                <a16:creationId xmlns:a16="http://schemas.microsoft.com/office/drawing/2014/main" id="{88BB8827-C2BD-4F4B-B9CA-C1C5CE97CDD9}"/>
              </a:ext>
            </a:extLst>
          </p:cNvPr>
          <p:cNvSpPr/>
          <p:nvPr/>
        </p:nvSpPr>
        <p:spPr>
          <a:xfrm>
            <a:off x="6265300" y="2779909"/>
            <a:ext cx="418531" cy="2229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58A0F65A-1AFC-43A4-9F1D-19F5DAAFE187}"/>
              </a:ext>
            </a:extLst>
          </p:cNvPr>
          <p:cNvSpPr/>
          <p:nvPr/>
        </p:nvSpPr>
        <p:spPr>
          <a:xfrm>
            <a:off x="6187963" y="3234836"/>
            <a:ext cx="523163" cy="16604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1B4A1FFE-5E8E-4CD8-B1CB-DD00A2349BA7}"/>
              </a:ext>
            </a:extLst>
          </p:cNvPr>
          <p:cNvSpPr txBox="1"/>
          <p:nvPr/>
        </p:nvSpPr>
        <p:spPr>
          <a:xfrm>
            <a:off x="4952606" y="4524549"/>
            <a:ext cx="833716" cy="4247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Active Directory</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DEE49831-F9D5-4DAC-A8C5-6E79ECD206AB}"/>
              </a:ext>
            </a:extLst>
          </p:cNvPr>
          <p:cNvSpPr txBox="1"/>
          <p:nvPr/>
        </p:nvSpPr>
        <p:spPr>
          <a:xfrm>
            <a:off x="5996994" y="4524549"/>
            <a:ext cx="833716" cy="4247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Cognitive Services</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E6C01116-45CB-4CFC-A518-DA8A5F7EB581}"/>
              </a:ext>
            </a:extLst>
          </p:cNvPr>
          <p:cNvSpPr txBox="1"/>
          <p:nvPr/>
        </p:nvSpPr>
        <p:spPr>
          <a:xfrm>
            <a:off x="7089194" y="4524549"/>
            <a:ext cx="833716" cy="2585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Search</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3" name="TextBox 82">
            <a:extLst>
              <a:ext uri="{FF2B5EF4-FFF2-40B4-BE49-F238E27FC236}">
                <a16:creationId xmlns:a16="http://schemas.microsoft.com/office/drawing/2014/main" id="{09D63AC7-EAF4-4C59-9ED2-27C5E32D6874}"/>
              </a:ext>
            </a:extLst>
          </p:cNvPr>
          <p:cNvSpPr txBox="1"/>
          <p:nvPr/>
        </p:nvSpPr>
        <p:spPr>
          <a:xfrm>
            <a:off x="8157488" y="4524549"/>
            <a:ext cx="833716" cy="4247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Azure Functions</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BEF850D0-5D96-41CE-A130-77055ABBC586}"/>
              </a:ext>
            </a:extLst>
          </p:cNvPr>
          <p:cNvSpPr txBox="1"/>
          <p:nvPr/>
        </p:nvSpPr>
        <p:spPr>
          <a:xfrm>
            <a:off x="8157488" y="2045243"/>
            <a:ext cx="833716" cy="4247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Media Services</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5" name="TextBox 84">
            <a:extLst>
              <a:ext uri="{FF2B5EF4-FFF2-40B4-BE49-F238E27FC236}">
                <a16:creationId xmlns:a16="http://schemas.microsoft.com/office/drawing/2014/main" id="{B4659A44-0FB3-443E-969F-F207B18CF1C4}"/>
              </a:ext>
            </a:extLst>
          </p:cNvPr>
          <p:cNvSpPr txBox="1"/>
          <p:nvPr/>
        </p:nvSpPr>
        <p:spPr>
          <a:xfrm>
            <a:off x="7089194" y="2211443"/>
            <a:ext cx="833716" cy="2585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DNS</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6" name="TextBox 85">
            <a:extLst>
              <a:ext uri="{FF2B5EF4-FFF2-40B4-BE49-F238E27FC236}">
                <a16:creationId xmlns:a16="http://schemas.microsoft.com/office/drawing/2014/main" id="{806463AC-5059-4150-A904-A0D25D50E40D}"/>
              </a:ext>
            </a:extLst>
          </p:cNvPr>
          <p:cNvSpPr txBox="1"/>
          <p:nvPr/>
        </p:nvSpPr>
        <p:spPr>
          <a:xfrm>
            <a:off x="5942646" y="2045243"/>
            <a:ext cx="981635" cy="4247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Database as a Service</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sp>
        <p:nvSpPr>
          <p:cNvPr id="87" name="TextBox 86">
            <a:extLst>
              <a:ext uri="{FF2B5EF4-FFF2-40B4-BE49-F238E27FC236}">
                <a16:creationId xmlns:a16="http://schemas.microsoft.com/office/drawing/2014/main" id="{D6ABBAB3-055D-4530-9446-6FA62CC77593}"/>
              </a:ext>
            </a:extLst>
          </p:cNvPr>
          <p:cNvSpPr txBox="1"/>
          <p:nvPr/>
        </p:nvSpPr>
        <p:spPr>
          <a:xfrm>
            <a:off x="4952606" y="2211443"/>
            <a:ext cx="833716" cy="2585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rPr>
              <a:t>CDN</a:t>
            </a:r>
            <a:endParaRPr kumimoji="0" lang="en-US" sz="1800" b="0" i="0" u="none" strike="noStrike" kern="1200" cap="none" spc="0" normalizeH="0" baseline="0" noProof="0" dirty="0">
              <a:ln>
                <a:noFill/>
              </a:ln>
              <a:solidFill>
                <a:srgbClr val="797979"/>
              </a:solidFill>
              <a:effectLst/>
              <a:uLnTx/>
              <a:uFillTx/>
              <a:latin typeface="Segoe UI" panose="020B0502040204020203" pitchFamily="34" charset="0"/>
              <a:ea typeface="+mn-ea"/>
              <a:cs typeface="Segoe UI" panose="020B0502040204020203" pitchFamily="34" charset="0"/>
            </a:endParaRPr>
          </a:p>
        </p:txBody>
      </p:sp>
      <p:grpSp>
        <p:nvGrpSpPr>
          <p:cNvPr id="91" name="Group 90">
            <a:extLst>
              <a:ext uri="{FF2B5EF4-FFF2-40B4-BE49-F238E27FC236}">
                <a16:creationId xmlns:a16="http://schemas.microsoft.com/office/drawing/2014/main" id="{6B56329C-4485-437F-A8B6-2474D8C5B476}"/>
              </a:ext>
            </a:extLst>
          </p:cNvPr>
          <p:cNvGrpSpPr/>
          <p:nvPr/>
        </p:nvGrpSpPr>
        <p:grpSpPr>
          <a:xfrm rot="5400000">
            <a:off x="4324246" y="3270833"/>
            <a:ext cx="344213" cy="432105"/>
            <a:chOff x="7498555" y="2249685"/>
            <a:chExt cx="389337" cy="488751"/>
          </a:xfrm>
          <a:solidFill>
            <a:srgbClr val="0078D7"/>
          </a:solidFill>
        </p:grpSpPr>
        <p:sp>
          <p:nvSpPr>
            <p:cNvPr id="92" name="Rectangle: Rounded Corners 91">
              <a:extLst>
                <a:ext uri="{FF2B5EF4-FFF2-40B4-BE49-F238E27FC236}">
                  <a16:creationId xmlns:a16="http://schemas.microsoft.com/office/drawing/2014/main" id="{F59CEE0C-2E91-4966-B29D-6D8B8998A7EE}"/>
                </a:ext>
              </a:extLst>
            </p:cNvPr>
            <p:cNvSpPr/>
            <p:nvPr/>
          </p:nvSpPr>
          <p:spPr>
            <a:xfrm>
              <a:off x="7746803" y="2249685"/>
              <a:ext cx="61317" cy="38933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AB08943E-C825-4B18-873F-2380EC195095}"/>
                </a:ext>
              </a:extLst>
            </p:cNvPr>
            <p:cNvSpPr/>
            <p:nvPr/>
          </p:nvSpPr>
          <p:spPr>
            <a:xfrm>
              <a:off x="7580115" y="2249690"/>
              <a:ext cx="61317" cy="38933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Rounded Corners 92">
              <a:extLst>
                <a:ext uri="{FF2B5EF4-FFF2-40B4-BE49-F238E27FC236}">
                  <a16:creationId xmlns:a16="http://schemas.microsoft.com/office/drawing/2014/main" id="{137C8170-D71E-4E99-8AD0-F89EB3B39887}"/>
                </a:ext>
              </a:extLst>
            </p:cNvPr>
            <p:cNvSpPr/>
            <p:nvPr/>
          </p:nvSpPr>
          <p:spPr>
            <a:xfrm>
              <a:off x="7557493" y="2421731"/>
              <a:ext cx="271462" cy="316705"/>
            </a:xfrm>
            <a:prstGeom prst="roundRect">
              <a:avLst>
                <a:gd name="adj" fmla="val 272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64BAC789-F82D-4696-A615-A270FBCCE7DC}"/>
                </a:ext>
              </a:extLst>
            </p:cNvPr>
            <p:cNvSpPr/>
            <p:nvPr/>
          </p:nvSpPr>
          <p:spPr>
            <a:xfrm rot="5400000">
              <a:off x="7649171" y="2263975"/>
              <a:ext cx="88106" cy="3893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6" name="Freeform: Shape 95">
            <a:extLst>
              <a:ext uri="{FF2B5EF4-FFF2-40B4-BE49-F238E27FC236}">
                <a16:creationId xmlns:a16="http://schemas.microsoft.com/office/drawing/2014/main" id="{234599AB-5E3D-44ED-9AD4-AD9D14229728}"/>
              </a:ext>
            </a:extLst>
          </p:cNvPr>
          <p:cNvSpPr/>
          <p:nvPr/>
        </p:nvSpPr>
        <p:spPr>
          <a:xfrm>
            <a:off x="3716114" y="3474540"/>
            <a:ext cx="627797" cy="56763"/>
          </a:xfrm>
          <a:custGeom>
            <a:avLst/>
            <a:gdLst>
              <a:gd name="connsiteX0" fmla="*/ 628103 w 628103"/>
              <a:gd name="connsiteY0" fmla="*/ 10943 h 124805"/>
              <a:gd name="connsiteX1" fmla="*/ 550766 w 628103"/>
              <a:gd name="connsiteY1" fmla="*/ 10943 h 124805"/>
              <a:gd name="connsiteX2" fmla="*/ 368795 w 628103"/>
              <a:gd name="connsiteY2" fmla="*/ 124674 h 124805"/>
              <a:gd name="connsiteX3" fmla="*/ 59446 w 628103"/>
              <a:gd name="connsiteY3" fmla="*/ 33689 h 124805"/>
              <a:gd name="connsiteX4" fmla="*/ 306 w 628103"/>
              <a:gd name="connsiteY4" fmla="*/ 33689 h 124805"/>
              <a:gd name="connsiteX0" fmla="*/ 627842 w 627842"/>
              <a:gd name="connsiteY0" fmla="*/ 10943 h 124805"/>
              <a:gd name="connsiteX1" fmla="*/ 550505 w 627842"/>
              <a:gd name="connsiteY1" fmla="*/ 10943 h 124805"/>
              <a:gd name="connsiteX2" fmla="*/ 368534 w 627842"/>
              <a:gd name="connsiteY2" fmla="*/ 124674 h 124805"/>
              <a:gd name="connsiteX3" fmla="*/ 59185 w 627842"/>
              <a:gd name="connsiteY3" fmla="*/ 33689 h 124805"/>
              <a:gd name="connsiteX4" fmla="*/ 45 w 627842"/>
              <a:gd name="connsiteY4" fmla="*/ 33689 h 124805"/>
              <a:gd name="connsiteX0" fmla="*/ 627842 w 627842"/>
              <a:gd name="connsiteY0" fmla="*/ 10943 h 124805"/>
              <a:gd name="connsiteX1" fmla="*/ 550505 w 627842"/>
              <a:gd name="connsiteY1" fmla="*/ 10943 h 124805"/>
              <a:gd name="connsiteX2" fmla="*/ 368534 w 627842"/>
              <a:gd name="connsiteY2" fmla="*/ 124674 h 124805"/>
              <a:gd name="connsiteX3" fmla="*/ 59185 w 627842"/>
              <a:gd name="connsiteY3" fmla="*/ 33689 h 124805"/>
              <a:gd name="connsiteX4" fmla="*/ 45 w 627842"/>
              <a:gd name="connsiteY4" fmla="*/ 33689 h 124805"/>
              <a:gd name="connsiteX0" fmla="*/ 627842 w 627842"/>
              <a:gd name="connsiteY0" fmla="*/ 10943 h 124814"/>
              <a:gd name="connsiteX1" fmla="*/ 550505 w 627842"/>
              <a:gd name="connsiteY1" fmla="*/ 10943 h 124814"/>
              <a:gd name="connsiteX2" fmla="*/ 368534 w 627842"/>
              <a:gd name="connsiteY2" fmla="*/ 124674 h 124814"/>
              <a:gd name="connsiteX3" fmla="*/ 59185 w 627842"/>
              <a:gd name="connsiteY3" fmla="*/ 33689 h 124814"/>
              <a:gd name="connsiteX4" fmla="*/ 45 w 627842"/>
              <a:gd name="connsiteY4" fmla="*/ 33689 h 124814"/>
              <a:gd name="connsiteX0" fmla="*/ 627842 w 627842"/>
              <a:gd name="connsiteY0" fmla="*/ 10943 h 124814"/>
              <a:gd name="connsiteX1" fmla="*/ 550505 w 627842"/>
              <a:gd name="connsiteY1" fmla="*/ 10943 h 124814"/>
              <a:gd name="connsiteX2" fmla="*/ 368534 w 627842"/>
              <a:gd name="connsiteY2" fmla="*/ 124674 h 124814"/>
              <a:gd name="connsiteX3" fmla="*/ 59185 w 627842"/>
              <a:gd name="connsiteY3" fmla="*/ 33689 h 124814"/>
              <a:gd name="connsiteX4" fmla="*/ 45 w 627842"/>
              <a:gd name="connsiteY4" fmla="*/ 33689 h 124814"/>
              <a:gd name="connsiteX0" fmla="*/ 627797 w 627797"/>
              <a:gd name="connsiteY0" fmla="*/ 10943 h 124814"/>
              <a:gd name="connsiteX1" fmla="*/ 550460 w 627797"/>
              <a:gd name="connsiteY1" fmla="*/ 10943 h 124814"/>
              <a:gd name="connsiteX2" fmla="*/ 368489 w 627797"/>
              <a:gd name="connsiteY2" fmla="*/ 124674 h 124814"/>
              <a:gd name="connsiteX3" fmla="*/ 59140 w 627797"/>
              <a:gd name="connsiteY3" fmla="*/ 33689 h 124814"/>
              <a:gd name="connsiteX4" fmla="*/ 0 w 627797"/>
              <a:gd name="connsiteY4" fmla="*/ 33689 h 124814"/>
              <a:gd name="connsiteX0" fmla="*/ 627797 w 627797"/>
              <a:gd name="connsiteY0" fmla="*/ 10943 h 124811"/>
              <a:gd name="connsiteX1" fmla="*/ 550460 w 627797"/>
              <a:gd name="connsiteY1" fmla="*/ 10943 h 124811"/>
              <a:gd name="connsiteX2" fmla="*/ 368489 w 627797"/>
              <a:gd name="connsiteY2" fmla="*/ 124674 h 124811"/>
              <a:gd name="connsiteX3" fmla="*/ 0 w 627797"/>
              <a:gd name="connsiteY3" fmla="*/ 33689 h 124811"/>
              <a:gd name="connsiteX0" fmla="*/ 627797 w 627797"/>
              <a:gd name="connsiteY0" fmla="*/ 5187 h 27933"/>
              <a:gd name="connsiteX1" fmla="*/ 550460 w 627797"/>
              <a:gd name="connsiteY1" fmla="*/ 5187 h 27933"/>
              <a:gd name="connsiteX2" fmla="*/ 0 w 627797"/>
              <a:gd name="connsiteY2" fmla="*/ 27933 h 27933"/>
              <a:gd name="connsiteX0" fmla="*/ 627797 w 627797"/>
              <a:gd name="connsiteY0" fmla="*/ 0 h 22746"/>
              <a:gd name="connsiteX1" fmla="*/ 0 w 627797"/>
              <a:gd name="connsiteY1" fmla="*/ 22746 h 22746"/>
              <a:gd name="connsiteX0" fmla="*/ 627797 w 627797"/>
              <a:gd name="connsiteY0" fmla="*/ 0 h 66580"/>
              <a:gd name="connsiteX1" fmla="*/ 0 w 627797"/>
              <a:gd name="connsiteY1" fmla="*/ 22746 h 66580"/>
              <a:gd name="connsiteX0" fmla="*/ 627797 w 627797"/>
              <a:gd name="connsiteY0" fmla="*/ 10505 h 56763"/>
              <a:gd name="connsiteX1" fmla="*/ 0 w 627797"/>
              <a:gd name="connsiteY1" fmla="*/ 33251 h 56763"/>
            </a:gdLst>
            <a:ahLst/>
            <a:cxnLst>
              <a:cxn ang="0">
                <a:pos x="connsiteX0" y="connsiteY0"/>
              </a:cxn>
              <a:cxn ang="0">
                <a:pos x="connsiteX1" y="connsiteY1"/>
              </a:cxn>
            </a:cxnLst>
            <a:rect l="l" t="t" r="r" b="b"/>
            <a:pathLst>
              <a:path w="627797" h="56763">
                <a:moveTo>
                  <a:pt x="627797" y="10505"/>
                </a:moveTo>
                <a:cubicBezTo>
                  <a:pt x="350495" y="150076"/>
                  <a:pt x="315402" y="-81827"/>
                  <a:pt x="0" y="33251"/>
                </a:cubicBezTo>
              </a:path>
            </a:pathLst>
          </a:custGeom>
          <a:noFill/>
          <a:ln w="38100" cap="rnd">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C6A71A85-5DA1-4E93-8495-BBACB47650E4}"/>
              </a:ext>
            </a:extLst>
          </p:cNvPr>
          <p:cNvSpPr txBox="1"/>
          <p:nvPr/>
        </p:nvSpPr>
        <p:spPr>
          <a:xfrm>
            <a:off x="2237911" y="4124754"/>
            <a:ext cx="1905124" cy="313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bIns="45720" rtlCol="0" anchor="t">
            <a:spAutoFit/>
          </a:bodyPr>
          <a:lstStyle>
            <a:defPPr>
              <a:defRPr lang="en-US"/>
            </a:defPPr>
            <a:lvl1pPr algn="ctr">
              <a:lnSpc>
                <a:spcPct val="90000"/>
              </a:lnSpc>
              <a:defRPr sz="16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Azure </a:t>
            </a:r>
            <a:r>
              <a:rPr lang="en-US" dirty="0"/>
              <a:t>App Service</a:t>
            </a:r>
          </a:p>
        </p:txBody>
      </p:sp>
      <p:grpSp>
        <p:nvGrpSpPr>
          <p:cNvPr id="98" name="Graphic 78">
            <a:extLst>
              <a:ext uri="{FF2B5EF4-FFF2-40B4-BE49-F238E27FC236}">
                <a16:creationId xmlns:a16="http://schemas.microsoft.com/office/drawing/2014/main" id="{53D0E1FF-D7E0-4E9D-80AD-CD8C7A59BF40}"/>
              </a:ext>
            </a:extLst>
          </p:cNvPr>
          <p:cNvGrpSpPr/>
          <p:nvPr/>
        </p:nvGrpSpPr>
        <p:grpSpPr>
          <a:xfrm>
            <a:off x="6423413" y="2723226"/>
            <a:ext cx="223241" cy="292492"/>
            <a:chOff x="8422213" y="2733263"/>
            <a:chExt cx="205629" cy="269416"/>
          </a:xfrm>
        </p:grpSpPr>
        <p:sp>
          <p:nvSpPr>
            <p:cNvPr id="99" name="Freeform: Shape 98">
              <a:extLst>
                <a:ext uri="{FF2B5EF4-FFF2-40B4-BE49-F238E27FC236}">
                  <a16:creationId xmlns:a16="http://schemas.microsoft.com/office/drawing/2014/main" id="{68210959-171C-4091-A21F-DA360B3DADAB}"/>
                </a:ext>
              </a:extLst>
            </p:cNvPr>
            <p:cNvSpPr/>
            <p:nvPr/>
          </p:nvSpPr>
          <p:spPr>
            <a:xfrm>
              <a:off x="8422213" y="2769995"/>
              <a:ext cx="109785" cy="232684"/>
            </a:xfrm>
            <a:custGeom>
              <a:avLst/>
              <a:gdLst>
                <a:gd name="connsiteX0" fmla="*/ 2273 w 102813"/>
                <a:gd name="connsiteY0" fmla="*/ 2273 h 232684"/>
                <a:gd name="connsiteX1" fmla="*/ 2273 w 102813"/>
                <a:gd name="connsiteY1" fmla="*/ 197679 h 232684"/>
                <a:gd name="connsiteX2" fmla="*/ 103696 w 102813"/>
                <a:gd name="connsiteY2" fmla="*/ 234416 h 232684"/>
                <a:gd name="connsiteX3" fmla="*/ 103696 w 102813"/>
                <a:gd name="connsiteY3" fmla="*/ 2273 h 232684"/>
                <a:gd name="connsiteX4" fmla="*/ 2273 w 102813"/>
                <a:gd name="connsiteY4" fmla="*/ 2273 h 23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13" h="232684">
                  <a:moveTo>
                    <a:pt x="2273" y="2273"/>
                  </a:moveTo>
                  <a:lnTo>
                    <a:pt x="2273" y="197679"/>
                  </a:lnTo>
                  <a:cubicBezTo>
                    <a:pt x="2273" y="217966"/>
                    <a:pt x="47684" y="234416"/>
                    <a:pt x="103696" y="234416"/>
                  </a:cubicBezTo>
                  <a:lnTo>
                    <a:pt x="103696" y="2273"/>
                  </a:lnTo>
                  <a:cubicBezTo>
                    <a:pt x="103696" y="2273"/>
                    <a:pt x="2273" y="2273"/>
                    <a:pt x="2273" y="2273"/>
                  </a:cubicBezTo>
                  <a:close/>
                </a:path>
              </a:pathLst>
            </a:custGeom>
            <a:solidFill>
              <a:srgbClr val="0078D7"/>
            </a:solidFill>
            <a:ln w="533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D4EFA6E-2550-4431-BCAC-F7DF985F7088}"/>
                </a:ext>
              </a:extLst>
            </p:cNvPr>
            <p:cNvSpPr/>
            <p:nvPr/>
          </p:nvSpPr>
          <p:spPr>
            <a:xfrm>
              <a:off x="8507698" y="2769995"/>
              <a:ext cx="117363" cy="232684"/>
            </a:xfrm>
            <a:custGeom>
              <a:avLst/>
              <a:gdLst>
                <a:gd name="connsiteX0" fmla="*/ 2273 w 102813"/>
                <a:gd name="connsiteY0" fmla="*/ 234410 h 232684"/>
                <a:gd name="connsiteX1" fmla="*/ 3663 w 102813"/>
                <a:gd name="connsiteY1" fmla="*/ 234410 h 232684"/>
                <a:gd name="connsiteX2" fmla="*/ 105087 w 102813"/>
                <a:gd name="connsiteY2" fmla="*/ 197679 h 232684"/>
                <a:gd name="connsiteX3" fmla="*/ 105087 w 102813"/>
                <a:gd name="connsiteY3" fmla="*/ 2273 h 232684"/>
                <a:gd name="connsiteX4" fmla="*/ 2273 w 102813"/>
                <a:gd name="connsiteY4" fmla="*/ 2273 h 232684"/>
                <a:gd name="connsiteX5" fmla="*/ 2273 w 102813"/>
                <a:gd name="connsiteY5" fmla="*/ 234410 h 23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13" h="232684">
                  <a:moveTo>
                    <a:pt x="2273" y="234410"/>
                  </a:moveTo>
                  <a:lnTo>
                    <a:pt x="3663" y="234410"/>
                  </a:lnTo>
                  <a:cubicBezTo>
                    <a:pt x="59675" y="234410"/>
                    <a:pt x="105087" y="217971"/>
                    <a:pt x="105087" y="197679"/>
                  </a:cubicBezTo>
                  <a:lnTo>
                    <a:pt x="105087" y="2273"/>
                  </a:lnTo>
                  <a:lnTo>
                    <a:pt x="2273" y="2273"/>
                  </a:lnTo>
                  <a:lnTo>
                    <a:pt x="2273" y="234410"/>
                  </a:lnTo>
                  <a:close/>
                </a:path>
              </a:pathLst>
            </a:custGeom>
            <a:solidFill>
              <a:srgbClr val="0078D7"/>
            </a:solidFill>
            <a:ln w="533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E8DBA0E-EBEC-4197-A4E6-39A298690C94}"/>
                </a:ext>
              </a:extLst>
            </p:cNvPr>
            <p:cNvSpPr/>
            <p:nvPr/>
          </p:nvSpPr>
          <p:spPr>
            <a:xfrm>
              <a:off x="8422214" y="2733263"/>
              <a:ext cx="205628" cy="75758"/>
            </a:xfrm>
            <a:custGeom>
              <a:avLst/>
              <a:gdLst>
                <a:gd name="connsiteX0" fmla="*/ 205119 w 205627"/>
                <a:gd name="connsiteY0" fmla="*/ 39004 h 75757"/>
                <a:gd name="connsiteX1" fmla="*/ 103696 w 205627"/>
                <a:gd name="connsiteY1" fmla="*/ 75736 h 75757"/>
                <a:gd name="connsiteX2" fmla="*/ 2273 w 205627"/>
                <a:gd name="connsiteY2" fmla="*/ 39004 h 75757"/>
                <a:gd name="connsiteX3" fmla="*/ 103696 w 205627"/>
                <a:gd name="connsiteY3" fmla="*/ 2273 h 75757"/>
                <a:gd name="connsiteX4" fmla="*/ 205119 w 205627"/>
                <a:gd name="connsiteY4" fmla="*/ 39004 h 75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7" h="75757">
                  <a:moveTo>
                    <a:pt x="205119" y="39004"/>
                  </a:moveTo>
                  <a:cubicBezTo>
                    <a:pt x="205119" y="59291"/>
                    <a:pt x="159708" y="75736"/>
                    <a:pt x="103696" y="75736"/>
                  </a:cubicBezTo>
                  <a:cubicBezTo>
                    <a:pt x="47684" y="75736"/>
                    <a:pt x="2273" y="59291"/>
                    <a:pt x="2273" y="39004"/>
                  </a:cubicBezTo>
                  <a:cubicBezTo>
                    <a:pt x="2273" y="18718"/>
                    <a:pt x="47684" y="2273"/>
                    <a:pt x="103696" y="2273"/>
                  </a:cubicBezTo>
                  <a:cubicBezTo>
                    <a:pt x="159708" y="2273"/>
                    <a:pt x="205119" y="18718"/>
                    <a:pt x="205119" y="39004"/>
                  </a:cubicBezTo>
                </a:path>
              </a:pathLst>
            </a:custGeom>
            <a:solidFill>
              <a:srgbClr val="E6E6E6"/>
            </a:solidFill>
            <a:ln w="533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2A761FC-DA1B-4596-B64E-F105D5F80FC2}"/>
                </a:ext>
              </a:extLst>
            </p:cNvPr>
            <p:cNvSpPr/>
            <p:nvPr/>
          </p:nvSpPr>
          <p:spPr>
            <a:xfrm>
              <a:off x="8442950" y="2743647"/>
              <a:ext cx="162338" cy="43290"/>
            </a:xfrm>
            <a:custGeom>
              <a:avLst/>
              <a:gdLst>
                <a:gd name="connsiteX0" fmla="*/ 146743 w 162337"/>
                <a:gd name="connsiteY0" fmla="*/ 41315 h 43290"/>
                <a:gd name="connsiteX1" fmla="*/ 163653 w 162337"/>
                <a:gd name="connsiteY1" fmla="*/ 26515 h 43290"/>
                <a:gd name="connsiteX2" fmla="*/ 82960 w 162337"/>
                <a:gd name="connsiteY2" fmla="*/ 2273 h 43290"/>
                <a:gd name="connsiteX3" fmla="*/ 2273 w 162337"/>
                <a:gd name="connsiteY3" fmla="*/ 26515 h 43290"/>
                <a:gd name="connsiteX4" fmla="*/ 19183 w 162337"/>
                <a:gd name="connsiteY4" fmla="*/ 41315 h 43290"/>
                <a:gd name="connsiteX5" fmla="*/ 82960 w 162337"/>
                <a:gd name="connsiteY5" fmla="*/ 31894 h 43290"/>
                <a:gd name="connsiteX6" fmla="*/ 146743 w 162337"/>
                <a:gd name="connsiteY6" fmla="*/ 41315 h 4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37" h="43290">
                  <a:moveTo>
                    <a:pt x="146743" y="41315"/>
                  </a:moveTo>
                  <a:cubicBezTo>
                    <a:pt x="157305" y="37219"/>
                    <a:pt x="163653" y="32089"/>
                    <a:pt x="163653" y="26515"/>
                  </a:cubicBezTo>
                  <a:cubicBezTo>
                    <a:pt x="163653" y="13122"/>
                    <a:pt x="127527" y="2273"/>
                    <a:pt x="82960" y="2273"/>
                  </a:cubicBezTo>
                  <a:cubicBezTo>
                    <a:pt x="38398" y="2273"/>
                    <a:pt x="2273" y="13122"/>
                    <a:pt x="2273" y="26515"/>
                  </a:cubicBezTo>
                  <a:cubicBezTo>
                    <a:pt x="2273" y="32089"/>
                    <a:pt x="8620" y="37219"/>
                    <a:pt x="19183" y="41315"/>
                  </a:cubicBezTo>
                  <a:cubicBezTo>
                    <a:pt x="33934" y="35590"/>
                    <a:pt x="56986" y="31894"/>
                    <a:pt x="82960" y="31894"/>
                  </a:cubicBezTo>
                  <a:cubicBezTo>
                    <a:pt x="108939" y="31894"/>
                    <a:pt x="131981" y="35590"/>
                    <a:pt x="146743" y="41315"/>
                  </a:cubicBezTo>
                </a:path>
              </a:pathLst>
            </a:custGeom>
            <a:solidFill>
              <a:srgbClr val="0078D7"/>
            </a:solidFill>
            <a:ln w="5334" cap="flat">
              <a:noFill/>
              <a:prstDash val="solid"/>
              <a:miter/>
            </a:ln>
          </p:spPr>
          <p:txBody>
            <a:bodyPr rtlCol="0" anchor="ctr"/>
            <a:lstStyle/>
            <a:p>
              <a:endParaRPr lang="en-US"/>
            </a:p>
          </p:txBody>
        </p:sp>
      </p:grpSp>
      <p:pic>
        <p:nvPicPr>
          <p:cNvPr id="109" name="Graphic 108">
            <a:extLst>
              <a:ext uri="{FF2B5EF4-FFF2-40B4-BE49-F238E27FC236}">
                <a16:creationId xmlns:a16="http://schemas.microsoft.com/office/drawing/2014/main" id="{0B423D02-FF44-491A-92D1-D37CEAFD14F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86441" y="2825419"/>
            <a:ext cx="566047" cy="283024"/>
          </a:xfrm>
          <a:prstGeom prst="rect">
            <a:avLst/>
          </a:prstGeom>
        </p:spPr>
      </p:pic>
      <p:pic>
        <p:nvPicPr>
          <p:cNvPr id="111" name="Graphic 110">
            <a:extLst>
              <a:ext uri="{FF2B5EF4-FFF2-40B4-BE49-F238E27FC236}">
                <a16:creationId xmlns:a16="http://schemas.microsoft.com/office/drawing/2014/main" id="{712DAE92-48D7-43FB-9D1B-3C31AC05D2E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67927" y="2728806"/>
            <a:ext cx="476250" cy="476250"/>
          </a:xfrm>
          <a:prstGeom prst="rect">
            <a:avLst/>
          </a:prstGeom>
        </p:spPr>
      </p:pic>
      <p:grpSp>
        <p:nvGrpSpPr>
          <p:cNvPr id="118" name="Group 117">
            <a:extLst>
              <a:ext uri="{FF2B5EF4-FFF2-40B4-BE49-F238E27FC236}">
                <a16:creationId xmlns:a16="http://schemas.microsoft.com/office/drawing/2014/main" id="{70B9622F-2D59-4F08-90A9-D303D2E72A65}"/>
              </a:ext>
            </a:extLst>
          </p:cNvPr>
          <p:cNvGrpSpPr/>
          <p:nvPr/>
        </p:nvGrpSpPr>
        <p:grpSpPr>
          <a:xfrm>
            <a:off x="8370432" y="2735338"/>
            <a:ext cx="407829" cy="463186"/>
            <a:chOff x="7391241" y="3248183"/>
            <a:chExt cx="343852" cy="390525"/>
          </a:xfrm>
          <a:solidFill>
            <a:srgbClr val="0078D7"/>
          </a:solidFill>
        </p:grpSpPr>
        <p:sp>
          <p:nvSpPr>
            <p:cNvPr id="115" name="Freeform: Shape 114">
              <a:extLst>
                <a:ext uri="{FF2B5EF4-FFF2-40B4-BE49-F238E27FC236}">
                  <a16:creationId xmlns:a16="http://schemas.microsoft.com/office/drawing/2014/main" id="{CB9D9FDB-CA54-4679-8C38-8361B3A86C39}"/>
                </a:ext>
              </a:extLst>
            </p:cNvPr>
            <p:cNvSpPr/>
            <p:nvPr/>
          </p:nvSpPr>
          <p:spPr>
            <a:xfrm>
              <a:off x="7391241" y="3248183"/>
              <a:ext cx="342900" cy="180975"/>
            </a:xfrm>
            <a:custGeom>
              <a:avLst/>
              <a:gdLst>
                <a:gd name="connsiteX0" fmla="*/ 344329 w 342900"/>
                <a:gd name="connsiteY0" fmla="*/ 101441 h 180975"/>
                <a:gd name="connsiteX1" fmla="*/ 175736 w 342900"/>
                <a:gd name="connsiteY1" fmla="*/ 7144 h 180975"/>
                <a:gd name="connsiteX2" fmla="*/ 7144 w 342900"/>
                <a:gd name="connsiteY2" fmla="*/ 104299 h 180975"/>
                <a:gd name="connsiteX3" fmla="*/ 7144 w 342900"/>
                <a:gd name="connsiteY3" fmla="*/ 180499 h 180975"/>
                <a:gd name="connsiteX4" fmla="*/ 7144 w 342900"/>
                <a:gd name="connsiteY4" fmla="*/ 180499 h 180975"/>
                <a:gd name="connsiteX5" fmla="*/ 7144 w 342900"/>
                <a:gd name="connsiteY5" fmla="*/ 180499 h 180975"/>
                <a:gd name="connsiteX6" fmla="*/ 50959 w 342900"/>
                <a:gd name="connsiteY6" fmla="*/ 160496 h 180975"/>
                <a:gd name="connsiteX7" fmla="*/ 173831 w 342900"/>
                <a:gd name="connsiteY7" fmla="*/ 67151 h 180975"/>
                <a:gd name="connsiteX8" fmla="*/ 173831 w 342900"/>
                <a:gd name="connsiteY8" fmla="*/ 67151 h 180975"/>
                <a:gd name="connsiteX9" fmla="*/ 296704 w 342900"/>
                <a:gd name="connsiteY9" fmla="*/ 160496 h 180975"/>
                <a:gd name="connsiteX10" fmla="*/ 342424 w 342900"/>
                <a:gd name="connsiteY10" fmla="*/ 180499 h 180975"/>
                <a:gd name="connsiteX11" fmla="*/ 342424 w 342900"/>
                <a:gd name="connsiteY11" fmla="*/ 10144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 h="180975">
                  <a:moveTo>
                    <a:pt x="344329" y="101441"/>
                  </a:moveTo>
                  <a:lnTo>
                    <a:pt x="175736" y="7144"/>
                  </a:lnTo>
                  <a:lnTo>
                    <a:pt x="7144" y="104299"/>
                  </a:lnTo>
                  <a:lnTo>
                    <a:pt x="7144" y="180499"/>
                  </a:lnTo>
                  <a:cubicBezTo>
                    <a:pt x="8096" y="180499"/>
                    <a:pt x="7144" y="180499"/>
                    <a:pt x="7144" y="180499"/>
                  </a:cubicBezTo>
                  <a:cubicBezTo>
                    <a:pt x="7144" y="180499"/>
                    <a:pt x="7144" y="180499"/>
                    <a:pt x="7144" y="180499"/>
                  </a:cubicBezTo>
                  <a:cubicBezTo>
                    <a:pt x="32861" y="180499"/>
                    <a:pt x="43339" y="181451"/>
                    <a:pt x="50959" y="160496"/>
                  </a:cubicBezTo>
                  <a:cubicBezTo>
                    <a:pt x="69056" y="110014"/>
                    <a:pt x="113824" y="67151"/>
                    <a:pt x="173831" y="67151"/>
                  </a:cubicBezTo>
                  <a:lnTo>
                    <a:pt x="173831" y="67151"/>
                  </a:lnTo>
                  <a:cubicBezTo>
                    <a:pt x="234791" y="67151"/>
                    <a:pt x="278606" y="110014"/>
                    <a:pt x="296704" y="160496"/>
                  </a:cubicBezTo>
                  <a:cubicBezTo>
                    <a:pt x="304324" y="182404"/>
                    <a:pt x="314801" y="180499"/>
                    <a:pt x="342424" y="180499"/>
                  </a:cubicBezTo>
                  <a:lnTo>
                    <a:pt x="342424" y="101441"/>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C4B118D-95C3-4EED-9EB1-2B3F1D581A5B}"/>
                </a:ext>
              </a:extLst>
            </p:cNvPr>
            <p:cNvSpPr/>
            <p:nvPr/>
          </p:nvSpPr>
          <p:spPr>
            <a:xfrm>
              <a:off x="7392193" y="3467258"/>
              <a:ext cx="342900" cy="171450"/>
            </a:xfrm>
            <a:custGeom>
              <a:avLst/>
              <a:gdLst>
                <a:gd name="connsiteX0" fmla="*/ 343376 w 342900"/>
                <a:gd name="connsiteY0" fmla="*/ 7144 h 171450"/>
                <a:gd name="connsiteX1" fmla="*/ 325279 w 342900"/>
                <a:gd name="connsiteY1" fmla="*/ 7144 h 171450"/>
                <a:gd name="connsiteX2" fmla="*/ 297656 w 342900"/>
                <a:gd name="connsiteY2" fmla="*/ 23336 h 171450"/>
                <a:gd name="connsiteX3" fmla="*/ 174784 w 342900"/>
                <a:gd name="connsiteY3" fmla="*/ 110966 h 171450"/>
                <a:gd name="connsiteX4" fmla="*/ 174784 w 342900"/>
                <a:gd name="connsiteY4" fmla="*/ 110966 h 171450"/>
                <a:gd name="connsiteX5" fmla="*/ 50959 w 342900"/>
                <a:gd name="connsiteY5" fmla="*/ 23336 h 171450"/>
                <a:gd name="connsiteX6" fmla="*/ 23336 w 342900"/>
                <a:gd name="connsiteY6" fmla="*/ 7144 h 171450"/>
                <a:gd name="connsiteX7" fmla="*/ 7144 w 342900"/>
                <a:gd name="connsiteY7" fmla="*/ 7144 h 171450"/>
                <a:gd name="connsiteX8" fmla="*/ 7144 w 342900"/>
                <a:gd name="connsiteY8" fmla="*/ 7144 h 171450"/>
                <a:gd name="connsiteX9" fmla="*/ 7144 w 342900"/>
                <a:gd name="connsiteY9" fmla="*/ 7144 h 171450"/>
                <a:gd name="connsiteX10" fmla="*/ 7144 w 342900"/>
                <a:gd name="connsiteY10" fmla="*/ 73819 h 171450"/>
                <a:gd name="connsiteX11" fmla="*/ 176689 w 342900"/>
                <a:gd name="connsiteY11" fmla="*/ 168116 h 171450"/>
                <a:gd name="connsiteX12" fmla="*/ 343376 w 342900"/>
                <a:gd name="connsiteY12" fmla="*/ 70961 h 171450"/>
                <a:gd name="connsiteX13" fmla="*/ 343376 w 342900"/>
                <a:gd name="connsiteY13"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171450">
                  <a:moveTo>
                    <a:pt x="343376" y="7144"/>
                  </a:moveTo>
                  <a:lnTo>
                    <a:pt x="325279" y="7144"/>
                  </a:lnTo>
                  <a:cubicBezTo>
                    <a:pt x="309086" y="8096"/>
                    <a:pt x="302419" y="11906"/>
                    <a:pt x="297656" y="23336"/>
                  </a:cubicBezTo>
                  <a:cubicBezTo>
                    <a:pt x="279559" y="73819"/>
                    <a:pt x="234791" y="110966"/>
                    <a:pt x="174784" y="110966"/>
                  </a:cubicBezTo>
                  <a:lnTo>
                    <a:pt x="174784" y="110966"/>
                  </a:lnTo>
                  <a:cubicBezTo>
                    <a:pt x="113824" y="110966"/>
                    <a:pt x="70009" y="72866"/>
                    <a:pt x="50959" y="23336"/>
                  </a:cubicBezTo>
                  <a:cubicBezTo>
                    <a:pt x="46196" y="10954"/>
                    <a:pt x="39529" y="8096"/>
                    <a:pt x="23336" y="7144"/>
                  </a:cubicBezTo>
                  <a:lnTo>
                    <a:pt x="7144" y="7144"/>
                  </a:lnTo>
                  <a:lnTo>
                    <a:pt x="7144" y="7144"/>
                  </a:lnTo>
                  <a:cubicBezTo>
                    <a:pt x="7144" y="7144"/>
                    <a:pt x="10001" y="7144"/>
                    <a:pt x="7144" y="7144"/>
                  </a:cubicBezTo>
                  <a:lnTo>
                    <a:pt x="7144" y="73819"/>
                  </a:lnTo>
                  <a:lnTo>
                    <a:pt x="176689" y="168116"/>
                  </a:lnTo>
                  <a:lnTo>
                    <a:pt x="343376" y="70961"/>
                  </a:lnTo>
                  <a:lnTo>
                    <a:pt x="343376" y="7144"/>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52BF35-DCF7-4AD7-A6B4-EB5ECA9E46E1}"/>
                </a:ext>
              </a:extLst>
            </p:cNvPr>
            <p:cNvSpPr/>
            <p:nvPr/>
          </p:nvSpPr>
          <p:spPr>
            <a:xfrm>
              <a:off x="7472203" y="3353911"/>
              <a:ext cx="180975" cy="180975"/>
            </a:xfrm>
            <a:custGeom>
              <a:avLst/>
              <a:gdLst>
                <a:gd name="connsiteX0" fmla="*/ 71914 w 180975"/>
                <a:gd name="connsiteY0" fmla="*/ 150971 h 180975"/>
                <a:gd name="connsiteX1" fmla="*/ 71914 w 180975"/>
                <a:gd name="connsiteY1" fmla="*/ 41434 h 180975"/>
                <a:gd name="connsiteX2" fmla="*/ 154781 w 180975"/>
                <a:gd name="connsiteY2" fmla="*/ 95726 h 180975"/>
                <a:gd name="connsiteX3" fmla="*/ 71914 w 180975"/>
                <a:gd name="connsiteY3" fmla="*/ 150971 h 180975"/>
                <a:gd name="connsiteX4" fmla="*/ 155734 w 180975"/>
                <a:gd name="connsiteY4" fmla="*/ 32861 h 180975"/>
                <a:gd name="connsiteX5" fmla="*/ 32861 w 180975"/>
                <a:gd name="connsiteY5" fmla="*/ 32861 h 180975"/>
                <a:gd name="connsiteX6" fmla="*/ 32861 w 180975"/>
                <a:gd name="connsiteY6" fmla="*/ 155734 h 180975"/>
                <a:gd name="connsiteX7" fmla="*/ 155734 w 180975"/>
                <a:gd name="connsiteY7" fmla="*/ 155734 h 180975"/>
                <a:gd name="connsiteX8" fmla="*/ 155734 w 180975"/>
                <a:gd name="connsiteY8" fmla="*/ 3286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180975">
                  <a:moveTo>
                    <a:pt x="71914" y="150971"/>
                  </a:moveTo>
                  <a:lnTo>
                    <a:pt x="71914" y="41434"/>
                  </a:lnTo>
                  <a:lnTo>
                    <a:pt x="154781" y="95726"/>
                  </a:lnTo>
                  <a:lnTo>
                    <a:pt x="71914" y="150971"/>
                  </a:lnTo>
                  <a:close/>
                  <a:moveTo>
                    <a:pt x="155734" y="32861"/>
                  </a:moveTo>
                  <a:cubicBezTo>
                    <a:pt x="121444" y="-1429"/>
                    <a:pt x="67151" y="-1429"/>
                    <a:pt x="32861" y="32861"/>
                  </a:cubicBezTo>
                  <a:cubicBezTo>
                    <a:pt x="-1429" y="67151"/>
                    <a:pt x="-1429" y="121444"/>
                    <a:pt x="32861" y="155734"/>
                  </a:cubicBezTo>
                  <a:cubicBezTo>
                    <a:pt x="67151" y="189071"/>
                    <a:pt x="121444" y="189071"/>
                    <a:pt x="155734" y="155734"/>
                  </a:cubicBezTo>
                  <a:cubicBezTo>
                    <a:pt x="190024" y="122396"/>
                    <a:pt x="190024" y="67151"/>
                    <a:pt x="155734" y="32861"/>
                  </a:cubicBezTo>
                  <a:close/>
                </a:path>
              </a:pathLst>
            </a:custGeom>
            <a:grpFill/>
            <a:ln w="9525"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B803AD59-47DA-4098-8CB6-6A7BBFEA4530}"/>
              </a:ext>
            </a:extLst>
          </p:cNvPr>
          <p:cNvGrpSpPr/>
          <p:nvPr/>
        </p:nvGrpSpPr>
        <p:grpSpPr>
          <a:xfrm>
            <a:off x="5126973" y="3777793"/>
            <a:ext cx="484982" cy="484982"/>
            <a:chOff x="6018688" y="3294856"/>
            <a:chExt cx="390525" cy="390525"/>
          </a:xfrm>
          <a:solidFill>
            <a:srgbClr val="0078D7"/>
          </a:solidFill>
        </p:grpSpPr>
        <p:sp>
          <p:nvSpPr>
            <p:cNvPr id="122" name="Freeform: Shape 121">
              <a:extLst>
                <a:ext uri="{FF2B5EF4-FFF2-40B4-BE49-F238E27FC236}">
                  <a16:creationId xmlns:a16="http://schemas.microsoft.com/office/drawing/2014/main" id="{E20814A6-B773-4784-8B85-82C53D88865C}"/>
                </a:ext>
              </a:extLst>
            </p:cNvPr>
            <p:cNvSpPr/>
            <p:nvPr/>
          </p:nvSpPr>
          <p:spPr>
            <a:xfrm>
              <a:off x="6133364" y="3441807"/>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D82271F-71D4-43A7-B58C-33CD215E0CE9}"/>
                </a:ext>
              </a:extLst>
            </p:cNvPr>
            <p:cNvSpPr/>
            <p:nvPr/>
          </p:nvSpPr>
          <p:spPr>
            <a:xfrm>
              <a:off x="6217632" y="3440891"/>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7144391-812B-4DAE-8568-973E7B7268E1}"/>
                </a:ext>
              </a:extLst>
            </p:cNvPr>
            <p:cNvSpPr/>
            <p:nvPr/>
          </p:nvSpPr>
          <p:spPr>
            <a:xfrm>
              <a:off x="6018688" y="3294856"/>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endParaRPr lang="en-US"/>
            </a:p>
          </p:txBody>
        </p:sp>
      </p:grpSp>
      <p:pic>
        <p:nvPicPr>
          <p:cNvPr id="127" name="Graphic 126">
            <a:extLst>
              <a:ext uri="{FF2B5EF4-FFF2-40B4-BE49-F238E27FC236}">
                <a16:creationId xmlns:a16="http://schemas.microsoft.com/office/drawing/2014/main" id="{6B607E30-3A41-4D13-A6D5-4F0B64EB76B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75727" y="3782159"/>
            <a:ext cx="476250" cy="476250"/>
          </a:xfrm>
          <a:prstGeom prst="rect">
            <a:avLst/>
          </a:prstGeom>
        </p:spPr>
      </p:pic>
      <p:grpSp>
        <p:nvGrpSpPr>
          <p:cNvPr id="133" name="Group 132">
            <a:extLst>
              <a:ext uri="{FF2B5EF4-FFF2-40B4-BE49-F238E27FC236}">
                <a16:creationId xmlns:a16="http://schemas.microsoft.com/office/drawing/2014/main" id="{DB4F51E7-4CBB-4CC4-93E7-4515C32F50BB}"/>
              </a:ext>
            </a:extLst>
          </p:cNvPr>
          <p:cNvGrpSpPr/>
          <p:nvPr/>
        </p:nvGrpSpPr>
        <p:grpSpPr>
          <a:xfrm>
            <a:off x="7261436" y="3856253"/>
            <a:ext cx="489233" cy="337027"/>
            <a:chOff x="6002496" y="3343433"/>
            <a:chExt cx="428625" cy="295275"/>
          </a:xfrm>
        </p:grpSpPr>
        <p:sp>
          <p:nvSpPr>
            <p:cNvPr id="131" name="Freeform: Shape 130">
              <a:extLst>
                <a:ext uri="{FF2B5EF4-FFF2-40B4-BE49-F238E27FC236}">
                  <a16:creationId xmlns:a16="http://schemas.microsoft.com/office/drawing/2014/main" id="{4CFE0B02-D8EC-4FE4-AC3C-4E002A64D772}"/>
                </a:ext>
              </a:extLst>
            </p:cNvPr>
            <p:cNvSpPr/>
            <p:nvPr/>
          </p:nvSpPr>
          <p:spPr>
            <a:xfrm>
              <a:off x="6002496" y="3343433"/>
              <a:ext cx="428625" cy="295275"/>
            </a:xfrm>
            <a:custGeom>
              <a:avLst/>
              <a:gdLst>
                <a:gd name="connsiteX0" fmla="*/ 367189 w 428625"/>
                <a:gd name="connsiteY0" fmla="*/ 134779 h 295275"/>
                <a:gd name="connsiteX1" fmla="*/ 370999 w 428625"/>
                <a:gd name="connsiteY1" fmla="*/ 109061 h 295275"/>
                <a:gd name="connsiteX2" fmla="*/ 271939 w 428625"/>
                <a:gd name="connsiteY2" fmla="*/ 7144 h 295275"/>
                <a:gd name="connsiteX3" fmla="*/ 180499 w 428625"/>
                <a:gd name="connsiteY3" fmla="*/ 70009 h 295275"/>
                <a:gd name="connsiteX4" fmla="*/ 127159 w 428625"/>
                <a:gd name="connsiteY4" fmla="*/ 45244 h 295275"/>
                <a:gd name="connsiteX5" fmla="*/ 57626 w 428625"/>
                <a:gd name="connsiteY5" fmla="*/ 117634 h 295275"/>
                <a:gd name="connsiteX6" fmla="*/ 60484 w 428625"/>
                <a:gd name="connsiteY6" fmla="*/ 137636 h 295275"/>
                <a:gd name="connsiteX7" fmla="*/ 7144 w 428625"/>
                <a:gd name="connsiteY7" fmla="*/ 212884 h 295275"/>
                <a:gd name="connsiteX8" fmla="*/ 90011 w 428625"/>
                <a:gd name="connsiteY8" fmla="*/ 293846 h 295275"/>
                <a:gd name="connsiteX9" fmla="*/ 344329 w 428625"/>
                <a:gd name="connsiteY9" fmla="*/ 293846 h 295275"/>
                <a:gd name="connsiteX10" fmla="*/ 426244 w 428625"/>
                <a:gd name="connsiteY10" fmla="*/ 212884 h 295275"/>
                <a:gd name="connsiteX11" fmla="*/ 367189 w 428625"/>
                <a:gd name="connsiteY11" fmla="*/ 134779 h 295275"/>
                <a:gd name="connsiteX12" fmla="*/ 367189 w 428625"/>
                <a:gd name="connsiteY12" fmla="*/ 134779 h 295275"/>
                <a:gd name="connsiteX13" fmla="*/ 311944 w 428625"/>
                <a:gd name="connsiteY13" fmla="*/ 170021 h 295275"/>
                <a:gd name="connsiteX14" fmla="*/ 248126 w 428625"/>
                <a:gd name="connsiteY14" fmla="*/ 220504 h 295275"/>
                <a:gd name="connsiteX15" fmla="*/ 231934 w 428625"/>
                <a:gd name="connsiteY15" fmla="*/ 218599 h 295275"/>
                <a:gd name="connsiteX16" fmla="*/ 215741 w 428625"/>
                <a:gd name="connsiteY16" fmla="*/ 212884 h 295275"/>
                <a:gd name="connsiteX17" fmla="*/ 170021 w 428625"/>
                <a:gd name="connsiteY17" fmla="*/ 258604 h 295275"/>
                <a:gd name="connsiteX18" fmla="*/ 156686 w 428625"/>
                <a:gd name="connsiteY18" fmla="*/ 264319 h 295275"/>
                <a:gd name="connsiteX19" fmla="*/ 143351 w 428625"/>
                <a:gd name="connsiteY19" fmla="*/ 258604 h 295275"/>
                <a:gd name="connsiteX20" fmla="*/ 137636 w 428625"/>
                <a:gd name="connsiteY20" fmla="*/ 245269 h 295275"/>
                <a:gd name="connsiteX21" fmla="*/ 143351 w 428625"/>
                <a:gd name="connsiteY21" fmla="*/ 231934 h 295275"/>
                <a:gd name="connsiteX22" fmla="*/ 189071 w 428625"/>
                <a:gd name="connsiteY22" fmla="*/ 186214 h 295275"/>
                <a:gd name="connsiteX23" fmla="*/ 183356 w 428625"/>
                <a:gd name="connsiteY23" fmla="*/ 139541 h 295275"/>
                <a:gd name="connsiteX24" fmla="*/ 247174 w 428625"/>
                <a:gd name="connsiteY24" fmla="*/ 89059 h 295275"/>
                <a:gd name="connsiteX25" fmla="*/ 263366 w 428625"/>
                <a:gd name="connsiteY25" fmla="*/ 90964 h 295275"/>
                <a:gd name="connsiteX26" fmla="*/ 303371 w 428625"/>
                <a:gd name="connsiteY26" fmla="*/ 121444 h 295275"/>
                <a:gd name="connsiteX27" fmla="*/ 311944 w 428625"/>
                <a:gd name="connsiteY27" fmla="*/ 170021 h 295275"/>
                <a:gd name="connsiteX28" fmla="*/ 311944 w 428625"/>
                <a:gd name="connsiteY28" fmla="*/ 17002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8625" h="295275">
                  <a:moveTo>
                    <a:pt x="367189" y="134779"/>
                  </a:moveTo>
                  <a:cubicBezTo>
                    <a:pt x="370046" y="126206"/>
                    <a:pt x="370999" y="117634"/>
                    <a:pt x="370999" y="109061"/>
                  </a:cubicBezTo>
                  <a:cubicBezTo>
                    <a:pt x="370999" y="52864"/>
                    <a:pt x="326231" y="7144"/>
                    <a:pt x="271939" y="7144"/>
                  </a:cubicBezTo>
                  <a:cubicBezTo>
                    <a:pt x="230981" y="7144"/>
                    <a:pt x="195739" y="32861"/>
                    <a:pt x="180499" y="70009"/>
                  </a:cubicBezTo>
                  <a:cubicBezTo>
                    <a:pt x="168116" y="53816"/>
                    <a:pt x="149066" y="45244"/>
                    <a:pt x="127159" y="45244"/>
                  </a:cubicBezTo>
                  <a:cubicBezTo>
                    <a:pt x="89059" y="45244"/>
                    <a:pt x="57626" y="77629"/>
                    <a:pt x="57626" y="117634"/>
                  </a:cubicBezTo>
                  <a:cubicBezTo>
                    <a:pt x="57626" y="124301"/>
                    <a:pt x="58579" y="130969"/>
                    <a:pt x="60484" y="137636"/>
                  </a:cubicBezTo>
                  <a:cubicBezTo>
                    <a:pt x="29051" y="149066"/>
                    <a:pt x="7144" y="176689"/>
                    <a:pt x="7144" y="212884"/>
                  </a:cubicBezTo>
                  <a:cubicBezTo>
                    <a:pt x="7144" y="259556"/>
                    <a:pt x="44291" y="293846"/>
                    <a:pt x="90011" y="293846"/>
                  </a:cubicBezTo>
                  <a:lnTo>
                    <a:pt x="344329" y="293846"/>
                  </a:lnTo>
                  <a:cubicBezTo>
                    <a:pt x="390049" y="293846"/>
                    <a:pt x="426244" y="259556"/>
                    <a:pt x="426244" y="212884"/>
                  </a:cubicBezTo>
                  <a:cubicBezTo>
                    <a:pt x="425291" y="174784"/>
                    <a:pt x="401479" y="146209"/>
                    <a:pt x="367189" y="134779"/>
                  </a:cubicBezTo>
                  <a:lnTo>
                    <a:pt x="367189" y="134779"/>
                  </a:lnTo>
                  <a:close/>
                  <a:moveTo>
                    <a:pt x="311944" y="170021"/>
                  </a:moveTo>
                  <a:cubicBezTo>
                    <a:pt x="304324" y="199549"/>
                    <a:pt x="278606" y="220504"/>
                    <a:pt x="248126" y="220504"/>
                  </a:cubicBezTo>
                  <a:cubicBezTo>
                    <a:pt x="243364" y="220504"/>
                    <a:pt x="237649" y="219551"/>
                    <a:pt x="231934" y="218599"/>
                  </a:cubicBezTo>
                  <a:cubicBezTo>
                    <a:pt x="227171" y="216694"/>
                    <a:pt x="221456" y="214789"/>
                    <a:pt x="215741" y="212884"/>
                  </a:cubicBezTo>
                  <a:lnTo>
                    <a:pt x="170021" y="258604"/>
                  </a:lnTo>
                  <a:cubicBezTo>
                    <a:pt x="166211" y="262414"/>
                    <a:pt x="161449" y="264319"/>
                    <a:pt x="156686" y="264319"/>
                  </a:cubicBezTo>
                  <a:cubicBezTo>
                    <a:pt x="151924" y="264319"/>
                    <a:pt x="146209" y="262414"/>
                    <a:pt x="143351" y="258604"/>
                  </a:cubicBezTo>
                  <a:cubicBezTo>
                    <a:pt x="139541" y="254794"/>
                    <a:pt x="137636" y="250031"/>
                    <a:pt x="137636" y="245269"/>
                  </a:cubicBezTo>
                  <a:cubicBezTo>
                    <a:pt x="137636" y="240506"/>
                    <a:pt x="139541" y="234791"/>
                    <a:pt x="143351" y="231934"/>
                  </a:cubicBezTo>
                  <a:lnTo>
                    <a:pt x="189071" y="186214"/>
                  </a:lnTo>
                  <a:cubicBezTo>
                    <a:pt x="181451" y="171926"/>
                    <a:pt x="178594" y="154781"/>
                    <a:pt x="183356" y="139541"/>
                  </a:cubicBezTo>
                  <a:cubicBezTo>
                    <a:pt x="190976" y="110014"/>
                    <a:pt x="216694" y="89059"/>
                    <a:pt x="247174" y="89059"/>
                  </a:cubicBezTo>
                  <a:cubicBezTo>
                    <a:pt x="251936" y="89059"/>
                    <a:pt x="257651" y="90011"/>
                    <a:pt x="263366" y="90964"/>
                  </a:cubicBezTo>
                  <a:cubicBezTo>
                    <a:pt x="280511" y="94774"/>
                    <a:pt x="294799" y="106204"/>
                    <a:pt x="303371" y="121444"/>
                  </a:cubicBezTo>
                  <a:cubicBezTo>
                    <a:pt x="313849" y="135731"/>
                    <a:pt x="316706" y="153829"/>
                    <a:pt x="311944" y="170021"/>
                  </a:cubicBezTo>
                  <a:lnTo>
                    <a:pt x="311944" y="170021"/>
                  </a:lnTo>
                  <a:close/>
                </a:path>
              </a:pathLst>
            </a:custGeom>
            <a:solidFill>
              <a:srgbClr val="0078D7"/>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13A949A-CAED-4849-A680-4341AF5420E1}"/>
                </a:ext>
              </a:extLst>
            </p:cNvPr>
            <p:cNvSpPr/>
            <p:nvPr/>
          </p:nvSpPr>
          <p:spPr>
            <a:xfrm>
              <a:off x="6203140" y="3450113"/>
              <a:ext cx="95250" cy="95250"/>
            </a:xfrm>
            <a:custGeom>
              <a:avLst/>
              <a:gdLst>
                <a:gd name="connsiteX0" fmla="*/ 57960 w 95250"/>
                <a:gd name="connsiteY0" fmla="*/ 8096 h 95250"/>
                <a:gd name="connsiteX1" fmla="*/ 47482 w 95250"/>
                <a:gd name="connsiteY1" fmla="*/ 7144 h 95250"/>
                <a:gd name="connsiteX2" fmla="*/ 8430 w 95250"/>
                <a:gd name="connsiteY2" fmla="*/ 38576 h 95250"/>
                <a:gd name="connsiteX3" fmla="*/ 14145 w 95250"/>
                <a:gd name="connsiteY3" fmla="*/ 70961 h 95250"/>
                <a:gd name="connsiteX4" fmla="*/ 24622 w 95250"/>
                <a:gd name="connsiteY4" fmla="*/ 81439 h 95250"/>
                <a:gd name="connsiteX5" fmla="*/ 37957 w 95250"/>
                <a:gd name="connsiteY5" fmla="*/ 87154 h 95250"/>
                <a:gd name="connsiteX6" fmla="*/ 48435 w 95250"/>
                <a:gd name="connsiteY6" fmla="*/ 88106 h 95250"/>
                <a:gd name="connsiteX7" fmla="*/ 87487 w 95250"/>
                <a:gd name="connsiteY7" fmla="*/ 56674 h 95250"/>
                <a:gd name="connsiteX8" fmla="*/ 82725 w 95250"/>
                <a:gd name="connsiteY8" fmla="*/ 25241 h 95250"/>
                <a:gd name="connsiteX9" fmla="*/ 57960 w 95250"/>
                <a:gd name="connsiteY9" fmla="*/ 8096 h 95250"/>
                <a:gd name="connsiteX10" fmla="*/ 57960 w 95250"/>
                <a:gd name="connsiteY10" fmla="*/ 809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57960" y="8096"/>
                  </a:moveTo>
                  <a:cubicBezTo>
                    <a:pt x="54150" y="7144"/>
                    <a:pt x="51292" y="7144"/>
                    <a:pt x="47482" y="7144"/>
                  </a:cubicBezTo>
                  <a:cubicBezTo>
                    <a:pt x="29385" y="7144"/>
                    <a:pt x="12240" y="19526"/>
                    <a:pt x="8430" y="38576"/>
                  </a:cubicBezTo>
                  <a:cubicBezTo>
                    <a:pt x="5572" y="49054"/>
                    <a:pt x="7477" y="62389"/>
                    <a:pt x="14145" y="70961"/>
                  </a:cubicBezTo>
                  <a:cubicBezTo>
                    <a:pt x="17002" y="74771"/>
                    <a:pt x="20812" y="78581"/>
                    <a:pt x="24622" y="81439"/>
                  </a:cubicBezTo>
                  <a:cubicBezTo>
                    <a:pt x="28432" y="84296"/>
                    <a:pt x="33195" y="86201"/>
                    <a:pt x="37957" y="87154"/>
                  </a:cubicBezTo>
                  <a:cubicBezTo>
                    <a:pt x="41767" y="88106"/>
                    <a:pt x="44625" y="88106"/>
                    <a:pt x="48435" y="88106"/>
                  </a:cubicBezTo>
                  <a:cubicBezTo>
                    <a:pt x="66532" y="88106"/>
                    <a:pt x="83677" y="75724"/>
                    <a:pt x="87487" y="56674"/>
                  </a:cubicBezTo>
                  <a:cubicBezTo>
                    <a:pt x="90345" y="46196"/>
                    <a:pt x="88440" y="34766"/>
                    <a:pt x="82725" y="25241"/>
                  </a:cubicBezTo>
                  <a:cubicBezTo>
                    <a:pt x="77010" y="17621"/>
                    <a:pt x="67485" y="10954"/>
                    <a:pt x="57960" y="8096"/>
                  </a:cubicBezTo>
                  <a:lnTo>
                    <a:pt x="57960" y="8096"/>
                  </a:lnTo>
                  <a:close/>
                </a:path>
              </a:pathLst>
            </a:custGeom>
            <a:solidFill>
              <a:srgbClr val="0078D7"/>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286E82DF-9B71-4478-AEF5-27F82227380B}"/>
              </a:ext>
            </a:extLst>
          </p:cNvPr>
          <p:cNvSpPr>
            <a:spLocks noGrp="1"/>
          </p:cNvSpPr>
          <p:nvPr>
            <p:ph type="title"/>
          </p:nvPr>
        </p:nvSpPr>
        <p:spPr/>
        <p:txBody>
          <a:bodyPr/>
          <a:lstStyle/>
          <a:p>
            <a:r>
              <a:rPr lang="en-US" dirty="0"/>
              <a:t>Easily extend your application’s capabilities</a:t>
            </a:r>
          </a:p>
        </p:txBody>
      </p:sp>
      <p:sp>
        <p:nvSpPr>
          <p:cNvPr id="3" name="Text Placeholder 2">
            <a:extLst>
              <a:ext uri="{FF2B5EF4-FFF2-40B4-BE49-F238E27FC236}">
                <a16:creationId xmlns:a16="http://schemas.microsoft.com/office/drawing/2014/main" id="{A3A5452B-7FB4-4345-8689-9705DFDDB348}"/>
              </a:ext>
            </a:extLst>
          </p:cNvPr>
          <p:cNvSpPr>
            <a:spLocks noGrp="1"/>
          </p:cNvSpPr>
          <p:nvPr>
            <p:ph type="body" sz="quarter" idx="10"/>
          </p:nvPr>
        </p:nvSpPr>
        <p:spPr/>
        <p:txBody>
          <a:bodyPr/>
          <a:lstStyle/>
          <a:p>
            <a:r>
              <a:rPr lang="en-US" dirty="0"/>
              <a:t>Connect to other managed services to meet specific web app needs</a:t>
            </a:r>
          </a:p>
        </p:txBody>
      </p:sp>
      <p:sp>
        <p:nvSpPr>
          <p:cNvPr id="90" name="Freeform: Shape 89">
            <a:extLst>
              <a:ext uri="{FF2B5EF4-FFF2-40B4-BE49-F238E27FC236}">
                <a16:creationId xmlns:a16="http://schemas.microsoft.com/office/drawing/2014/main" id="{FC2985D5-A459-418F-B3C4-03D51997965D}"/>
              </a:ext>
            </a:extLst>
          </p:cNvPr>
          <p:cNvSpPr/>
          <p:nvPr/>
        </p:nvSpPr>
        <p:spPr bwMode="auto">
          <a:xfrm>
            <a:off x="8325873" y="3821302"/>
            <a:ext cx="495815" cy="415892"/>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A608883-9432-49A7-8999-E7138DEF71A7}"/>
              </a:ext>
            </a:extLst>
          </p:cNvPr>
          <p:cNvGrpSpPr/>
          <p:nvPr/>
        </p:nvGrpSpPr>
        <p:grpSpPr>
          <a:xfrm>
            <a:off x="2600443" y="2943343"/>
            <a:ext cx="1105727" cy="1107837"/>
            <a:chOff x="642096" y="3281411"/>
            <a:chExt cx="1458720" cy="1461504"/>
          </a:xfrm>
        </p:grpSpPr>
        <p:sp>
          <p:nvSpPr>
            <p:cNvPr id="108" name="Freeform: Shape 107">
              <a:extLst>
                <a:ext uri="{FF2B5EF4-FFF2-40B4-BE49-F238E27FC236}">
                  <a16:creationId xmlns:a16="http://schemas.microsoft.com/office/drawing/2014/main" id="{BBD0BD2F-DE13-4912-99C0-1A362CE94B2F}"/>
                </a:ext>
              </a:extLst>
            </p:cNvPr>
            <p:cNvSpPr/>
            <p:nvPr/>
          </p:nvSpPr>
          <p:spPr>
            <a:xfrm>
              <a:off x="892640" y="3657226"/>
              <a:ext cx="668116" cy="640278"/>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8265C15-8907-4972-BDEA-3F55656A103C}"/>
                </a:ext>
              </a:extLst>
            </p:cNvPr>
            <p:cNvSpPr/>
            <p:nvPr/>
          </p:nvSpPr>
          <p:spPr>
            <a:xfrm>
              <a:off x="642096" y="4019122"/>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154C884-016F-476D-BFB3-652C09359BDA}"/>
                </a:ext>
              </a:extLst>
            </p:cNvPr>
            <p:cNvSpPr/>
            <p:nvPr/>
          </p:nvSpPr>
          <p:spPr>
            <a:xfrm>
              <a:off x="1377023" y="4019122"/>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BEFD304-8ADC-4FB5-920F-B3282B53D315}"/>
                </a:ext>
              </a:extLst>
            </p:cNvPr>
            <p:cNvSpPr/>
            <p:nvPr/>
          </p:nvSpPr>
          <p:spPr>
            <a:xfrm>
              <a:off x="642096" y="3281411"/>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5D0DA21-968D-440E-ACCD-E6460EB62B9D}"/>
                </a:ext>
              </a:extLst>
            </p:cNvPr>
            <p:cNvSpPr/>
            <p:nvPr/>
          </p:nvSpPr>
          <p:spPr>
            <a:xfrm>
              <a:off x="1377023" y="3281411"/>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086B581-4429-4D29-A883-45978B88B060}"/>
                </a:ext>
              </a:extLst>
            </p:cNvPr>
            <p:cNvSpPr/>
            <p:nvPr/>
          </p:nvSpPr>
          <p:spPr>
            <a:xfrm>
              <a:off x="889854" y="3657226"/>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grpSp>
      <p:grpSp>
        <p:nvGrpSpPr>
          <p:cNvPr id="69" name="Group 11">
            <a:extLst>
              <a:ext uri="{FF2B5EF4-FFF2-40B4-BE49-F238E27FC236}">
                <a16:creationId xmlns:a16="http://schemas.microsoft.com/office/drawing/2014/main" id="{BB7363C5-7E4E-46CB-9638-223A04867CD7}"/>
              </a:ext>
            </a:extLst>
          </p:cNvPr>
          <p:cNvGrpSpPr>
            <a:grpSpLocks noChangeAspect="1"/>
          </p:cNvGrpSpPr>
          <p:nvPr/>
        </p:nvGrpSpPr>
        <p:grpSpPr bwMode="auto">
          <a:xfrm>
            <a:off x="148114" y="6558643"/>
            <a:ext cx="321248" cy="321248"/>
            <a:chOff x="410" y="999"/>
            <a:chExt cx="312" cy="312"/>
          </a:xfrm>
        </p:grpSpPr>
        <p:sp>
          <p:nvSpPr>
            <p:cNvPr id="70" name="Freeform 12">
              <a:extLst>
                <a:ext uri="{FF2B5EF4-FFF2-40B4-BE49-F238E27FC236}">
                  <a16:creationId xmlns:a16="http://schemas.microsoft.com/office/drawing/2014/main" id="{3D21EF39-4665-4D28-B484-799FBB1865F5}"/>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3">
              <a:extLst>
                <a:ext uri="{FF2B5EF4-FFF2-40B4-BE49-F238E27FC236}">
                  <a16:creationId xmlns:a16="http://schemas.microsoft.com/office/drawing/2014/main" id="{11153D46-3D37-42F8-91E6-BDC897812EB8}"/>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Oval 14">
              <a:extLst>
                <a:ext uri="{FF2B5EF4-FFF2-40B4-BE49-F238E27FC236}">
                  <a16:creationId xmlns:a16="http://schemas.microsoft.com/office/drawing/2014/main" id="{19310B8B-4173-4F54-8AD6-C72C95E338D8}"/>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Oval 15">
              <a:extLst>
                <a:ext uri="{FF2B5EF4-FFF2-40B4-BE49-F238E27FC236}">
                  <a16:creationId xmlns:a16="http://schemas.microsoft.com/office/drawing/2014/main" id="{23D3E49A-C162-4458-9F31-493EB5580A2A}"/>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Oval 16">
              <a:extLst>
                <a:ext uri="{FF2B5EF4-FFF2-40B4-BE49-F238E27FC236}">
                  <a16:creationId xmlns:a16="http://schemas.microsoft.com/office/drawing/2014/main" id="{48EC16CF-1032-4CAD-8CE7-1895F0A0B33A}"/>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Oval 17">
              <a:extLst>
                <a:ext uri="{FF2B5EF4-FFF2-40B4-BE49-F238E27FC236}">
                  <a16:creationId xmlns:a16="http://schemas.microsoft.com/office/drawing/2014/main" id="{9459BDAF-014F-4A4B-B798-3C2AAC60F1FE}"/>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353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0FD2B46-DE87-4C82-B9FF-EB72C4C9F607}"/>
              </a:ext>
            </a:extLst>
          </p:cNvPr>
          <p:cNvSpPr>
            <a:spLocks noGrp="1"/>
          </p:cNvSpPr>
          <p:nvPr>
            <p:ph type="body" sz="quarter" idx="10"/>
          </p:nvPr>
        </p:nvSpPr>
        <p:spPr>
          <a:xfrm>
            <a:off x="373095" y="1234589"/>
            <a:ext cx="5618178" cy="5435746"/>
          </a:xfrm>
        </p:spPr>
        <p:txBody>
          <a:bodyPr/>
          <a:lstStyle/>
          <a:p>
            <a:r>
              <a:rPr lang="en-US" dirty="0"/>
              <a:t>PaaS</a:t>
            </a:r>
          </a:p>
          <a:p>
            <a:pPr lvl="1"/>
            <a:r>
              <a:rPr lang="en-US" dirty="0"/>
              <a:t>An overview on the importance of PaaS and how your business and customers will benefit</a:t>
            </a:r>
          </a:p>
          <a:p>
            <a:r>
              <a:rPr lang="en-US"/>
              <a:t>Azure </a:t>
            </a:r>
            <a:r>
              <a:rPr lang="en-US" dirty="0"/>
              <a:t>App Service overview and benefits</a:t>
            </a:r>
          </a:p>
          <a:p>
            <a:pPr lvl="1"/>
            <a:r>
              <a:rPr lang="en-US" dirty="0"/>
              <a:t>What it does, what you can use it for, and why you should use it. </a:t>
            </a:r>
          </a:p>
          <a:p>
            <a:r>
              <a:rPr lang="en-US" dirty="0"/>
              <a:t>Innovation</a:t>
            </a:r>
          </a:p>
          <a:p>
            <a:pPr lvl="1"/>
            <a:r>
              <a:rPr lang="en-US" dirty="0"/>
              <a:t>Build new functionality that your users will love – use Azure App Service with other Azure solutions</a:t>
            </a:r>
          </a:p>
          <a:p>
            <a:r>
              <a:rPr lang="en-US" dirty="0"/>
              <a:t>Migration</a:t>
            </a:r>
          </a:p>
          <a:p>
            <a:pPr lvl="1"/>
            <a:r>
              <a:rPr lang="en-US" dirty="0"/>
              <a:t>Overview of migration process and tool</a:t>
            </a:r>
          </a:p>
          <a:p>
            <a:r>
              <a:rPr lang="en-US" dirty="0"/>
              <a:t>Use cases</a:t>
            </a:r>
          </a:p>
          <a:p>
            <a:pPr lvl="1"/>
            <a:r>
              <a:rPr lang="en-US" dirty="0"/>
              <a:t>Use cases for OSS and Microsoft Stack choices</a:t>
            </a:r>
          </a:p>
          <a:p>
            <a:r>
              <a:rPr lang="en-US" dirty="0"/>
              <a:t>Customer success stories</a:t>
            </a:r>
          </a:p>
          <a:p>
            <a:pPr lvl="1"/>
            <a:r>
              <a:rPr lang="en-US" dirty="0"/>
              <a:t>Examples of how our customers have implemented Azure App Service</a:t>
            </a:r>
          </a:p>
          <a:p>
            <a:r>
              <a:rPr lang="en-US" dirty="0"/>
              <a:t>Next steps</a:t>
            </a:r>
          </a:p>
          <a:p>
            <a:pPr lvl="1"/>
            <a:r>
              <a:rPr lang="en-US" dirty="0"/>
              <a:t>Find out how you can get started with</a:t>
            </a:r>
            <a:r>
              <a:rPr lang="en-US"/>
              <a:t> Azure</a:t>
            </a:r>
            <a:r>
              <a:rPr lang="en-US" dirty="0"/>
              <a:t> App Service</a:t>
            </a:r>
          </a:p>
        </p:txBody>
      </p:sp>
      <p:sp>
        <p:nvSpPr>
          <p:cNvPr id="8" name="Title 7">
            <a:extLst>
              <a:ext uri="{FF2B5EF4-FFF2-40B4-BE49-F238E27FC236}">
                <a16:creationId xmlns:a16="http://schemas.microsoft.com/office/drawing/2014/main" id="{DCE00300-3B98-4B49-A228-C4D1B660AD0A}"/>
              </a:ext>
            </a:extLst>
          </p:cNvPr>
          <p:cNvSpPr>
            <a:spLocks noGrp="1"/>
          </p:cNvSpPr>
          <p:nvPr>
            <p:ph type="title"/>
          </p:nvPr>
        </p:nvSpPr>
        <p:spPr>
          <a:xfrm>
            <a:off x="373095" y="417450"/>
            <a:ext cx="5489815" cy="553998"/>
          </a:xfrm>
        </p:spPr>
        <p:txBody>
          <a:bodyPr/>
          <a:lstStyle/>
          <a:p>
            <a:r>
              <a:rPr lang="en-US" dirty="0"/>
              <a:t>Agenda</a:t>
            </a:r>
          </a:p>
        </p:txBody>
      </p:sp>
      <p:pic>
        <p:nvPicPr>
          <p:cNvPr id="7" name="Picture Placeholder 6">
            <a:extLst>
              <a:ext uri="{FF2B5EF4-FFF2-40B4-BE49-F238E27FC236}">
                <a16:creationId xmlns:a16="http://schemas.microsoft.com/office/drawing/2014/main" id="{84769856-54E4-4D4F-8C71-5A59135B2FB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8988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5">
            <a:extLst>
              <a:ext uri="{FF2B5EF4-FFF2-40B4-BE49-F238E27FC236}">
                <a16:creationId xmlns:a16="http://schemas.microsoft.com/office/drawing/2014/main" id="{E0167C90-08FB-4FF0-B380-D6C6987E914E}"/>
              </a:ext>
            </a:extLst>
          </p:cNvPr>
          <p:cNvGrpSpPr>
            <a:grpSpLocks noChangeAspect="1"/>
          </p:cNvGrpSpPr>
          <p:nvPr/>
        </p:nvGrpSpPr>
        <p:grpSpPr bwMode="auto">
          <a:xfrm>
            <a:off x="9450338" y="2868236"/>
            <a:ext cx="815842" cy="815842"/>
            <a:chOff x="410" y="1520"/>
            <a:chExt cx="359" cy="359"/>
          </a:xfrm>
        </p:grpSpPr>
        <p:sp>
          <p:nvSpPr>
            <p:cNvPr id="30" name="Freeform 16">
              <a:extLst>
                <a:ext uri="{FF2B5EF4-FFF2-40B4-BE49-F238E27FC236}">
                  <a16:creationId xmlns:a16="http://schemas.microsoft.com/office/drawing/2014/main" id="{9FFACE06-008B-4113-8E88-D741AF4EFF98}"/>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7">
              <a:extLst>
                <a:ext uri="{FF2B5EF4-FFF2-40B4-BE49-F238E27FC236}">
                  <a16:creationId xmlns:a16="http://schemas.microsoft.com/office/drawing/2014/main" id="{23DA7FE3-916B-4E31-A2EC-E7D9F3047734}"/>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8">
              <a:extLst>
                <a:ext uri="{FF2B5EF4-FFF2-40B4-BE49-F238E27FC236}">
                  <a16:creationId xmlns:a16="http://schemas.microsoft.com/office/drawing/2014/main" id="{B9300271-A437-4381-99A3-4325D9461B97}"/>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2B56AF45-6CFD-4919-AE67-434A879907D2}"/>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50F6BC3E-5589-468D-AB8C-9E71CC61A184}"/>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90E8E2A1-98E7-41D1-A210-641939EA045F}"/>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11">
            <a:extLst>
              <a:ext uri="{FF2B5EF4-FFF2-40B4-BE49-F238E27FC236}">
                <a16:creationId xmlns:a16="http://schemas.microsoft.com/office/drawing/2014/main" id="{6B5F3C37-DDD4-4BB0-90A4-FC96056118C1}"/>
              </a:ext>
            </a:extLst>
          </p:cNvPr>
          <p:cNvGrpSpPr>
            <a:grpSpLocks noChangeAspect="1"/>
          </p:cNvGrpSpPr>
          <p:nvPr/>
        </p:nvGrpSpPr>
        <p:grpSpPr bwMode="auto">
          <a:xfrm>
            <a:off x="5809716" y="2868237"/>
            <a:ext cx="815841" cy="815841"/>
            <a:chOff x="410" y="999"/>
            <a:chExt cx="312" cy="312"/>
          </a:xfrm>
        </p:grpSpPr>
        <p:sp>
          <p:nvSpPr>
            <p:cNvPr id="44" name="Freeform 12">
              <a:extLst>
                <a:ext uri="{FF2B5EF4-FFF2-40B4-BE49-F238E27FC236}">
                  <a16:creationId xmlns:a16="http://schemas.microsoft.com/office/drawing/2014/main" id="{211A0F8B-E3E2-4715-892C-1CBEE19DB99B}"/>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13">
              <a:extLst>
                <a:ext uri="{FF2B5EF4-FFF2-40B4-BE49-F238E27FC236}">
                  <a16:creationId xmlns:a16="http://schemas.microsoft.com/office/drawing/2014/main" id="{D4FD632B-A976-4DAC-B765-4CF1EF405DF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4">
              <a:extLst>
                <a:ext uri="{FF2B5EF4-FFF2-40B4-BE49-F238E27FC236}">
                  <a16:creationId xmlns:a16="http://schemas.microsoft.com/office/drawing/2014/main" id="{A1C735BB-13D2-4FED-8D25-7324CA95BCCC}"/>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5">
              <a:extLst>
                <a:ext uri="{FF2B5EF4-FFF2-40B4-BE49-F238E27FC236}">
                  <a16:creationId xmlns:a16="http://schemas.microsoft.com/office/drawing/2014/main" id="{7DC4F023-1943-4B06-B464-ED98221ED47D}"/>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16">
              <a:extLst>
                <a:ext uri="{FF2B5EF4-FFF2-40B4-BE49-F238E27FC236}">
                  <a16:creationId xmlns:a16="http://schemas.microsoft.com/office/drawing/2014/main" id="{A67232B8-2CE9-4A52-BEE1-0F374A0152D0}"/>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7">
              <a:extLst>
                <a:ext uri="{FF2B5EF4-FFF2-40B4-BE49-F238E27FC236}">
                  <a16:creationId xmlns:a16="http://schemas.microsoft.com/office/drawing/2014/main" id="{835C635D-F153-4061-9D05-77BB7C454C25}"/>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0" name="Group 135">
            <a:extLst>
              <a:ext uri="{FF2B5EF4-FFF2-40B4-BE49-F238E27FC236}">
                <a16:creationId xmlns:a16="http://schemas.microsoft.com/office/drawing/2014/main" id="{4062BA65-DF33-40D5-8EE2-966F40F53B72}"/>
              </a:ext>
            </a:extLst>
          </p:cNvPr>
          <p:cNvGrpSpPr>
            <a:grpSpLocks noChangeAspect="1"/>
          </p:cNvGrpSpPr>
          <p:nvPr/>
        </p:nvGrpSpPr>
        <p:grpSpPr bwMode="auto">
          <a:xfrm>
            <a:off x="2183740" y="2940967"/>
            <a:ext cx="814995" cy="676551"/>
            <a:chOff x="2204" y="1026"/>
            <a:chExt cx="312" cy="259"/>
          </a:xfrm>
          <a:solidFill>
            <a:schemeClr val="accent1"/>
          </a:solidFill>
        </p:grpSpPr>
        <p:sp>
          <p:nvSpPr>
            <p:cNvPr id="51" name="Freeform 136">
              <a:extLst>
                <a:ext uri="{FF2B5EF4-FFF2-40B4-BE49-F238E27FC236}">
                  <a16:creationId xmlns:a16="http://schemas.microsoft.com/office/drawing/2014/main" id="{756DBE2A-F1FB-4467-BFC8-60248773991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37">
              <a:extLst>
                <a:ext uri="{FF2B5EF4-FFF2-40B4-BE49-F238E27FC236}">
                  <a16:creationId xmlns:a16="http://schemas.microsoft.com/office/drawing/2014/main" id="{A148251C-F527-4DD4-9696-9EFC17F0D42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8">
              <a:extLst>
                <a:ext uri="{FF2B5EF4-FFF2-40B4-BE49-F238E27FC236}">
                  <a16:creationId xmlns:a16="http://schemas.microsoft.com/office/drawing/2014/main" id="{C57590FF-A081-4866-8EFE-F6DB4DE37AC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39">
              <a:extLst>
                <a:ext uri="{FF2B5EF4-FFF2-40B4-BE49-F238E27FC236}">
                  <a16:creationId xmlns:a16="http://schemas.microsoft.com/office/drawing/2014/main" id="{64CACD2B-4654-4E5E-BE71-FB21F8AA999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40">
              <a:extLst>
                <a:ext uri="{FF2B5EF4-FFF2-40B4-BE49-F238E27FC236}">
                  <a16:creationId xmlns:a16="http://schemas.microsoft.com/office/drawing/2014/main" id="{6CB70184-FA89-4C22-8560-760950F1E511}"/>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41">
              <a:extLst>
                <a:ext uri="{FF2B5EF4-FFF2-40B4-BE49-F238E27FC236}">
                  <a16:creationId xmlns:a16="http://schemas.microsoft.com/office/drawing/2014/main" id="{58231F02-AD77-4366-830A-01EBF1E1510F}"/>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42">
              <a:extLst>
                <a:ext uri="{FF2B5EF4-FFF2-40B4-BE49-F238E27FC236}">
                  <a16:creationId xmlns:a16="http://schemas.microsoft.com/office/drawing/2014/main" id="{F6134192-95CC-4644-9698-67028113B63F}"/>
                </a:ext>
              </a:extLst>
            </p:cNvPr>
            <p:cNvSpPr>
              <a:spLocks noChangeArrowheads="1"/>
            </p:cNvSpPr>
            <p:nvPr/>
          </p:nvSpPr>
          <p:spPr bwMode="auto">
            <a:xfrm>
              <a:off x="2331" y="11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43">
              <a:extLst>
                <a:ext uri="{FF2B5EF4-FFF2-40B4-BE49-F238E27FC236}">
                  <a16:creationId xmlns:a16="http://schemas.microsoft.com/office/drawing/2014/main" id="{23FF4727-6DCC-4283-B88E-7C2EEE61C7D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a:extLst>
              <a:ext uri="{FF2B5EF4-FFF2-40B4-BE49-F238E27FC236}">
                <a16:creationId xmlns:a16="http://schemas.microsoft.com/office/drawing/2014/main" id="{8B3FE52E-0C4D-48BB-A16A-E23AD0708591}"/>
              </a:ext>
            </a:extLst>
          </p:cNvPr>
          <p:cNvSpPr/>
          <p:nvPr/>
        </p:nvSpPr>
        <p:spPr>
          <a:xfrm>
            <a:off x="1623695" y="3779350"/>
            <a:ext cx="1933166" cy="584775"/>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High-productivity for </a:t>
            </a:r>
            <a:r>
              <a:rPr lang="en-US" sz="1600" dirty="0" err="1">
                <a:solidFill>
                  <a:schemeClr val="accent4"/>
                </a:solidFill>
                <a:latin typeface="+mj-lt"/>
                <a:cs typeface="Segoe UI Semilight" panose="020B0402040204020203" pitchFamily="34" charset="0"/>
              </a:rPr>
              <a:t>devs</a:t>
            </a:r>
            <a:r>
              <a:rPr lang="en-US" sz="1600" dirty="0">
                <a:solidFill>
                  <a:schemeClr val="accent4"/>
                </a:solidFill>
                <a:latin typeface="+mj-lt"/>
                <a:cs typeface="Segoe UI Semilight" panose="020B0402040204020203" pitchFamily="34" charset="0"/>
              </a:rPr>
              <a:t> &amp; ops</a:t>
            </a:r>
          </a:p>
        </p:txBody>
      </p:sp>
      <p:sp>
        <p:nvSpPr>
          <p:cNvPr id="33" name="Rectangle 32">
            <a:extLst>
              <a:ext uri="{FF2B5EF4-FFF2-40B4-BE49-F238E27FC236}">
                <a16:creationId xmlns:a16="http://schemas.microsoft.com/office/drawing/2014/main" id="{E47F81C6-F524-493A-9294-5871FC519E72}"/>
              </a:ext>
            </a:extLst>
          </p:cNvPr>
          <p:cNvSpPr/>
          <p:nvPr/>
        </p:nvSpPr>
        <p:spPr>
          <a:xfrm>
            <a:off x="5133882" y="3779350"/>
            <a:ext cx="2168710" cy="338554"/>
          </a:xfrm>
          <a:prstGeom prst="rect">
            <a:avLst/>
          </a:prstGeom>
        </p:spPr>
        <p:txBody>
          <a:bodyPr wrap="square">
            <a:spAutoFit/>
          </a:bodyPr>
          <a:lstStyle/>
          <a:p>
            <a:pPr algn="ctr"/>
            <a:r>
              <a:rPr lang="en-US" sz="1600" dirty="0">
                <a:solidFill>
                  <a:schemeClr val="accent4"/>
                </a:solidFill>
                <a:latin typeface="+mj-lt"/>
                <a:cs typeface="Segoe UI Semilight" panose="020B0402040204020203" pitchFamily="34" charset="0"/>
              </a:rPr>
              <a:t>Fully-managed</a:t>
            </a:r>
          </a:p>
        </p:txBody>
      </p:sp>
      <p:sp>
        <p:nvSpPr>
          <p:cNvPr id="34" name="Rectangle 33">
            <a:extLst>
              <a:ext uri="{FF2B5EF4-FFF2-40B4-BE49-F238E27FC236}">
                <a16:creationId xmlns:a16="http://schemas.microsoft.com/office/drawing/2014/main" id="{299F2677-78A2-49F9-B95F-1B43CD90FC88}"/>
              </a:ext>
            </a:extLst>
          </p:cNvPr>
          <p:cNvSpPr/>
          <p:nvPr/>
        </p:nvSpPr>
        <p:spPr>
          <a:xfrm>
            <a:off x="8659694" y="3779350"/>
            <a:ext cx="2397130" cy="338554"/>
          </a:xfrm>
          <a:prstGeom prst="rect">
            <a:avLst/>
          </a:prstGeom>
        </p:spPr>
        <p:txBody>
          <a:bodyPr wrap="square">
            <a:spAutoFit/>
          </a:bodyPr>
          <a:lstStyle/>
          <a:p>
            <a:pPr algn="ctr"/>
            <a:r>
              <a:rPr lang="en-US" sz="1600" dirty="0">
                <a:solidFill>
                  <a:srgbClr val="0078D7"/>
                </a:solidFill>
                <a:latin typeface="+mj-lt"/>
                <a:cs typeface="Segoe UI Semilight" panose="020B0402040204020203" pitchFamily="34" charset="0"/>
              </a:rPr>
              <a:t>Enterprise-grade</a:t>
            </a:r>
          </a:p>
        </p:txBody>
      </p:sp>
      <p:sp>
        <p:nvSpPr>
          <p:cNvPr id="35" name="Rectangle 34">
            <a:extLst>
              <a:ext uri="{FF2B5EF4-FFF2-40B4-BE49-F238E27FC236}">
                <a16:creationId xmlns:a16="http://schemas.microsoft.com/office/drawing/2014/main" id="{5CC03371-61EF-4F04-8544-3E0D213590E6}"/>
              </a:ext>
            </a:extLst>
          </p:cNvPr>
          <p:cNvSpPr/>
          <p:nvPr/>
        </p:nvSpPr>
        <p:spPr bwMode="auto">
          <a:xfrm>
            <a:off x="1379651" y="2043385"/>
            <a:ext cx="6394537" cy="3049480"/>
          </a:xfrm>
          <a:prstGeom prst="rect">
            <a:avLst/>
          </a:prstGeom>
          <a:solidFill>
            <a:schemeClr val="bg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20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aphic 11">
            <a:extLst>
              <a:ext uri="{FF2B5EF4-FFF2-40B4-BE49-F238E27FC236}">
                <a16:creationId xmlns:a16="http://schemas.microsoft.com/office/drawing/2014/main" id="{D977F9FF-0A65-4BEE-92DC-90ED1CE70936}"/>
              </a:ext>
            </a:extLst>
          </p:cNvPr>
          <p:cNvGrpSpPr/>
          <p:nvPr/>
        </p:nvGrpSpPr>
        <p:grpSpPr>
          <a:xfrm>
            <a:off x="1122394" y="2697452"/>
            <a:ext cx="879131" cy="879131"/>
            <a:chOff x="4580266" y="2978370"/>
            <a:chExt cx="1017028" cy="1017028"/>
          </a:xfrm>
        </p:grpSpPr>
        <p:sp>
          <p:nvSpPr>
            <p:cNvPr id="14" name="Freeform: Shape 13">
              <a:extLst>
                <a:ext uri="{FF2B5EF4-FFF2-40B4-BE49-F238E27FC236}">
                  <a16:creationId xmlns:a16="http://schemas.microsoft.com/office/drawing/2014/main" id="{D3E0514C-1DB9-40A4-AAFB-97CC5B8386CF}"/>
                </a:ext>
              </a:extLst>
            </p:cNvPr>
            <p:cNvSpPr/>
            <p:nvPr/>
          </p:nvSpPr>
          <p:spPr>
            <a:xfrm>
              <a:off x="4547925" y="3485053"/>
              <a:ext cx="528855" cy="528855"/>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chemeClr val="accent4">
                <a:lumMod val="60000"/>
                <a:lumOff val="40000"/>
              </a:schemeClr>
            </a:solidFill>
            <a:ln w="2019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DE5FCB6-83C6-46AA-B13B-CF3400DF8F4F}"/>
                </a:ext>
              </a:extLst>
            </p:cNvPr>
            <p:cNvSpPr/>
            <p:nvPr/>
          </p:nvSpPr>
          <p:spPr>
            <a:xfrm>
              <a:off x="5084915" y="3485053"/>
              <a:ext cx="528855" cy="528855"/>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chemeClr val="accent4">
                <a:lumMod val="60000"/>
                <a:lumOff val="40000"/>
              </a:schemeClr>
            </a:solidFill>
            <a:ln w="201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0AED226-9FB3-4B74-AB1C-8BFFDE9BF0E5}"/>
                </a:ext>
              </a:extLst>
            </p:cNvPr>
            <p:cNvSpPr/>
            <p:nvPr/>
          </p:nvSpPr>
          <p:spPr>
            <a:xfrm>
              <a:off x="4547925" y="2946029"/>
              <a:ext cx="528855" cy="528855"/>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chemeClr val="accent4">
                <a:lumMod val="60000"/>
                <a:lumOff val="40000"/>
              </a:schemeClr>
            </a:solidFill>
            <a:ln w="201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605E666-0F95-486C-993D-60963876C208}"/>
                </a:ext>
              </a:extLst>
            </p:cNvPr>
            <p:cNvSpPr/>
            <p:nvPr/>
          </p:nvSpPr>
          <p:spPr>
            <a:xfrm>
              <a:off x="5084915" y="2946029"/>
              <a:ext cx="528855" cy="528855"/>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chemeClr val="accent4">
                <a:lumMod val="60000"/>
                <a:lumOff val="40000"/>
              </a:schemeClr>
            </a:solidFill>
            <a:ln w="201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986B864-0C62-412A-9983-23E59B50F863}"/>
                </a:ext>
              </a:extLst>
            </p:cNvPr>
            <p:cNvSpPr/>
            <p:nvPr/>
          </p:nvSpPr>
          <p:spPr>
            <a:xfrm>
              <a:off x="4728955" y="3220626"/>
              <a:ext cx="711920" cy="467833"/>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6BA54B-88A9-443A-A814-ADD0D68A01D2}"/>
                </a:ext>
              </a:extLst>
            </p:cNvPr>
            <p:cNvSpPr/>
            <p:nvPr/>
          </p:nvSpPr>
          <p:spPr>
            <a:xfrm>
              <a:off x="4730990" y="3220626"/>
              <a:ext cx="488173" cy="467833"/>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13879397-57A7-44EC-A068-516B02C2C718}"/>
              </a:ext>
            </a:extLst>
          </p:cNvPr>
          <p:cNvSpPr txBox="1"/>
          <p:nvPr/>
        </p:nvSpPr>
        <p:spPr>
          <a:xfrm>
            <a:off x="586222" y="3918778"/>
            <a:ext cx="2944462" cy="286232"/>
          </a:xfrm>
          <a:prstGeom prst="rect">
            <a:avLst/>
          </a:prstGeom>
          <a:noFill/>
        </p:spPr>
        <p:txBody>
          <a:bodyPr wrap="square" rtlCol="0">
            <a:spAutoFit/>
          </a:bodyPr>
          <a:lstStyle/>
          <a:p>
            <a:pPr marR="0" lvl="0" indent="0" fontAlgn="auto">
              <a:lnSpc>
                <a:spcPct val="90000"/>
              </a:lnSpc>
              <a:spcBef>
                <a:spcPts val="0"/>
              </a:spcBef>
              <a:spcAft>
                <a:spcPts val="0"/>
              </a:spcAft>
              <a:buClrTx/>
              <a:buSzTx/>
              <a:buFontTx/>
              <a:buNone/>
              <a:tabLst/>
              <a:defRPr/>
            </a:pPr>
            <a:r>
              <a:rPr lang="en-US" sz="1400" kern="0" dirty="0">
                <a:latin typeface="Segoe UI Semibold" panose="020B0702040204020203" pitchFamily="34" charset="0"/>
                <a:cs typeface="Segoe UI Semibold" panose="020B0702040204020203" pitchFamily="34" charset="0"/>
              </a:rPr>
              <a:t>Azure App Service (multi-tenant)</a:t>
            </a:r>
          </a:p>
        </p:txBody>
      </p:sp>
      <p:grpSp>
        <p:nvGrpSpPr>
          <p:cNvPr id="3" name="Group 2">
            <a:extLst>
              <a:ext uri="{FF2B5EF4-FFF2-40B4-BE49-F238E27FC236}">
                <a16:creationId xmlns:a16="http://schemas.microsoft.com/office/drawing/2014/main" id="{83A562C2-A2C9-41F5-900D-F40331CB32D8}"/>
              </a:ext>
            </a:extLst>
          </p:cNvPr>
          <p:cNvGrpSpPr/>
          <p:nvPr/>
        </p:nvGrpSpPr>
        <p:grpSpPr>
          <a:xfrm>
            <a:off x="5193205" y="2669496"/>
            <a:ext cx="923349" cy="925110"/>
            <a:chOff x="5533390" y="2215175"/>
            <a:chExt cx="1326110" cy="1328640"/>
          </a:xfrm>
        </p:grpSpPr>
        <p:sp>
          <p:nvSpPr>
            <p:cNvPr id="23" name="Freeform: Shape 22">
              <a:extLst>
                <a:ext uri="{FF2B5EF4-FFF2-40B4-BE49-F238E27FC236}">
                  <a16:creationId xmlns:a16="http://schemas.microsoft.com/office/drawing/2014/main" id="{974B17BA-91AD-4B0B-ABFD-31399CE9611A}"/>
                </a:ext>
              </a:extLst>
            </p:cNvPr>
            <p:cNvSpPr/>
            <p:nvPr/>
          </p:nvSpPr>
          <p:spPr>
            <a:xfrm>
              <a:off x="5533390" y="2885821"/>
              <a:ext cx="657994" cy="657994"/>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839317-0EB9-4EA1-B42F-B5D6F4012E8B}"/>
                </a:ext>
              </a:extLst>
            </p:cNvPr>
            <p:cNvSpPr/>
            <p:nvPr/>
          </p:nvSpPr>
          <p:spPr>
            <a:xfrm>
              <a:off x="6201506" y="2885821"/>
              <a:ext cx="657994" cy="657994"/>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F80D6F-7B15-4727-A9ED-A70F678A5907}"/>
                </a:ext>
              </a:extLst>
            </p:cNvPr>
            <p:cNvSpPr/>
            <p:nvPr/>
          </p:nvSpPr>
          <p:spPr>
            <a:xfrm>
              <a:off x="5533390" y="2215175"/>
              <a:ext cx="657994" cy="657994"/>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67408CC-73FF-4C28-99FB-48DB89397684}"/>
                </a:ext>
              </a:extLst>
            </p:cNvPr>
            <p:cNvSpPr/>
            <p:nvPr/>
          </p:nvSpPr>
          <p:spPr>
            <a:xfrm>
              <a:off x="6201506" y="2215175"/>
              <a:ext cx="657994" cy="657994"/>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520859-04CE-4838-AF23-1B664FDCA20F}"/>
                </a:ext>
              </a:extLst>
            </p:cNvPr>
            <p:cNvSpPr/>
            <p:nvPr/>
          </p:nvSpPr>
          <p:spPr>
            <a:xfrm>
              <a:off x="5758625" y="2556825"/>
              <a:ext cx="885761" cy="582071"/>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57866529-8A58-48A9-913A-8561B07D572A}"/>
              </a:ext>
            </a:extLst>
          </p:cNvPr>
          <p:cNvSpPr txBox="1"/>
          <p:nvPr/>
        </p:nvSpPr>
        <p:spPr>
          <a:xfrm>
            <a:off x="4746005" y="3918778"/>
            <a:ext cx="2502869" cy="286232"/>
          </a:xfrm>
          <a:prstGeom prst="rect">
            <a:avLst/>
          </a:prstGeom>
          <a:noFill/>
        </p:spPr>
        <p:txBody>
          <a:bodyPr wrap="square" rtlCol="0">
            <a:spAutoFit/>
          </a:bodyPr>
          <a:lstStyle/>
          <a:p>
            <a:pPr marR="0" lvl="0" indent="0" fontAlgn="auto">
              <a:lnSpc>
                <a:spcPct val="90000"/>
              </a:lnSpc>
              <a:spcBef>
                <a:spcPts val="0"/>
              </a:spcBef>
              <a:spcAft>
                <a:spcPts val="0"/>
              </a:spcAft>
              <a:buClrTx/>
              <a:buSzTx/>
              <a:buFontTx/>
              <a:buNone/>
              <a:tabLst/>
              <a:defRPr/>
            </a:pPr>
            <a:r>
              <a:rPr lang="en-US" sz="1400" kern="0" dirty="0">
                <a:latin typeface="Segoe UI Semibold" panose="020B0702040204020203" pitchFamily="34" charset="0"/>
                <a:cs typeface="Segoe UI Semibold" panose="020B0702040204020203" pitchFamily="34" charset="0"/>
              </a:rPr>
              <a:t>App Service Environment</a:t>
            </a:r>
          </a:p>
        </p:txBody>
      </p:sp>
      <p:sp>
        <p:nvSpPr>
          <p:cNvPr id="38" name="TextBox 37">
            <a:extLst>
              <a:ext uri="{FF2B5EF4-FFF2-40B4-BE49-F238E27FC236}">
                <a16:creationId xmlns:a16="http://schemas.microsoft.com/office/drawing/2014/main" id="{70A8603F-3E4E-42E0-BE0D-B38066FF4B21}"/>
              </a:ext>
            </a:extLst>
          </p:cNvPr>
          <p:cNvSpPr txBox="1"/>
          <p:nvPr/>
        </p:nvSpPr>
        <p:spPr>
          <a:xfrm>
            <a:off x="8647369" y="3918778"/>
            <a:ext cx="1693372" cy="286232"/>
          </a:xfrm>
          <a:prstGeom prst="rect">
            <a:avLst/>
          </a:prstGeom>
          <a:noFill/>
        </p:spPr>
        <p:txBody>
          <a:bodyPr wrap="square" rtlCol="0">
            <a:spAutoFit/>
          </a:bodyPr>
          <a:lstStyle/>
          <a:p>
            <a:pPr marR="0" lvl="0" indent="0" fontAlgn="auto">
              <a:lnSpc>
                <a:spcPct val="90000"/>
              </a:lnSpc>
              <a:spcBef>
                <a:spcPts val="0"/>
              </a:spcBef>
              <a:spcAft>
                <a:spcPts val="0"/>
              </a:spcAft>
              <a:buClrTx/>
              <a:buSzTx/>
              <a:buFontTx/>
              <a:buNone/>
              <a:tabLst/>
              <a:defRPr/>
            </a:pPr>
            <a:r>
              <a:rPr lang="en-US" sz="1400" kern="0" dirty="0">
                <a:latin typeface="Segoe UI Semibold" panose="020B0702040204020203" pitchFamily="34" charset="0"/>
                <a:cs typeface="Segoe UI Semibold" panose="020B0702040204020203" pitchFamily="34" charset="0"/>
              </a:rPr>
              <a:t>Azure Stack</a:t>
            </a:r>
          </a:p>
        </p:txBody>
      </p:sp>
      <p:sp>
        <p:nvSpPr>
          <p:cNvPr id="20" name="Rectangle 19">
            <a:extLst>
              <a:ext uri="{FF2B5EF4-FFF2-40B4-BE49-F238E27FC236}">
                <a16:creationId xmlns:a16="http://schemas.microsoft.com/office/drawing/2014/main" id="{E43DDADC-4985-40A2-BBB3-D7443F703E27}"/>
              </a:ext>
            </a:extLst>
          </p:cNvPr>
          <p:cNvSpPr/>
          <p:nvPr/>
        </p:nvSpPr>
        <p:spPr>
          <a:xfrm>
            <a:off x="586221" y="4165677"/>
            <a:ext cx="2944368" cy="646331"/>
          </a:xfrm>
          <a:prstGeom prst="rect">
            <a:avLst/>
          </a:prstGeom>
        </p:spPr>
        <p:txBody>
          <a:bodyPr wrap="square">
            <a:spAutoFit/>
          </a:bodyPr>
          <a:lstStyle/>
          <a:p>
            <a:pPr defTabSz="896386">
              <a:spcAft>
                <a:spcPts val="600"/>
              </a:spcAft>
              <a:defRPr/>
            </a:pPr>
            <a:r>
              <a:rPr lang="en-US" sz="1200" kern="0" dirty="0">
                <a:latin typeface="Segoe UI" panose="020B0502040204020203" pitchFamily="34" charset="0"/>
                <a:cs typeface="Segoe UI" panose="020B0502040204020203" pitchFamily="34" charset="0"/>
              </a:rPr>
              <a:t>Get your Web, API, or Mobile App created in seconds in the cloud. We provide the plumbing, you provide the application code or container(s).</a:t>
            </a:r>
          </a:p>
        </p:txBody>
      </p:sp>
      <p:sp>
        <p:nvSpPr>
          <p:cNvPr id="30" name="Rectangle 29">
            <a:extLst>
              <a:ext uri="{FF2B5EF4-FFF2-40B4-BE49-F238E27FC236}">
                <a16:creationId xmlns:a16="http://schemas.microsoft.com/office/drawing/2014/main" id="{010AB0D4-DFBD-40EA-9C7E-1E0C32431AD9}"/>
              </a:ext>
            </a:extLst>
          </p:cNvPr>
          <p:cNvSpPr/>
          <p:nvPr/>
        </p:nvSpPr>
        <p:spPr>
          <a:xfrm>
            <a:off x="4746005" y="4165677"/>
            <a:ext cx="2944464" cy="1015663"/>
          </a:xfrm>
          <a:prstGeom prst="rect">
            <a:avLst/>
          </a:prstGeom>
        </p:spPr>
        <p:txBody>
          <a:bodyPr wrap="square">
            <a:spAutoFit/>
          </a:bodyPr>
          <a:lstStyle/>
          <a:p>
            <a:pPr defTabSz="896386">
              <a:spcAft>
                <a:spcPts val="600"/>
              </a:spcAft>
              <a:defRPr/>
            </a:pPr>
            <a:r>
              <a:rPr lang="en-US" sz="1200" kern="0" dirty="0">
                <a:latin typeface="Segoe UI" panose="020B0502040204020203" pitchFamily="34" charset="0"/>
                <a:cs typeface="Segoe UI" panose="020B0502040204020203" pitchFamily="34" charset="0"/>
              </a:rPr>
              <a:t>Run your apps in virtual network at high scale. Create an isolated environment specifically for your organization and access/manage all of the resources behind your public endpoint.</a:t>
            </a:r>
          </a:p>
        </p:txBody>
      </p:sp>
      <p:sp>
        <p:nvSpPr>
          <p:cNvPr id="39" name="Rectangle 38">
            <a:extLst>
              <a:ext uri="{FF2B5EF4-FFF2-40B4-BE49-F238E27FC236}">
                <a16:creationId xmlns:a16="http://schemas.microsoft.com/office/drawing/2014/main" id="{247D5786-2747-47AD-A643-447B94414A57}"/>
              </a:ext>
            </a:extLst>
          </p:cNvPr>
          <p:cNvSpPr/>
          <p:nvPr/>
        </p:nvSpPr>
        <p:spPr>
          <a:xfrm>
            <a:off x="8647369" y="4165677"/>
            <a:ext cx="2944464" cy="1015663"/>
          </a:xfrm>
          <a:prstGeom prst="rect">
            <a:avLst/>
          </a:prstGeom>
        </p:spPr>
        <p:txBody>
          <a:bodyPr wrap="square">
            <a:spAutoFit/>
          </a:bodyPr>
          <a:lstStyle/>
          <a:p>
            <a:pPr defTabSz="896386">
              <a:spcAft>
                <a:spcPts val="600"/>
              </a:spcAft>
              <a:defRPr/>
            </a:pPr>
            <a:r>
              <a:rPr lang="en-US" sz="1200" kern="0" dirty="0">
                <a:latin typeface="Segoe UI" panose="020B0502040204020203" pitchFamily="34" charset="0"/>
                <a:cs typeface="Segoe UI" panose="020B0502040204020203" pitchFamily="34" charset="0"/>
              </a:rPr>
              <a:t>Leverage cloud innovations </a:t>
            </a:r>
            <a:br>
              <a:rPr lang="en-US" sz="1200" kern="0" dirty="0">
                <a:latin typeface="Segoe UI" panose="020B0502040204020203" pitchFamily="34" charset="0"/>
                <a:cs typeface="Segoe UI" panose="020B0502040204020203" pitchFamily="34" charset="0"/>
              </a:rPr>
            </a:br>
            <a:r>
              <a:rPr lang="en-US" sz="1200" kern="0" dirty="0">
                <a:latin typeface="Segoe UI" panose="020B0502040204020203" pitchFamily="34" charset="0"/>
                <a:cs typeface="Segoe UI" panose="020B0502040204020203" pitchFamily="34" charset="0"/>
              </a:rPr>
              <a:t>in on-premises infrastructure. </a:t>
            </a:r>
            <a:br>
              <a:rPr lang="en-US" sz="1200" kern="0" dirty="0">
                <a:latin typeface="Segoe UI" panose="020B0502040204020203" pitchFamily="34" charset="0"/>
                <a:cs typeface="Segoe UI" panose="020B0502040204020203" pitchFamily="34" charset="0"/>
              </a:rPr>
            </a:br>
            <a:r>
              <a:rPr lang="en-US" sz="1200" kern="0">
                <a:latin typeface="Segoe UI" panose="020B0502040204020203" pitchFamily="34" charset="0"/>
                <a:cs typeface="Segoe UI" panose="020B0502040204020203" pitchFamily="34" charset="0"/>
              </a:rPr>
              <a:t>Azure </a:t>
            </a:r>
            <a:r>
              <a:rPr lang="en-US" sz="1200" kern="0" dirty="0">
                <a:latin typeface="Segoe UI" panose="020B0502040204020203" pitchFamily="34" charset="0"/>
                <a:cs typeface="Segoe UI" panose="020B0502040204020203" pitchFamily="34" charset="0"/>
              </a:rPr>
              <a:t>App Service on Azure Stack brings the power of Azure App Service to your own data centers.</a:t>
            </a:r>
          </a:p>
        </p:txBody>
      </p:sp>
      <p:grpSp>
        <p:nvGrpSpPr>
          <p:cNvPr id="43" name="Group 15">
            <a:extLst>
              <a:ext uri="{FF2B5EF4-FFF2-40B4-BE49-F238E27FC236}">
                <a16:creationId xmlns:a16="http://schemas.microsoft.com/office/drawing/2014/main" id="{59FEAC9D-519F-4BE5-B1AF-59A0EE246CC7}"/>
              </a:ext>
            </a:extLst>
          </p:cNvPr>
          <p:cNvGrpSpPr>
            <a:grpSpLocks noChangeAspect="1"/>
          </p:cNvGrpSpPr>
          <p:nvPr/>
        </p:nvGrpSpPr>
        <p:grpSpPr bwMode="auto">
          <a:xfrm>
            <a:off x="148113" y="6558643"/>
            <a:ext cx="321248" cy="321248"/>
            <a:chOff x="410" y="1520"/>
            <a:chExt cx="359" cy="359"/>
          </a:xfrm>
        </p:grpSpPr>
        <p:sp>
          <p:nvSpPr>
            <p:cNvPr id="45" name="Freeform 16">
              <a:extLst>
                <a:ext uri="{FF2B5EF4-FFF2-40B4-BE49-F238E27FC236}">
                  <a16:creationId xmlns:a16="http://schemas.microsoft.com/office/drawing/2014/main" id="{A91D83E8-3AC3-4551-A9F6-91BE0F2C726E}"/>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7">
              <a:extLst>
                <a:ext uri="{FF2B5EF4-FFF2-40B4-BE49-F238E27FC236}">
                  <a16:creationId xmlns:a16="http://schemas.microsoft.com/office/drawing/2014/main" id="{39334FE9-481C-4ED6-B8CF-AD97AE481644}"/>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8">
              <a:extLst>
                <a:ext uri="{FF2B5EF4-FFF2-40B4-BE49-F238E27FC236}">
                  <a16:creationId xmlns:a16="http://schemas.microsoft.com/office/drawing/2014/main" id="{5BC4FE47-6415-4035-B229-F3AE2D03780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9">
              <a:extLst>
                <a:ext uri="{FF2B5EF4-FFF2-40B4-BE49-F238E27FC236}">
                  <a16:creationId xmlns:a16="http://schemas.microsoft.com/office/drawing/2014/main" id="{972806D5-391B-4375-9162-4308C315A8FC}"/>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0">
              <a:extLst>
                <a:ext uri="{FF2B5EF4-FFF2-40B4-BE49-F238E27FC236}">
                  <a16:creationId xmlns:a16="http://schemas.microsoft.com/office/drawing/2014/main" id="{218C91D6-F1F5-4509-A871-5A0CE7AA3BBE}"/>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1">
              <a:extLst>
                <a:ext uri="{FF2B5EF4-FFF2-40B4-BE49-F238E27FC236}">
                  <a16:creationId xmlns:a16="http://schemas.microsoft.com/office/drawing/2014/main" id="{14AF261F-A235-4E61-8DF5-E2A7C6319461}"/>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449B933F-5729-49CA-9780-08EDE816E36B}"/>
              </a:ext>
            </a:extLst>
          </p:cNvPr>
          <p:cNvSpPr>
            <a:spLocks noGrp="1"/>
          </p:cNvSpPr>
          <p:nvPr>
            <p:ph type="title"/>
          </p:nvPr>
        </p:nvSpPr>
        <p:spPr/>
        <p:txBody>
          <a:bodyPr/>
          <a:lstStyle/>
          <a:p>
            <a:r>
              <a:rPr lang="en-US" dirty="0"/>
              <a:t>Choose your hosting options</a:t>
            </a:r>
          </a:p>
        </p:txBody>
      </p:sp>
      <p:sp>
        <p:nvSpPr>
          <p:cNvPr id="7" name="Text Placeholder 6">
            <a:extLst>
              <a:ext uri="{FF2B5EF4-FFF2-40B4-BE49-F238E27FC236}">
                <a16:creationId xmlns:a16="http://schemas.microsoft.com/office/drawing/2014/main" id="{2FFFD056-237D-4BF7-AF4C-8EDAC0FA416D}"/>
              </a:ext>
            </a:extLst>
          </p:cNvPr>
          <p:cNvSpPr>
            <a:spLocks noGrp="1"/>
          </p:cNvSpPr>
          <p:nvPr>
            <p:ph type="body" sz="quarter" idx="10"/>
          </p:nvPr>
        </p:nvSpPr>
        <p:spPr>
          <a:xfrm>
            <a:off x="600059" y="1112971"/>
            <a:ext cx="11239464" cy="276999"/>
          </a:xfrm>
        </p:spPr>
        <p:txBody>
          <a:bodyPr/>
          <a:lstStyle/>
          <a:p>
            <a:r>
              <a:rPr lang="en-US" dirty="0"/>
              <a:t>Our selection of hosting options give you the control you want</a:t>
            </a:r>
          </a:p>
        </p:txBody>
      </p:sp>
      <p:grpSp>
        <p:nvGrpSpPr>
          <p:cNvPr id="6" name="Group 5">
            <a:extLst>
              <a:ext uri="{FF2B5EF4-FFF2-40B4-BE49-F238E27FC236}">
                <a16:creationId xmlns:a16="http://schemas.microsoft.com/office/drawing/2014/main" id="{FE8DFFB4-1B38-4E36-AB54-437624A42F3D}"/>
              </a:ext>
            </a:extLst>
          </p:cNvPr>
          <p:cNvGrpSpPr/>
          <p:nvPr/>
        </p:nvGrpSpPr>
        <p:grpSpPr>
          <a:xfrm>
            <a:off x="9070913" y="2669497"/>
            <a:ext cx="1125868" cy="1079758"/>
            <a:chOff x="9956975" y="1850215"/>
            <a:chExt cx="1751823" cy="1680076"/>
          </a:xfrm>
        </p:grpSpPr>
        <p:grpSp>
          <p:nvGrpSpPr>
            <p:cNvPr id="31" name="Graphic 11">
              <a:extLst>
                <a:ext uri="{FF2B5EF4-FFF2-40B4-BE49-F238E27FC236}">
                  <a16:creationId xmlns:a16="http://schemas.microsoft.com/office/drawing/2014/main" id="{B7457E69-FE01-4F4C-B11C-A266722F0B43}"/>
                </a:ext>
              </a:extLst>
            </p:cNvPr>
            <p:cNvGrpSpPr/>
            <p:nvPr/>
          </p:nvGrpSpPr>
          <p:grpSpPr>
            <a:xfrm>
              <a:off x="9956975" y="1850215"/>
              <a:ext cx="1391909" cy="1391909"/>
              <a:chOff x="4580266" y="2978370"/>
              <a:chExt cx="1017028" cy="1017028"/>
            </a:xfrm>
            <a:solidFill>
              <a:srgbClr val="0078D7"/>
            </a:solidFill>
          </p:grpSpPr>
          <p:sp>
            <p:nvSpPr>
              <p:cNvPr id="32" name="Freeform: Shape 31">
                <a:extLst>
                  <a:ext uri="{FF2B5EF4-FFF2-40B4-BE49-F238E27FC236}">
                    <a16:creationId xmlns:a16="http://schemas.microsoft.com/office/drawing/2014/main" id="{4DAFAD3F-EFF7-4876-B2A6-862EFE804566}"/>
                  </a:ext>
                </a:extLst>
              </p:cNvPr>
              <p:cNvSpPr/>
              <p:nvPr/>
            </p:nvSpPr>
            <p:spPr>
              <a:xfrm>
                <a:off x="4547925" y="3485053"/>
                <a:ext cx="528855" cy="528855"/>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F947635-EE8C-495A-9F8B-393A7BE9ADE4}"/>
                  </a:ext>
                </a:extLst>
              </p:cNvPr>
              <p:cNvSpPr/>
              <p:nvPr/>
            </p:nvSpPr>
            <p:spPr>
              <a:xfrm>
                <a:off x="5084915" y="3485053"/>
                <a:ext cx="528855" cy="528855"/>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36CF2E3-E502-4E01-83E7-3A8F361A7B72}"/>
                  </a:ext>
                </a:extLst>
              </p:cNvPr>
              <p:cNvSpPr/>
              <p:nvPr/>
            </p:nvSpPr>
            <p:spPr>
              <a:xfrm>
                <a:off x="4547925" y="2946029"/>
                <a:ext cx="528855" cy="528855"/>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8E97FD0-9BF5-4050-B68B-DAFDC06366D5}"/>
                  </a:ext>
                </a:extLst>
              </p:cNvPr>
              <p:cNvSpPr/>
              <p:nvPr/>
            </p:nvSpPr>
            <p:spPr>
              <a:xfrm>
                <a:off x="5084915" y="2946029"/>
                <a:ext cx="528855" cy="528855"/>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A557D55-012C-43CF-A968-15DAC81B175B}"/>
                  </a:ext>
                </a:extLst>
              </p:cNvPr>
              <p:cNvSpPr/>
              <p:nvPr/>
            </p:nvSpPr>
            <p:spPr>
              <a:xfrm>
                <a:off x="4728955" y="3220626"/>
                <a:ext cx="711920" cy="467833"/>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D907E5-4621-4C83-9038-B13720AAD34A}"/>
                  </a:ext>
                </a:extLst>
              </p:cNvPr>
              <p:cNvSpPr/>
              <p:nvPr/>
            </p:nvSpPr>
            <p:spPr>
              <a:xfrm>
                <a:off x="4730990" y="3220626"/>
                <a:ext cx="488173" cy="467833"/>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grpFill/>
              <a:ln w="20193"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C8014A13-AD07-4E30-BE33-54875A564C68}"/>
                </a:ext>
              </a:extLst>
            </p:cNvPr>
            <p:cNvSpPr/>
            <p:nvPr/>
          </p:nvSpPr>
          <p:spPr>
            <a:xfrm>
              <a:off x="10897637" y="2901142"/>
              <a:ext cx="811161" cy="584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96">
              <a:extLst>
                <a:ext uri="{FF2B5EF4-FFF2-40B4-BE49-F238E27FC236}">
                  <a16:creationId xmlns:a16="http://schemas.microsoft.com/office/drawing/2014/main" id="{3C433B49-25CA-45A8-AAF5-28C77BA8C62A}"/>
                </a:ext>
              </a:extLst>
            </p:cNvPr>
            <p:cNvGrpSpPr>
              <a:grpSpLocks noChangeAspect="1"/>
            </p:cNvGrpSpPr>
            <p:nvPr/>
          </p:nvGrpSpPr>
          <p:grpSpPr bwMode="auto">
            <a:xfrm>
              <a:off x="10968805" y="2947209"/>
              <a:ext cx="623028" cy="583082"/>
              <a:chOff x="2208" y="2791"/>
              <a:chExt cx="312" cy="292"/>
            </a:xfrm>
          </p:grpSpPr>
          <p:sp>
            <p:nvSpPr>
              <p:cNvPr id="76" name="Rectangle 98">
                <a:extLst>
                  <a:ext uri="{FF2B5EF4-FFF2-40B4-BE49-F238E27FC236}">
                    <a16:creationId xmlns:a16="http://schemas.microsoft.com/office/drawing/2014/main" id="{4204E6F0-7C63-46E3-BEE3-93E9F386C44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99">
                <a:extLst>
                  <a:ext uri="{FF2B5EF4-FFF2-40B4-BE49-F238E27FC236}">
                    <a16:creationId xmlns:a16="http://schemas.microsoft.com/office/drawing/2014/main" id="{78BFF2AF-F9BC-4202-B07D-4CEBADCF5207}"/>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100">
                <a:extLst>
                  <a:ext uri="{FF2B5EF4-FFF2-40B4-BE49-F238E27FC236}">
                    <a16:creationId xmlns:a16="http://schemas.microsoft.com/office/drawing/2014/main" id="{4B60F0A6-3677-4F24-8D28-AFCBFBB5CD2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101">
                <a:extLst>
                  <a:ext uri="{FF2B5EF4-FFF2-40B4-BE49-F238E27FC236}">
                    <a16:creationId xmlns:a16="http://schemas.microsoft.com/office/drawing/2014/main" id="{46EC7F33-C2CB-4EF0-9346-4FA7E8555B19}"/>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Oval 102">
                <a:extLst>
                  <a:ext uri="{FF2B5EF4-FFF2-40B4-BE49-F238E27FC236}">
                    <a16:creationId xmlns:a16="http://schemas.microsoft.com/office/drawing/2014/main" id="{52DFE0D8-3FE0-4876-ACAA-F3C80F4CE53C}"/>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103">
                <a:extLst>
                  <a:ext uri="{FF2B5EF4-FFF2-40B4-BE49-F238E27FC236}">
                    <a16:creationId xmlns:a16="http://schemas.microsoft.com/office/drawing/2014/main" id="{E2FA2289-306D-4FCD-9EC4-A367E70474C0}"/>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104">
                <a:extLst>
                  <a:ext uri="{FF2B5EF4-FFF2-40B4-BE49-F238E27FC236}">
                    <a16:creationId xmlns:a16="http://schemas.microsoft.com/office/drawing/2014/main" id="{B9964AC2-447D-486D-8763-263580E7D426}"/>
                  </a:ext>
                </a:extLst>
              </p:cNvPr>
              <p:cNvSpPr>
                <a:spLocks noChangeArrowheads="1"/>
              </p:cNvSpPr>
              <p:nvPr/>
            </p:nvSpPr>
            <p:spPr bwMode="auto">
              <a:xfrm>
                <a:off x="2315" y="3040"/>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105">
                <a:extLst>
                  <a:ext uri="{FF2B5EF4-FFF2-40B4-BE49-F238E27FC236}">
                    <a16:creationId xmlns:a16="http://schemas.microsoft.com/office/drawing/2014/main" id="{C64D98BF-0901-4DAE-B7DA-12A7103D1007}"/>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106">
                <a:extLst>
                  <a:ext uri="{FF2B5EF4-FFF2-40B4-BE49-F238E27FC236}">
                    <a16:creationId xmlns:a16="http://schemas.microsoft.com/office/drawing/2014/main" id="{1922F6B2-C0ED-44F7-9D32-BE0BA0EF861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107">
                <a:extLst>
                  <a:ext uri="{FF2B5EF4-FFF2-40B4-BE49-F238E27FC236}">
                    <a16:creationId xmlns:a16="http://schemas.microsoft.com/office/drawing/2014/main" id="{73F065BF-DFF7-4B99-AFE1-68C5A5B26D18}"/>
                  </a:ext>
                </a:extLst>
              </p:cNvPr>
              <p:cNvSpPr>
                <a:spLocks noChangeArrowheads="1"/>
              </p:cNvSpPr>
              <p:nvPr/>
            </p:nvSpPr>
            <p:spPr bwMode="auto">
              <a:xfrm>
                <a:off x="2315" y="2961"/>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108">
                <a:extLst>
                  <a:ext uri="{FF2B5EF4-FFF2-40B4-BE49-F238E27FC236}">
                    <a16:creationId xmlns:a16="http://schemas.microsoft.com/office/drawing/2014/main" id="{D8AD6F8A-A41E-42DC-86C9-E2C3490AF929}"/>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109">
                <a:extLst>
                  <a:ext uri="{FF2B5EF4-FFF2-40B4-BE49-F238E27FC236}">
                    <a16:creationId xmlns:a16="http://schemas.microsoft.com/office/drawing/2014/main" id="{D324CB51-141B-486C-82A5-785CCD3697B8}"/>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Oval 110">
                <a:extLst>
                  <a:ext uri="{FF2B5EF4-FFF2-40B4-BE49-F238E27FC236}">
                    <a16:creationId xmlns:a16="http://schemas.microsoft.com/office/drawing/2014/main" id="{A5C7EEA5-6501-45FF-ACD9-586E2A0E5FA2}"/>
                  </a:ext>
                </a:extLst>
              </p:cNvPr>
              <p:cNvSpPr>
                <a:spLocks noChangeArrowheads="1"/>
              </p:cNvSpPr>
              <p:nvPr/>
            </p:nvSpPr>
            <p:spPr bwMode="auto">
              <a:xfrm>
                <a:off x="2315" y="2883"/>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Oval 111">
                <a:extLst>
                  <a:ext uri="{FF2B5EF4-FFF2-40B4-BE49-F238E27FC236}">
                    <a16:creationId xmlns:a16="http://schemas.microsoft.com/office/drawing/2014/main" id="{0AA353DE-D61B-48DE-9FC7-FF2D0C82CF14}"/>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Oval 112">
                <a:extLst>
                  <a:ext uri="{FF2B5EF4-FFF2-40B4-BE49-F238E27FC236}">
                    <a16:creationId xmlns:a16="http://schemas.microsoft.com/office/drawing/2014/main" id="{56D9D1AD-5965-47D6-B860-3A4F90A00AB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Oval 113">
                <a:extLst>
                  <a:ext uri="{FF2B5EF4-FFF2-40B4-BE49-F238E27FC236}">
                    <a16:creationId xmlns:a16="http://schemas.microsoft.com/office/drawing/2014/main" id="{CD7F261B-91AA-4A2A-9DFF-DDE3C6D34625}"/>
                  </a:ext>
                </a:extLst>
              </p:cNvPr>
              <p:cNvSpPr>
                <a:spLocks noChangeArrowheads="1"/>
              </p:cNvSpPr>
              <p:nvPr/>
            </p:nvSpPr>
            <p:spPr bwMode="auto">
              <a:xfrm>
                <a:off x="2315" y="2805"/>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245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B9AEA6C-9199-489E-89B1-675D2EC7894D}"/>
              </a:ext>
            </a:extLst>
          </p:cNvPr>
          <p:cNvSpPr/>
          <p:nvPr/>
        </p:nvSpPr>
        <p:spPr>
          <a:xfrm>
            <a:off x="1597248" y="4060025"/>
            <a:ext cx="1828801" cy="480131"/>
          </a:xfrm>
          <a:prstGeom prst="rect">
            <a:avLst/>
          </a:prstGeom>
          <a:noFill/>
        </p:spPr>
        <p:txBody>
          <a:bodyPr wrap="square" rtlCol="0">
            <a:spAutoFit/>
          </a:bodyPr>
          <a:lstStyle/>
          <a:p>
            <a:pPr algn="ctr">
              <a:lnSpc>
                <a:spcPct val="90000"/>
              </a:lnSpc>
            </a:pPr>
            <a:r>
              <a:rPr lang="en-US" sz="1400" kern="0" dirty="0">
                <a:latin typeface="Segoe UI Semibold" panose="020B0702040204020203" pitchFamily="34" charset="0"/>
                <a:cs typeface="Segoe UI Semibold" panose="020B0702040204020203" pitchFamily="34" charset="0"/>
              </a:rPr>
              <a:t>50 data centers</a:t>
            </a:r>
            <a:br>
              <a:rPr lang="en-US" sz="1400" kern="0" dirty="0">
                <a:latin typeface="Segoe UI Semibold" panose="020B0702040204020203" pitchFamily="34" charset="0"/>
                <a:cs typeface="Segoe UI Semibold" panose="020B0702040204020203" pitchFamily="34" charset="0"/>
              </a:rPr>
            </a:br>
            <a:r>
              <a:rPr lang="en-US" sz="1400" kern="0" dirty="0">
                <a:latin typeface="Segoe UI Semibold" panose="020B0702040204020203" pitchFamily="34" charset="0"/>
                <a:cs typeface="Segoe UI Semibold" panose="020B0702040204020203" pitchFamily="34" charset="0"/>
              </a:rPr>
              <a:t>worldwide</a:t>
            </a:r>
          </a:p>
        </p:txBody>
      </p:sp>
      <p:sp>
        <p:nvSpPr>
          <p:cNvPr id="58" name="Rectangle 57">
            <a:extLst>
              <a:ext uri="{FF2B5EF4-FFF2-40B4-BE49-F238E27FC236}">
                <a16:creationId xmlns:a16="http://schemas.microsoft.com/office/drawing/2014/main" id="{A07E4CA8-241A-42AD-83A2-EB860DC9FE4A}"/>
              </a:ext>
            </a:extLst>
          </p:cNvPr>
          <p:cNvSpPr/>
          <p:nvPr/>
        </p:nvSpPr>
        <p:spPr>
          <a:xfrm>
            <a:off x="3996121" y="4060025"/>
            <a:ext cx="1828801" cy="480131"/>
          </a:xfrm>
          <a:prstGeom prst="rect">
            <a:avLst/>
          </a:prstGeom>
          <a:noFill/>
        </p:spPr>
        <p:txBody>
          <a:bodyPr wrap="square" rtlCol="0">
            <a:spAutoFit/>
          </a:bodyPr>
          <a:lstStyle/>
          <a:p>
            <a:pPr algn="ctr">
              <a:lnSpc>
                <a:spcPct val="90000"/>
              </a:lnSpc>
            </a:pPr>
            <a:r>
              <a:rPr lang="en-US" sz="1400" kern="0" dirty="0">
                <a:latin typeface="Segoe UI Semibold" panose="020B0702040204020203" pitchFamily="34" charset="0"/>
                <a:cs typeface="Segoe UI Semibold" panose="020B0702040204020203" pitchFamily="34" charset="0"/>
              </a:rPr>
              <a:t>Industry-verified</a:t>
            </a:r>
            <a:br>
              <a:rPr lang="en-US" sz="1400" kern="0" dirty="0">
                <a:latin typeface="Segoe UI Semibold" panose="020B0702040204020203" pitchFamily="34" charset="0"/>
                <a:cs typeface="Segoe UI Semibold" panose="020B0702040204020203" pitchFamily="34" charset="0"/>
              </a:rPr>
            </a:br>
            <a:r>
              <a:rPr lang="en-US" sz="1400" kern="0" dirty="0">
                <a:latin typeface="Segoe UI Semibold" panose="020B0702040204020203" pitchFamily="34" charset="0"/>
                <a:cs typeface="Segoe UI Semibold" panose="020B0702040204020203" pitchFamily="34" charset="0"/>
              </a:rPr>
              <a:t>compliance</a:t>
            </a:r>
          </a:p>
        </p:txBody>
      </p:sp>
      <p:sp>
        <p:nvSpPr>
          <p:cNvPr id="59" name="Rectangle 58">
            <a:extLst>
              <a:ext uri="{FF2B5EF4-FFF2-40B4-BE49-F238E27FC236}">
                <a16:creationId xmlns:a16="http://schemas.microsoft.com/office/drawing/2014/main" id="{10791315-FF02-4164-BEC0-F5D3E9D65542}"/>
              </a:ext>
            </a:extLst>
          </p:cNvPr>
          <p:cNvSpPr/>
          <p:nvPr/>
        </p:nvSpPr>
        <p:spPr>
          <a:xfrm>
            <a:off x="6598752" y="4060025"/>
            <a:ext cx="1828801" cy="480131"/>
          </a:xfrm>
          <a:prstGeom prst="rect">
            <a:avLst/>
          </a:prstGeom>
          <a:noFill/>
        </p:spPr>
        <p:txBody>
          <a:bodyPr wrap="square" rtlCol="0">
            <a:spAutoFit/>
          </a:bodyPr>
          <a:lstStyle/>
          <a:p>
            <a:pPr algn="ctr">
              <a:lnSpc>
                <a:spcPct val="90000"/>
              </a:lnSpc>
            </a:pPr>
            <a:r>
              <a:rPr lang="en-US" sz="1400" kern="0" dirty="0">
                <a:latin typeface="Segoe UI Semibold" panose="020B0702040204020203" pitchFamily="34" charset="0"/>
                <a:cs typeface="Segoe UI Semibold" panose="020B0702040204020203" pitchFamily="34" charset="0"/>
              </a:rPr>
              <a:t>Managed Service</a:t>
            </a:r>
            <a:br>
              <a:rPr lang="en-US" sz="1400" kern="0" dirty="0">
                <a:latin typeface="Segoe UI Semibold" panose="020B0702040204020203" pitchFamily="34" charset="0"/>
                <a:cs typeface="Segoe UI Semibold" panose="020B0702040204020203" pitchFamily="34" charset="0"/>
              </a:rPr>
            </a:br>
            <a:r>
              <a:rPr lang="en-US" sz="1400" kern="0" dirty="0">
                <a:latin typeface="Segoe UI Semibold" panose="020B0702040204020203" pitchFamily="34" charset="0"/>
                <a:cs typeface="Segoe UI Semibold" panose="020B0702040204020203" pitchFamily="34" charset="0"/>
              </a:rPr>
              <a:t>Identity support</a:t>
            </a:r>
          </a:p>
        </p:txBody>
      </p:sp>
      <p:sp>
        <p:nvSpPr>
          <p:cNvPr id="74" name="Rectangle 73">
            <a:extLst>
              <a:ext uri="{FF2B5EF4-FFF2-40B4-BE49-F238E27FC236}">
                <a16:creationId xmlns:a16="http://schemas.microsoft.com/office/drawing/2014/main" id="{93315CB0-BB9B-4846-AA37-61B907EB8017}"/>
              </a:ext>
            </a:extLst>
          </p:cNvPr>
          <p:cNvSpPr/>
          <p:nvPr/>
        </p:nvSpPr>
        <p:spPr>
          <a:xfrm>
            <a:off x="9010426" y="4060025"/>
            <a:ext cx="1828801" cy="480131"/>
          </a:xfrm>
          <a:prstGeom prst="rect">
            <a:avLst/>
          </a:prstGeom>
          <a:noFill/>
        </p:spPr>
        <p:txBody>
          <a:bodyPr wrap="square" rtlCol="0">
            <a:spAutoFit/>
          </a:bodyPr>
          <a:lstStyle/>
          <a:p>
            <a:pPr algn="ctr">
              <a:lnSpc>
                <a:spcPct val="90000"/>
              </a:lnSpc>
            </a:pPr>
            <a:r>
              <a:rPr lang="en-US" sz="1400" kern="0" dirty="0">
                <a:latin typeface="Segoe UI Semibold" panose="020B0702040204020203" pitchFamily="34" charset="0"/>
                <a:cs typeface="Segoe UI Semibold" panose="020B0702040204020203" pitchFamily="34" charset="0"/>
              </a:rPr>
              <a:t>Azure Virtual</a:t>
            </a:r>
            <a:br>
              <a:rPr lang="en-US" sz="1400" kern="0" dirty="0">
                <a:latin typeface="Segoe UI Semibold" panose="020B0702040204020203" pitchFamily="34" charset="0"/>
                <a:cs typeface="Segoe UI Semibold" panose="020B0702040204020203" pitchFamily="34" charset="0"/>
              </a:rPr>
            </a:br>
            <a:r>
              <a:rPr lang="en-US" sz="1400" kern="0" dirty="0">
                <a:latin typeface="Segoe UI Semibold" panose="020B0702040204020203" pitchFamily="34" charset="0"/>
                <a:cs typeface="Segoe UI Semibold" panose="020B0702040204020203" pitchFamily="34" charset="0"/>
              </a:rPr>
              <a:t>Network integration</a:t>
            </a:r>
          </a:p>
        </p:txBody>
      </p:sp>
      <p:grpSp>
        <p:nvGrpSpPr>
          <p:cNvPr id="37" name="Group 15">
            <a:extLst>
              <a:ext uri="{FF2B5EF4-FFF2-40B4-BE49-F238E27FC236}">
                <a16:creationId xmlns:a16="http://schemas.microsoft.com/office/drawing/2014/main" id="{6159F9B6-3A82-4FBA-BEBD-F7F737869E8A}"/>
              </a:ext>
            </a:extLst>
          </p:cNvPr>
          <p:cNvGrpSpPr>
            <a:grpSpLocks noChangeAspect="1"/>
          </p:cNvGrpSpPr>
          <p:nvPr/>
        </p:nvGrpSpPr>
        <p:grpSpPr bwMode="auto">
          <a:xfrm>
            <a:off x="148113" y="6558643"/>
            <a:ext cx="321248" cy="321248"/>
            <a:chOff x="410" y="1520"/>
            <a:chExt cx="359" cy="359"/>
          </a:xfrm>
        </p:grpSpPr>
        <p:sp>
          <p:nvSpPr>
            <p:cNvPr id="38" name="Freeform 16">
              <a:extLst>
                <a:ext uri="{FF2B5EF4-FFF2-40B4-BE49-F238E27FC236}">
                  <a16:creationId xmlns:a16="http://schemas.microsoft.com/office/drawing/2014/main" id="{4D87AA19-CA2F-4337-9911-0CA3E57800D8}"/>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7">
              <a:extLst>
                <a:ext uri="{FF2B5EF4-FFF2-40B4-BE49-F238E27FC236}">
                  <a16:creationId xmlns:a16="http://schemas.microsoft.com/office/drawing/2014/main" id="{75B4AC05-29C8-4927-8437-7F42BD2C4953}"/>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8">
              <a:extLst>
                <a:ext uri="{FF2B5EF4-FFF2-40B4-BE49-F238E27FC236}">
                  <a16:creationId xmlns:a16="http://schemas.microsoft.com/office/drawing/2014/main" id="{D4012E96-7258-45B9-B238-32B821632A12}"/>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9">
              <a:extLst>
                <a:ext uri="{FF2B5EF4-FFF2-40B4-BE49-F238E27FC236}">
                  <a16:creationId xmlns:a16="http://schemas.microsoft.com/office/drawing/2014/main" id="{205ACF01-0FFA-4EAF-BA8B-4A915631C4D0}"/>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0">
              <a:extLst>
                <a:ext uri="{FF2B5EF4-FFF2-40B4-BE49-F238E27FC236}">
                  <a16:creationId xmlns:a16="http://schemas.microsoft.com/office/drawing/2014/main" id="{ACC48B04-1C20-466C-8967-C4DA40B3D037}"/>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1">
              <a:extLst>
                <a:ext uri="{FF2B5EF4-FFF2-40B4-BE49-F238E27FC236}">
                  <a16:creationId xmlns:a16="http://schemas.microsoft.com/office/drawing/2014/main" id="{AAF44342-84C6-432B-9149-0A36A7F88569}"/>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D41D255E-2CD7-4627-A48E-9C23F044EA33}"/>
              </a:ext>
            </a:extLst>
          </p:cNvPr>
          <p:cNvSpPr>
            <a:spLocks noGrp="1"/>
          </p:cNvSpPr>
          <p:nvPr>
            <p:ph type="title"/>
          </p:nvPr>
        </p:nvSpPr>
        <p:spPr/>
        <p:txBody>
          <a:bodyPr/>
          <a:lstStyle/>
          <a:p>
            <a:r>
              <a:rPr lang="en-US" dirty="0"/>
              <a:t>Enjoy full-service support</a:t>
            </a:r>
          </a:p>
        </p:txBody>
      </p:sp>
      <p:sp>
        <p:nvSpPr>
          <p:cNvPr id="3" name="Text Placeholder 2">
            <a:extLst>
              <a:ext uri="{FF2B5EF4-FFF2-40B4-BE49-F238E27FC236}">
                <a16:creationId xmlns:a16="http://schemas.microsoft.com/office/drawing/2014/main" id="{04882BB8-9DC7-481A-84EC-C84722757143}"/>
              </a:ext>
            </a:extLst>
          </p:cNvPr>
          <p:cNvSpPr>
            <a:spLocks noGrp="1"/>
          </p:cNvSpPr>
          <p:nvPr>
            <p:ph type="body" sz="quarter" idx="10"/>
          </p:nvPr>
        </p:nvSpPr>
        <p:spPr/>
        <p:txBody>
          <a:bodyPr/>
          <a:lstStyle/>
          <a:p>
            <a:r>
              <a:rPr lang="en-US" dirty="0"/>
              <a:t>Worldwide services with full support: anytime, anywhere</a:t>
            </a:r>
          </a:p>
        </p:txBody>
      </p:sp>
      <p:grpSp>
        <p:nvGrpSpPr>
          <p:cNvPr id="48" name="Group 18">
            <a:extLst>
              <a:ext uri="{FF2B5EF4-FFF2-40B4-BE49-F238E27FC236}">
                <a16:creationId xmlns:a16="http://schemas.microsoft.com/office/drawing/2014/main" id="{7379DFA8-625E-41FC-B1DC-9052916EACE8}"/>
              </a:ext>
            </a:extLst>
          </p:cNvPr>
          <p:cNvGrpSpPr>
            <a:grpSpLocks noChangeAspect="1"/>
          </p:cNvGrpSpPr>
          <p:nvPr/>
        </p:nvGrpSpPr>
        <p:grpSpPr bwMode="auto">
          <a:xfrm>
            <a:off x="9489183" y="2913835"/>
            <a:ext cx="871286" cy="385374"/>
            <a:chOff x="2204" y="1874"/>
            <a:chExt cx="312" cy="138"/>
          </a:xfrm>
          <a:solidFill>
            <a:schemeClr val="accent2"/>
          </a:solidFill>
        </p:grpSpPr>
        <p:sp>
          <p:nvSpPr>
            <p:cNvPr id="51" name="Freeform 19">
              <a:extLst>
                <a:ext uri="{FF2B5EF4-FFF2-40B4-BE49-F238E27FC236}">
                  <a16:creationId xmlns:a16="http://schemas.microsoft.com/office/drawing/2014/main" id="{2FE6966B-3D86-4839-9F25-33AD366027D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0">
              <a:extLst>
                <a:ext uri="{FF2B5EF4-FFF2-40B4-BE49-F238E27FC236}">
                  <a16:creationId xmlns:a16="http://schemas.microsoft.com/office/drawing/2014/main" id="{9589917F-CE9B-4099-9948-9ED092FD685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1">
              <a:extLst>
                <a:ext uri="{FF2B5EF4-FFF2-40B4-BE49-F238E27FC236}">
                  <a16:creationId xmlns:a16="http://schemas.microsoft.com/office/drawing/2014/main" id="{BC0165D3-65CE-4BD5-A203-728595693988}"/>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2">
              <a:extLst>
                <a:ext uri="{FF2B5EF4-FFF2-40B4-BE49-F238E27FC236}">
                  <a16:creationId xmlns:a16="http://schemas.microsoft.com/office/drawing/2014/main" id="{DA24B461-584A-4B84-A99E-7E3E8C23D8AE}"/>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23">
              <a:extLst>
                <a:ext uri="{FF2B5EF4-FFF2-40B4-BE49-F238E27FC236}">
                  <a16:creationId xmlns:a16="http://schemas.microsoft.com/office/drawing/2014/main" id="{F9A67F3C-D544-400A-8832-F7D15A89BFE3}"/>
                </a:ext>
              </a:extLst>
            </p:cNvPr>
            <p:cNvSpPr>
              <a:spLocks noChangeArrowheads="1"/>
            </p:cNvSpPr>
            <p:nvPr/>
          </p:nvSpPr>
          <p:spPr bwMode="auto">
            <a:xfrm>
              <a:off x="2345" y="192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Oval 24">
              <a:extLst>
                <a:ext uri="{FF2B5EF4-FFF2-40B4-BE49-F238E27FC236}">
                  <a16:creationId xmlns:a16="http://schemas.microsoft.com/office/drawing/2014/main" id="{AF2BF91E-C85D-45EA-90E4-DD87B2AB31F4}"/>
                </a:ext>
              </a:extLst>
            </p:cNvPr>
            <p:cNvSpPr>
              <a:spLocks noChangeArrowheads="1"/>
            </p:cNvSpPr>
            <p:nvPr/>
          </p:nvSpPr>
          <p:spPr bwMode="auto">
            <a:xfrm>
              <a:off x="2389"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25">
              <a:extLst>
                <a:ext uri="{FF2B5EF4-FFF2-40B4-BE49-F238E27FC236}">
                  <a16:creationId xmlns:a16="http://schemas.microsoft.com/office/drawing/2014/main" id="{1F755C36-7ABA-4936-A856-E3CE94C47790}"/>
                </a:ext>
              </a:extLst>
            </p:cNvPr>
            <p:cNvSpPr>
              <a:spLocks noChangeArrowheads="1"/>
            </p:cNvSpPr>
            <p:nvPr/>
          </p:nvSpPr>
          <p:spPr bwMode="auto">
            <a:xfrm>
              <a:off x="2302"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60">
            <a:extLst>
              <a:ext uri="{FF2B5EF4-FFF2-40B4-BE49-F238E27FC236}">
                <a16:creationId xmlns:a16="http://schemas.microsoft.com/office/drawing/2014/main" id="{E6B2CE79-3250-444D-B05D-8D5ACAFC5708}"/>
              </a:ext>
            </a:extLst>
          </p:cNvPr>
          <p:cNvGrpSpPr>
            <a:grpSpLocks noChangeAspect="1"/>
          </p:cNvGrpSpPr>
          <p:nvPr/>
        </p:nvGrpSpPr>
        <p:grpSpPr bwMode="auto">
          <a:xfrm>
            <a:off x="7178231" y="2771601"/>
            <a:ext cx="669842" cy="669842"/>
            <a:chOff x="4013" y="999"/>
            <a:chExt cx="312" cy="312"/>
          </a:xfrm>
          <a:solidFill>
            <a:schemeClr val="accent2"/>
          </a:solidFill>
        </p:grpSpPr>
        <p:sp>
          <p:nvSpPr>
            <p:cNvPr id="81" name="Rectangle 61">
              <a:extLst>
                <a:ext uri="{FF2B5EF4-FFF2-40B4-BE49-F238E27FC236}">
                  <a16:creationId xmlns:a16="http://schemas.microsoft.com/office/drawing/2014/main" id="{E5AA13AE-AA14-425E-BCC3-0E1E25F51044}"/>
                </a:ext>
              </a:extLst>
            </p:cNvPr>
            <p:cNvSpPr>
              <a:spLocks noChangeArrowheads="1"/>
            </p:cNvSpPr>
            <p:nvPr/>
          </p:nvSpPr>
          <p:spPr bwMode="auto">
            <a:xfrm>
              <a:off x="4013" y="999"/>
              <a:ext cx="1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62">
              <a:extLst>
                <a:ext uri="{FF2B5EF4-FFF2-40B4-BE49-F238E27FC236}">
                  <a16:creationId xmlns:a16="http://schemas.microsoft.com/office/drawing/2014/main" id="{56CC4147-F840-4AAD-958A-28896C5446B1}"/>
                </a:ext>
              </a:extLst>
            </p:cNvPr>
            <p:cNvSpPr>
              <a:spLocks noChangeArrowheads="1"/>
            </p:cNvSpPr>
            <p:nvPr/>
          </p:nvSpPr>
          <p:spPr bwMode="auto">
            <a:xfrm>
              <a:off x="4013" y="999"/>
              <a:ext cx="6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63">
              <a:extLst>
                <a:ext uri="{FF2B5EF4-FFF2-40B4-BE49-F238E27FC236}">
                  <a16:creationId xmlns:a16="http://schemas.microsoft.com/office/drawing/2014/main" id="{27918930-FE4F-425A-B1E3-3E1B602452E5}"/>
                </a:ext>
              </a:extLst>
            </p:cNvPr>
            <p:cNvSpPr>
              <a:spLocks noChangeArrowheads="1"/>
            </p:cNvSpPr>
            <p:nvPr/>
          </p:nvSpPr>
          <p:spPr bwMode="auto">
            <a:xfrm>
              <a:off x="4013" y="1292"/>
              <a:ext cx="6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64">
              <a:extLst>
                <a:ext uri="{FF2B5EF4-FFF2-40B4-BE49-F238E27FC236}">
                  <a16:creationId xmlns:a16="http://schemas.microsoft.com/office/drawing/2014/main" id="{DACFF51A-7D05-49B7-B30D-248270E96B76}"/>
                </a:ext>
              </a:extLst>
            </p:cNvPr>
            <p:cNvSpPr>
              <a:spLocks noChangeArrowheads="1"/>
            </p:cNvSpPr>
            <p:nvPr/>
          </p:nvSpPr>
          <p:spPr bwMode="auto">
            <a:xfrm>
              <a:off x="4013" y="1243"/>
              <a:ext cx="1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65">
              <a:extLst>
                <a:ext uri="{FF2B5EF4-FFF2-40B4-BE49-F238E27FC236}">
                  <a16:creationId xmlns:a16="http://schemas.microsoft.com/office/drawing/2014/main" id="{043DB1F5-749D-4E8A-B7EB-46261894A389}"/>
                </a:ext>
              </a:extLst>
            </p:cNvPr>
            <p:cNvSpPr>
              <a:spLocks noChangeArrowheads="1"/>
            </p:cNvSpPr>
            <p:nvPr/>
          </p:nvSpPr>
          <p:spPr bwMode="auto">
            <a:xfrm>
              <a:off x="4306" y="999"/>
              <a:ext cx="1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66">
              <a:extLst>
                <a:ext uri="{FF2B5EF4-FFF2-40B4-BE49-F238E27FC236}">
                  <a16:creationId xmlns:a16="http://schemas.microsoft.com/office/drawing/2014/main" id="{7309E674-451D-4322-9A20-1AEDAE2E74FB}"/>
                </a:ext>
              </a:extLst>
            </p:cNvPr>
            <p:cNvSpPr>
              <a:spLocks noChangeArrowheads="1"/>
            </p:cNvSpPr>
            <p:nvPr/>
          </p:nvSpPr>
          <p:spPr bwMode="auto">
            <a:xfrm>
              <a:off x="4257" y="999"/>
              <a:ext cx="6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67">
              <a:extLst>
                <a:ext uri="{FF2B5EF4-FFF2-40B4-BE49-F238E27FC236}">
                  <a16:creationId xmlns:a16="http://schemas.microsoft.com/office/drawing/2014/main" id="{0EA09416-64F0-4C47-A568-46F5803DA2B0}"/>
                </a:ext>
              </a:extLst>
            </p:cNvPr>
            <p:cNvSpPr>
              <a:spLocks noChangeArrowheads="1"/>
            </p:cNvSpPr>
            <p:nvPr/>
          </p:nvSpPr>
          <p:spPr bwMode="auto">
            <a:xfrm>
              <a:off x="4257" y="1292"/>
              <a:ext cx="6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68">
              <a:extLst>
                <a:ext uri="{FF2B5EF4-FFF2-40B4-BE49-F238E27FC236}">
                  <a16:creationId xmlns:a16="http://schemas.microsoft.com/office/drawing/2014/main" id="{06E8BEE4-CC83-4CFA-AAC7-D533A7393097}"/>
                </a:ext>
              </a:extLst>
            </p:cNvPr>
            <p:cNvSpPr>
              <a:spLocks noChangeArrowheads="1"/>
            </p:cNvSpPr>
            <p:nvPr/>
          </p:nvSpPr>
          <p:spPr bwMode="auto">
            <a:xfrm>
              <a:off x="4306" y="1243"/>
              <a:ext cx="1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69">
              <a:extLst>
                <a:ext uri="{FF2B5EF4-FFF2-40B4-BE49-F238E27FC236}">
                  <a16:creationId xmlns:a16="http://schemas.microsoft.com/office/drawing/2014/main" id="{05B54774-C692-4BFE-B932-ABEF8A9E7E97}"/>
                </a:ext>
              </a:extLst>
            </p:cNvPr>
            <p:cNvSpPr>
              <a:spLocks noChangeArrowheads="1"/>
            </p:cNvSpPr>
            <p:nvPr/>
          </p:nvSpPr>
          <p:spPr bwMode="auto">
            <a:xfrm>
              <a:off x="4140" y="1087"/>
              <a:ext cx="58" cy="5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0">
              <a:extLst>
                <a:ext uri="{FF2B5EF4-FFF2-40B4-BE49-F238E27FC236}">
                  <a16:creationId xmlns:a16="http://schemas.microsoft.com/office/drawing/2014/main" id="{F0B326DF-D527-4D3F-B662-70F7B4ADFA09}"/>
                </a:ext>
              </a:extLst>
            </p:cNvPr>
            <p:cNvSpPr>
              <a:spLocks/>
            </p:cNvSpPr>
            <p:nvPr/>
          </p:nvSpPr>
          <p:spPr bwMode="auto">
            <a:xfrm>
              <a:off x="4111" y="116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5" name="Group 94">
            <a:extLst>
              <a:ext uri="{FF2B5EF4-FFF2-40B4-BE49-F238E27FC236}">
                <a16:creationId xmlns:a16="http://schemas.microsoft.com/office/drawing/2014/main" id="{7A03A93C-72F4-42E7-B108-BE96304F50A6}"/>
              </a:ext>
            </a:extLst>
          </p:cNvPr>
          <p:cNvGrpSpPr/>
          <p:nvPr/>
        </p:nvGrpSpPr>
        <p:grpSpPr>
          <a:xfrm>
            <a:off x="4690043" y="2779149"/>
            <a:ext cx="449089" cy="654747"/>
            <a:chOff x="728663" y="2836863"/>
            <a:chExt cx="339725" cy="495300"/>
          </a:xfrm>
          <a:solidFill>
            <a:schemeClr val="accent2"/>
          </a:solidFill>
        </p:grpSpPr>
        <p:sp>
          <p:nvSpPr>
            <p:cNvPr id="96" name="Rectangle 127">
              <a:extLst>
                <a:ext uri="{FF2B5EF4-FFF2-40B4-BE49-F238E27FC236}">
                  <a16:creationId xmlns:a16="http://schemas.microsoft.com/office/drawing/2014/main" id="{7DB4B043-CB87-4255-918E-00F003E3A086}"/>
                </a:ext>
              </a:extLst>
            </p:cNvPr>
            <p:cNvSpPr>
              <a:spLocks noChangeArrowheads="1"/>
            </p:cNvSpPr>
            <p:nvPr/>
          </p:nvSpPr>
          <p:spPr bwMode="auto">
            <a:xfrm>
              <a:off x="728663" y="2836863"/>
              <a:ext cx="339725"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128">
              <a:extLst>
                <a:ext uri="{FF2B5EF4-FFF2-40B4-BE49-F238E27FC236}">
                  <a16:creationId xmlns:a16="http://schemas.microsoft.com/office/drawing/2014/main" id="{4CF336AF-2DA6-4ADE-AD5B-D4E49803F7C4}"/>
                </a:ext>
              </a:extLst>
            </p:cNvPr>
            <p:cNvSpPr>
              <a:spLocks noChangeArrowheads="1"/>
            </p:cNvSpPr>
            <p:nvPr/>
          </p:nvSpPr>
          <p:spPr bwMode="auto">
            <a:xfrm>
              <a:off x="944563" y="2898776"/>
              <a:ext cx="777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129">
              <a:extLst>
                <a:ext uri="{FF2B5EF4-FFF2-40B4-BE49-F238E27FC236}">
                  <a16:creationId xmlns:a16="http://schemas.microsoft.com/office/drawing/2014/main" id="{332240AB-4821-484C-B029-CFFD6E6446BF}"/>
                </a:ext>
              </a:extLst>
            </p:cNvPr>
            <p:cNvSpPr>
              <a:spLocks noChangeArrowheads="1"/>
            </p:cNvSpPr>
            <p:nvPr/>
          </p:nvSpPr>
          <p:spPr bwMode="auto">
            <a:xfrm>
              <a:off x="944563" y="2976563"/>
              <a:ext cx="777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130">
              <a:extLst>
                <a:ext uri="{FF2B5EF4-FFF2-40B4-BE49-F238E27FC236}">
                  <a16:creationId xmlns:a16="http://schemas.microsoft.com/office/drawing/2014/main" id="{38036340-FA92-42D8-942D-35A00C653636}"/>
                </a:ext>
              </a:extLst>
            </p:cNvPr>
            <p:cNvSpPr>
              <a:spLocks noChangeArrowheads="1"/>
            </p:cNvSpPr>
            <p:nvPr/>
          </p:nvSpPr>
          <p:spPr bwMode="auto">
            <a:xfrm>
              <a:off x="774701" y="3052763"/>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131">
              <a:extLst>
                <a:ext uri="{FF2B5EF4-FFF2-40B4-BE49-F238E27FC236}">
                  <a16:creationId xmlns:a16="http://schemas.microsoft.com/office/drawing/2014/main" id="{AB71EA46-E41A-4380-AE1E-184719F5CF76}"/>
                </a:ext>
              </a:extLst>
            </p:cNvPr>
            <p:cNvSpPr>
              <a:spLocks noChangeArrowheads="1"/>
            </p:cNvSpPr>
            <p:nvPr/>
          </p:nvSpPr>
          <p:spPr bwMode="auto">
            <a:xfrm>
              <a:off x="774701" y="3130551"/>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132">
              <a:extLst>
                <a:ext uri="{FF2B5EF4-FFF2-40B4-BE49-F238E27FC236}">
                  <a16:creationId xmlns:a16="http://schemas.microsoft.com/office/drawing/2014/main" id="{798D32F5-3357-4E35-8F8B-4573E0B53866}"/>
                </a:ext>
              </a:extLst>
            </p:cNvPr>
            <p:cNvSpPr>
              <a:spLocks noChangeArrowheads="1"/>
            </p:cNvSpPr>
            <p:nvPr/>
          </p:nvSpPr>
          <p:spPr bwMode="auto">
            <a:xfrm>
              <a:off x="774701" y="3208338"/>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33">
              <a:extLst>
                <a:ext uri="{FF2B5EF4-FFF2-40B4-BE49-F238E27FC236}">
                  <a16:creationId xmlns:a16="http://schemas.microsoft.com/office/drawing/2014/main" id="{7F61A2FB-2B9C-4FC5-B461-0D9309AE4F2E}"/>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34">
              <a:extLst>
                <a:ext uri="{FF2B5EF4-FFF2-40B4-BE49-F238E27FC236}">
                  <a16:creationId xmlns:a16="http://schemas.microsoft.com/office/drawing/2014/main" id="{DE2F05B1-7C5E-4B47-870D-A249DC774E6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8">
            <a:extLst>
              <a:ext uri="{FF2B5EF4-FFF2-40B4-BE49-F238E27FC236}">
                <a16:creationId xmlns:a16="http://schemas.microsoft.com/office/drawing/2014/main" id="{4201AFCD-E0AD-4449-9DA5-411B29B6CBC7}"/>
              </a:ext>
            </a:extLst>
          </p:cNvPr>
          <p:cNvGrpSpPr>
            <a:grpSpLocks noChangeAspect="1"/>
          </p:cNvGrpSpPr>
          <p:nvPr/>
        </p:nvGrpSpPr>
        <p:grpSpPr bwMode="auto">
          <a:xfrm>
            <a:off x="2158790" y="2775153"/>
            <a:ext cx="705715" cy="662738"/>
            <a:chOff x="2208" y="1009"/>
            <a:chExt cx="312" cy="293"/>
          </a:xfrm>
          <a:solidFill>
            <a:schemeClr val="accent2"/>
          </a:solidFill>
        </p:grpSpPr>
        <p:sp>
          <p:nvSpPr>
            <p:cNvPr id="105" name="Rectangle 49">
              <a:extLst>
                <a:ext uri="{FF2B5EF4-FFF2-40B4-BE49-F238E27FC236}">
                  <a16:creationId xmlns:a16="http://schemas.microsoft.com/office/drawing/2014/main" id="{EAE275A2-16D7-47B8-A90C-D96238AC2329}"/>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50">
              <a:extLst>
                <a:ext uri="{FF2B5EF4-FFF2-40B4-BE49-F238E27FC236}">
                  <a16:creationId xmlns:a16="http://schemas.microsoft.com/office/drawing/2014/main" id="{6E0CFDE4-1938-432A-AFE9-ECA04D60427F}"/>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51">
              <a:extLst>
                <a:ext uri="{FF2B5EF4-FFF2-40B4-BE49-F238E27FC236}">
                  <a16:creationId xmlns:a16="http://schemas.microsoft.com/office/drawing/2014/main" id="{41153A8F-B927-46E6-9104-A6B70FF4757A}"/>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52">
              <a:extLst>
                <a:ext uri="{FF2B5EF4-FFF2-40B4-BE49-F238E27FC236}">
                  <a16:creationId xmlns:a16="http://schemas.microsoft.com/office/drawing/2014/main" id="{987D2C45-FF3B-49F8-AFBA-831F4060A4DD}"/>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53">
              <a:extLst>
                <a:ext uri="{FF2B5EF4-FFF2-40B4-BE49-F238E27FC236}">
                  <a16:creationId xmlns:a16="http://schemas.microsoft.com/office/drawing/2014/main" id="{D13E4253-A725-48C6-87EA-DD45B944FD06}"/>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54">
              <a:extLst>
                <a:ext uri="{FF2B5EF4-FFF2-40B4-BE49-F238E27FC236}">
                  <a16:creationId xmlns:a16="http://schemas.microsoft.com/office/drawing/2014/main" id="{72F283A3-E730-4E3D-B700-44B55DC3E21B}"/>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55">
              <a:extLst>
                <a:ext uri="{FF2B5EF4-FFF2-40B4-BE49-F238E27FC236}">
                  <a16:creationId xmlns:a16="http://schemas.microsoft.com/office/drawing/2014/main" id="{D6FD6226-7672-43AE-9472-5E76BD7F15C2}"/>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56">
              <a:extLst>
                <a:ext uri="{FF2B5EF4-FFF2-40B4-BE49-F238E27FC236}">
                  <a16:creationId xmlns:a16="http://schemas.microsoft.com/office/drawing/2014/main" id="{42343733-D9B9-4311-BC7A-035B70B34DB6}"/>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57">
              <a:extLst>
                <a:ext uri="{FF2B5EF4-FFF2-40B4-BE49-F238E27FC236}">
                  <a16:creationId xmlns:a16="http://schemas.microsoft.com/office/drawing/2014/main" id="{658A72FB-6939-4EA1-B3DA-482FE9875677}"/>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Oval 58">
              <a:extLst>
                <a:ext uri="{FF2B5EF4-FFF2-40B4-BE49-F238E27FC236}">
                  <a16:creationId xmlns:a16="http://schemas.microsoft.com/office/drawing/2014/main" id="{571ED76A-FE10-499E-8AE8-709E480CEDBD}"/>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59">
              <a:extLst>
                <a:ext uri="{FF2B5EF4-FFF2-40B4-BE49-F238E27FC236}">
                  <a16:creationId xmlns:a16="http://schemas.microsoft.com/office/drawing/2014/main" id="{12F4FFA8-D5AB-4DF9-BF81-AB349ACD87C2}"/>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60">
              <a:extLst>
                <a:ext uri="{FF2B5EF4-FFF2-40B4-BE49-F238E27FC236}">
                  <a16:creationId xmlns:a16="http://schemas.microsoft.com/office/drawing/2014/main" id="{50B468EB-94AF-4980-8CA0-BED51119A23D}"/>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61">
              <a:extLst>
                <a:ext uri="{FF2B5EF4-FFF2-40B4-BE49-F238E27FC236}">
                  <a16:creationId xmlns:a16="http://schemas.microsoft.com/office/drawing/2014/main" id="{51520139-7BCF-4809-9828-1110F1F7786A}"/>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Oval 62">
              <a:extLst>
                <a:ext uri="{FF2B5EF4-FFF2-40B4-BE49-F238E27FC236}">
                  <a16:creationId xmlns:a16="http://schemas.microsoft.com/office/drawing/2014/main" id="{A6EB2AB4-3544-4679-B363-B537C3B5ADD7}"/>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Oval 63">
              <a:extLst>
                <a:ext uri="{FF2B5EF4-FFF2-40B4-BE49-F238E27FC236}">
                  <a16:creationId xmlns:a16="http://schemas.microsoft.com/office/drawing/2014/main" id="{81E443FD-1D81-4F20-BFCC-EAF001192C20}"/>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Oval 64">
              <a:extLst>
                <a:ext uri="{FF2B5EF4-FFF2-40B4-BE49-F238E27FC236}">
                  <a16:creationId xmlns:a16="http://schemas.microsoft.com/office/drawing/2014/main" id="{920FD464-EBB3-4045-8728-659162585DD7}"/>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22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047D-696A-4930-AA86-5CE4D8BB283D}"/>
              </a:ext>
            </a:extLst>
          </p:cNvPr>
          <p:cNvSpPr>
            <a:spLocks noGrp="1"/>
          </p:cNvSpPr>
          <p:nvPr>
            <p:ph type="title"/>
          </p:nvPr>
        </p:nvSpPr>
        <p:spPr>
          <a:xfrm>
            <a:off x="600059" y="2881709"/>
            <a:ext cx="4862151" cy="615553"/>
          </a:xfrm>
        </p:spPr>
        <p:txBody>
          <a:bodyPr/>
          <a:lstStyle/>
          <a:p>
            <a:r>
              <a:rPr lang="en-US" dirty="0"/>
              <a:t>App Innovation</a:t>
            </a:r>
          </a:p>
        </p:txBody>
      </p:sp>
      <p:sp>
        <p:nvSpPr>
          <p:cNvPr id="3" name="Text Placeholder 2">
            <a:extLst>
              <a:ext uri="{FF2B5EF4-FFF2-40B4-BE49-F238E27FC236}">
                <a16:creationId xmlns:a16="http://schemas.microsoft.com/office/drawing/2014/main" id="{4A808156-41D1-4BBC-B5AC-D894B44C0424}"/>
              </a:ext>
            </a:extLst>
          </p:cNvPr>
          <p:cNvSpPr>
            <a:spLocks noGrp="1"/>
          </p:cNvSpPr>
          <p:nvPr>
            <p:ph type="body" sz="quarter" idx="10"/>
          </p:nvPr>
        </p:nvSpPr>
        <p:spPr>
          <a:xfrm>
            <a:off x="600058" y="3626474"/>
            <a:ext cx="4862151" cy="2257028"/>
          </a:xfrm>
        </p:spPr>
        <p:txBody>
          <a:bodyPr/>
          <a:lstStyle/>
          <a:p>
            <a:pPr lvl="0">
              <a:spcBef>
                <a:spcPts val="0"/>
              </a:spcBef>
            </a:pPr>
            <a:r>
              <a:rPr lang="en-US" dirty="0">
                <a:latin typeface="Segoe UI Light" panose="020B0502040204020203" pitchFamily="34" charset="0"/>
                <a:cs typeface="Segoe UI Light" panose="020B0502040204020203" pitchFamily="34" charset="0"/>
              </a:rPr>
              <a:t>Evolve your app with features that </a:t>
            </a:r>
          </a:p>
          <a:p>
            <a:pPr lvl="0">
              <a:spcBef>
                <a:spcPts val="0"/>
              </a:spcBef>
            </a:pPr>
            <a:r>
              <a:rPr lang="en-US" dirty="0">
                <a:latin typeface="Segoe UI Light" panose="020B0502040204020203" pitchFamily="34" charset="0"/>
                <a:cs typeface="Segoe UI Light" panose="020B0502040204020203" pitchFamily="34" charset="0"/>
              </a:rPr>
              <a:t>your end-users will love: </a:t>
            </a:r>
          </a:p>
          <a:p>
            <a:pPr marL="342900" lvl="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Intelligent searches</a:t>
            </a:r>
          </a:p>
          <a:p>
            <a:pPr marL="342900" lvl="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Personalization</a:t>
            </a:r>
          </a:p>
          <a:p>
            <a:pPr marL="342900" lvl="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Maps</a:t>
            </a:r>
          </a:p>
          <a:p>
            <a:pPr marL="342900" lvl="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Voice-activation</a:t>
            </a:r>
          </a:p>
        </p:txBody>
      </p:sp>
      <p:pic>
        <p:nvPicPr>
          <p:cNvPr id="15" name="Picture Placeholder 14">
            <a:extLst>
              <a:ext uri="{FF2B5EF4-FFF2-40B4-BE49-F238E27FC236}">
                <a16:creationId xmlns:a16="http://schemas.microsoft.com/office/drawing/2014/main" id="{6B4EA127-9427-4C46-987F-587F2FC6338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974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93491CD-05E8-4974-A004-4109C331B6A5}"/>
              </a:ext>
            </a:extLst>
          </p:cNvPr>
          <p:cNvSpPr>
            <a:spLocks noGrp="1"/>
          </p:cNvSpPr>
          <p:nvPr>
            <p:ph type="body" sz="quarter" idx="11"/>
          </p:nvPr>
        </p:nvSpPr>
        <p:spPr>
          <a:xfrm>
            <a:off x="640727" y="1443311"/>
            <a:ext cx="5303519" cy="1097736"/>
          </a:xfrm>
        </p:spPr>
        <p:txBody>
          <a:bodyPr/>
          <a:lstStyle/>
          <a:p>
            <a:r>
              <a:rPr lang="en-US" dirty="0"/>
              <a:t>Don’t just search. Find.</a:t>
            </a:r>
          </a:p>
          <a:p>
            <a:pPr lvl="1"/>
            <a:r>
              <a:rPr lang="en-US">
                <a:solidFill>
                  <a:srgbClr val="0078D7"/>
                </a:solidFill>
              </a:rPr>
              <a:t>Azure </a:t>
            </a:r>
            <a:r>
              <a:rPr lang="en-US" dirty="0">
                <a:solidFill>
                  <a:srgbClr val="0078D7"/>
                </a:solidFill>
              </a:rPr>
              <a:t>App </a:t>
            </a:r>
            <a:r>
              <a:rPr lang="en-US" dirty="0">
                <a:solidFill>
                  <a:schemeClr val="accent1"/>
                </a:solidFill>
              </a:rPr>
              <a:t>Service + Knowledge Mining </a:t>
            </a:r>
            <a:r>
              <a:rPr lang="en-US" dirty="0"/>
              <a:t>make it easier to build out useful search functionality straight into your web app.</a:t>
            </a:r>
          </a:p>
        </p:txBody>
      </p:sp>
      <p:sp>
        <p:nvSpPr>
          <p:cNvPr id="19" name="Text Placeholder 18">
            <a:extLst>
              <a:ext uri="{FF2B5EF4-FFF2-40B4-BE49-F238E27FC236}">
                <a16:creationId xmlns:a16="http://schemas.microsoft.com/office/drawing/2014/main" id="{E8B3DF7C-0226-4205-8479-C9154E961362}"/>
              </a:ext>
            </a:extLst>
          </p:cNvPr>
          <p:cNvSpPr>
            <a:spLocks noGrp="1"/>
          </p:cNvSpPr>
          <p:nvPr>
            <p:ph type="body" sz="quarter" idx="26"/>
          </p:nvPr>
        </p:nvSpPr>
        <p:spPr>
          <a:xfrm>
            <a:off x="640725" y="3095662"/>
            <a:ext cx="5303519" cy="1703030"/>
          </a:xfrm>
        </p:spPr>
        <p:txBody>
          <a:bodyPr/>
          <a:lstStyle/>
          <a:p>
            <a:r>
              <a:rPr lang="en-US" dirty="0"/>
              <a:t>Deliver app data at cloud speed. </a:t>
            </a:r>
          </a:p>
          <a:p>
            <a:r>
              <a:rPr lang="en-US" dirty="0"/>
              <a:t>Anywhere in the world. </a:t>
            </a:r>
          </a:p>
          <a:p>
            <a:pPr lvl="1"/>
            <a:r>
              <a:rPr lang="en-US">
                <a:solidFill>
                  <a:srgbClr val="0078D7"/>
                </a:solidFill>
              </a:rPr>
              <a:t>Azure </a:t>
            </a:r>
            <a:r>
              <a:rPr lang="en-US" dirty="0">
                <a:solidFill>
                  <a:srgbClr val="0078D7"/>
                </a:solidFill>
              </a:rPr>
              <a:t>App Service </a:t>
            </a:r>
            <a:r>
              <a:rPr lang="en-US" dirty="0">
                <a:solidFill>
                  <a:schemeClr val="accent1"/>
                </a:solidFill>
              </a:rPr>
              <a:t>+ Cosmos DB / Azure SQL </a:t>
            </a:r>
            <a:r>
              <a:rPr lang="en-US" dirty="0"/>
              <a:t>deliver low-latency, highly responsive web apps across Azure’s geographic regions, with fully-managed SQL and NoSQL databases.</a:t>
            </a:r>
          </a:p>
        </p:txBody>
      </p:sp>
      <p:sp>
        <p:nvSpPr>
          <p:cNvPr id="20" name="Text Placeholder 19">
            <a:extLst>
              <a:ext uri="{FF2B5EF4-FFF2-40B4-BE49-F238E27FC236}">
                <a16:creationId xmlns:a16="http://schemas.microsoft.com/office/drawing/2014/main" id="{173AAD8D-4760-4016-85D4-A4B3764E4B7F}"/>
              </a:ext>
            </a:extLst>
          </p:cNvPr>
          <p:cNvSpPr>
            <a:spLocks noGrp="1"/>
          </p:cNvSpPr>
          <p:nvPr>
            <p:ph type="body" sz="quarter" idx="27"/>
          </p:nvPr>
        </p:nvSpPr>
        <p:spPr>
          <a:xfrm>
            <a:off x="640725" y="5087565"/>
            <a:ext cx="5303519" cy="1097736"/>
          </a:xfrm>
        </p:spPr>
        <p:txBody>
          <a:bodyPr/>
          <a:lstStyle/>
          <a:p>
            <a:r>
              <a:rPr lang="en-US" dirty="0"/>
              <a:t>Get there faster, easier. Every time.</a:t>
            </a:r>
          </a:p>
          <a:p>
            <a:pPr lvl="1"/>
            <a:r>
              <a:rPr lang="en-US">
                <a:solidFill>
                  <a:srgbClr val="0078D7"/>
                </a:solidFill>
              </a:rPr>
              <a:t>Azure </a:t>
            </a:r>
            <a:r>
              <a:rPr lang="en-US" dirty="0">
                <a:solidFill>
                  <a:srgbClr val="0078D7"/>
                </a:solidFill>
              </a:rPr>
              <a:t>App Service </a:t>
            </a:r>
            <a:r>
              <a:rPr lang="en-US" dirty="0">
                <a:solidFill>
                  <a:schemeClr val="accent1"/>
                </a:solidFill>
              </a:rPr>
              <a:t>+ Azure Maps </a:t>
            </a:r>
            <a:r>
              <a:rPr lang="en-US" dirty="0"/>
              <a:t>provide geospatial context to data to help you create exciting new location-based features inside your apps.</a:t>
            </a:r>
          </a:p>
        </p:txBody>
      </p:sp>
      <p:sp>
        <p:nvSpPr>
          <p:cNvPr id="21" name="Text Placeholder 20">
            <a:extLst>
              <a:ext uri="{FF2B5EF4-FFF2-40B4-BE49-F238E27FC236}">
                <a16:creationId xmlns:a16="http://schemas.microsoft.com/office/drawing/2014/main" id="{3D3A0D0D-0B84-4A32-8B38-63250B7FF319}"/>
              </a:ext>
            </a:extLst>
          </p:cNvPr>
          <p:cNvSpPr>
            <a:spLocks noGrp="1"/>
          </p:cNvSpPr>
          <p:nvPr>
            <p:ph type="body" sz="quarter" idx="28"/>
          </p:nvPr>
        </p:nvSpPr>
        <p:spPr>
          <a:xfrm>
            <a:off x="6536003" y="1443311"/>
            <a:ext cx="5555478" cy="1343958"/>
          </a:xfrm>
        </p:spPr>
        <p:txBody>
          <a:bodyPr/>
          <a:lstStyle/>
          <a:p>
            <a:r>
              <a:rPr lang="en-US" dirty="0"/>
              <a:t>See, hear, and speak your customers’ language</a:t>
            </a:r>
            <a:r>
              <a:rPr lang="en-US"/>
              <a:t>.</a:t>
            </a:r>
            <a:endParaRPr lang="en-US" dirty="0"/>
          </a:p>
          <a:p>
            <a:pPr lvl="1"/>
            <a:r>
              <a:rPr lang="en-US">
                <a:solidFill>
                  <a:srgbClr val="0078D7"/>
                </a:solidFill>
              </a:rPr>
              <a:t>Azure </a:t>
            </a:r>
            <a:r>
              <a:rPr lang="en-US" dirty="0">
                <a:solidFill>
                  <a:srgbClr val="0078D7"/>
                </a:solidFill>
              </a:rPr>
              <a:t>App Service </a:t>
            </a:r>
            <a:r>
              <a:rPr lang="en-US" dirty="0">
                <a:solidFill>
                  <a:schemeClr val="accent1"/>
                </a:solidFill>
              </a:rPr>
              <a:t>+ Cognitive Services </a:t>
            </a:r>
            <a:r>
              <a:rPr lang="en-US" dirty="0"/>
              <a:t>bring advanced capabilities such as knowledge mining, machine learning, speech and  language to you applications. </a:t>
            </a:r>
          </a:p>
          <a:p>
            <a:pPr lvl="1"/>
            <a:endParaRPr lang="en-US" dirty="0"/>
          </a:p>
        </p:txBody>
      </p:sp>
      <p:sp>
        <p:nvSpPr>
          <p:cNvPr id="22" name="Text Placeholder 21">
            <a:extLst>
              <a:ext uri="{FF2B5EF4-FFF2-40B4-BE49-F238E27FC236}">
                <a16:creationId xmlns:a16="http://schemas.microsoft.com/office/drawing/2014/main" id="{1B24AF69-F25D-4DF6-888A-CF85822B1A45}"/>
              </a:ext>
            </a:extLst>
          </p:cNvPr>
          <p:cNvSpPr>
            <a:spLocks noGrp="1"/>
          </p:cNvSpPr>
          <p:nvPr>
            <p:ph type="body" sz="quarter" idx="29"/>
          </p:nvPr>
        </p:nvSpPr>
        <p:spPr>
          <a:xfrm>
            <a:off x="6536003" y="3095662"/>
            <a:ext cx="5521430" cy="1703030"/>
          </a:xfrm>
        </p:spPr>
        <p:txBody>
          <a:bodyPr/>
          <a:lstStyle/>
          <a:p>
            <a:r>
              <a:rPr lang="en-US" dirty="0"/>
              <a:t>Build powerful integrations. </a:t>
            </a:r>
          </a:p>
          <a:p>
            <a:r>
              <a:rPr lang="en-US" dirty="0"/>
              <a:t>Unlock value from legacy apps.  </a:t>
            </a:r>
          </a:p>
          <a:p>
            <a:pPr lvl="1"/>
            <a:r>
              <a:rPr lang="en-US">
                <a:solidFill>
                  <a:srgbClr val="0078D7"/>
                </a:solidFill>
              </a:rPr>
              <a:t>Azure </a:t>
            </a:r>
            <a:r>
              <a:rPr lang="en-US" dirty="0">
                <a:solidFill>
                  <a:srgbClr val="0078D7"/>
                </a:solidFill>
              </a:rPr>
              <a:t>App Service </a:t>
            </a:r>
            <a:r>
              <a:rPr lang="en-US" dirty="0">
                <a:solidFill>
                  <a:schemeClr val="accent1"/>
                </a:solidFill>
              </a:rPr>
              <a:t>+ Logic Apps + API Management </a:t>
            </a:r>
            <a:r>
              <a:rPr lang="en-US" dirty="0"/>
              <a:t>create business processes and automate workflows. Connect your legacy on-premises apps to the cloud using out-of-the-box connectors. </a:t>
            </a:r>
          </a:p>
        </p:txBody>
      </p:sp>
      <p:sp>
        <p:nvSpPr>
          <p:cNvPr id="23" name="Text Placeholder 22">
            <a:extLst>
              <a:ext uri="{FF2B5EF4-FFF2-40B4-BE49-F238E27FC236}">
                <a16:creationId xmlns:a16="http://schemas.microsoft.com/office/drawing/2014/main" id="{9F581F8F-086B-446D-8141-95B961D6F47A}"/>
              </a:ext>
            </a:extLst>
          </p:cNvPr>
          <p:cNvSpPr>
            <a:spLocks noGrp="1"/>
          </p:cNvSpPr>
          <p:nvPr>
            <p:ph type="body" sz="quarter" idx="30"/>
          </p:nvPr>
        </p:nvSpPr>
        <p:spPr>
          <a:xfrm>
            <a:off x="6579776" y="5087565"/>
            <a:ext cx="5303519" cy="1097736"/>
          </a:xfrm>
        </p:spPr>
        <p:txBody>
          <a:bodyPr/>
          <a:lstStyle/>
          <a:p>
            <a:r>
              <a:rPr lang="en-US" dirty="0"/>
              <a:t>Identify &amp; resolve issues quickly</a:t>
            </a:r>
            <a:r>
              <a:rPr lang="en-US"/>
              <a:t>.</a:t>
            </a:r>
            <a:endParaRPr lang="en-US" dirty="0"/>
          </a:p>
          <a:p>
            <a:pPr lvl="0" defTabSz="457200">
              <a:spcAft>
                <a:spcPts val="0"/>
              </a:spcAft>
              <a:buSzTx/>
              <a:defRPr/>
            </a:pPr>
            <a:r>
              <a:rPr lang="en-US" sz="1600" b="0">
                <a:solidFill>
                  <a:srgbClr val="0078D7"/>
                </a:solidFill>
                <a:latin typeface="+mn-lt"/>
                <a:cs typeface="+mn-cs"/>
              </a:rPr>
              <a:t>Azure </a:t>
            </a:r>
            <a:r>
              <a:rPr lang="en-US" sz="1600" b="0" dirty="0">
                <a:solidFill>
                  <a:srgbClr val="0078D7"/>
                </a:solidFill>
                <a:latin typeface="+mn-lt"/>
                <a:cs typeface="+mn-cs"/>
              </a:rPr>
              <a:t>App Service + Azure Monitor </a:t>
            </a:r>
            <a:r>
              <a:rPr lang="en-US" sz="1600" b="0" dirty="0">
                <a:latin typeface="+mn-lt"/>
                <a:cs typeface="+mn-cs"/>
              </a:rPr>
              <a:t>collect, visualize and analyze your application performance, enabling you to take proactive corrective action.</a:t>
            </a:r>
          </a:p>
        </p:txBody>
      </p:sp>
      <p:sp>
        <p:nvSpPr>
          <p:cNvPr id="2" name="Title 1">
            <a:extLst>
              <a:ext uri="{FF2B5EF4-FFF2-40B4-BE49-F238E27FC236}">
                <a16:creationId xmlns:a16="http://schemas.microsoft.com/office/drawing/2014/main" id="{8196E507-F137-458D-A8A3-D3012415D2DC}"/>
              </a:ext>
            </a:extLst>
          </p:cNvPr>
          <p:cNvSpPr>
            <a:spLocks noGrp="1"/>
          </p:cNvSpPr>
          <p:nvPr>
            <p:ph type="title"/>
          </p:nvPr>
        </p:nvSpPr>
        <p:spPr/>
        <p:txBody>
          <a:bodyPr/>
          <a:lstStyle/>
          <a:p>
            <a:r>
              <a:rPr lang="en-US" dirty="0"/>
              <a:t>Evolve Your Apps with New Functionality</a:t>
            </a:r>
          </a:p>
        </p:txBody>
      </p:sp>
    </p:spTree>
    <p:extLst>
      <p:ext uri="{BB962C8B-B14F-4D97-AF65-F5344CB8AC3E}">
        <p14:creationId xmlns:p14="http://schemas.microsoft.com/office/powerpoint/2010/main" val="15418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D5D7A5-5F3B-4590-9841-E0439C24FC87}"/>
              </a:ext>
            </a:extLst>
          </p:cNvPr>
          <p:cNvSpPr txBox="1">
            <a:spLocks/>
          </p:cNvSpPr>
          <p:nvPr/>
        </p:nvSpPr>
        <p:spPr>
          <a:xfrm>
            <a:off x="752459" y="618701"/>
            <a:ext cx="11239464" cy="565027"/>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Azure App Service with Cosmos DB</a:t>
            </a:r>
          </a:p>
        </p:txBody>
      </p:sp>
      <p:sp>
        <p:nvSpPr>
          <p:cNvPr id="11" name="Text Placeholder 2">
            <a:extLst>
              <a:ext uri="{FF2B5EF4-FFF2-40B4-BE49-F238E27FC236}">
                <a16:creationId xmlns:a16="http://schemas.microsoft.com/office/drawing/2014/main" id="{BF8D56A9-D89C-440D-B514-E50CE222DE65}"/>
              </a:ext>
            </a:extLst>
          </p:cNvPr>
          <p:cNvSpPr txBox="1">
            <a:spLocks/>
          </p:cNvSpPr>
          <p:nvPr/>
        </p:nvSpPr>
        <p:spPr>
          <a:xfrm>
            <a:off x="752459" y="1265371"/>
            <a:ext cx="11239464" cy="276999"/>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10" baseline="0" dirty="0" smtClean="0">
                <a:ln w="3175">
                  <a:noFill/>
                </a:ln>
                <a:solidFill>
                  <a:schemeClr val="accent1"/>
                </a:solidFill>
                <a:latin typeface="+mj-lt"/>
                <a:ea typeface="+mn-ea"/>
                <a:cs typeface="Segoe UI"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Support in-depth queries over diverse product catalogs, traffic spikes, and rapidly changing inventory</a:t>
            </a:r>
          </a:p>
        </p:txBody>
      </p:sp>
      <p:pic>
        <p:nvPicPr>
          <p:cNvPr id="12" name="Picture 11">
            <a:extLst>
              <a:ext uri="{FF2B5EF4-FFF2-40B4-BE49-F238E27FC236}">
                <a16:creationId xmlns:a16="http://schemas.microsoft.com/office/drawing/2014/main" id="{11BF35F7-6A1C-41A2-B21D-DA68D7C5A129}"/>
              </a:ext>
            </a:extLst>
          </p:cNvPr>
          <p:cNvPicPr>
            <a:picLocks noChangeAspect="1"/>
          </p:cNvPicPr>
          <p:nvPr/>
        </p:nvPicPr>
        <p:blipFill>
          <a:blip r:embed="rId2"/>
          <a:stretch>
            <a:fillRect/>
          </a:stretch>
        </p:blipFill>
        <p:spPr>
          <a:xfrm>
            <a:off x="2988527" y="1953390"/>
            <a:ext cx="6045973" cy="4157090"/>
          </a:xfrm>
          <a:prstGeom prst="rect">
            <a:avLst/>
          </a:prstGeom>
        </p:spPr>
      </p:pic>
    </p:spTree>
    <p:extLst>
      <p:ext uri="{BB962C8B-B14F-4D97-AF65-F5344CB8AC3E}">
        <p14:creationId xmlns:p14="http://schemas.microsoft.com/office/powerpoint/2010/main" val="13341556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D5D7A5-5F3B-4590-9841-E0439C24FC87}"/>
              </a:ext>
            </a:extLst>
          </p:cNvPr>
          <p:cNvSpPr txBox="1">
            <a:spLocks/>
          </p:cNvSpPr>
          <p:nvPr/>
        </p:nvSpPr>
        <p:spPr>
          <a:xfrm>
            <a:off x="752459" y="618701"/>
            <a:ext cx="11239464" cy="565027"/>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t>Azure App Service with Cognitive Services</a:t>
            </a:r>
          </a:p>
        </p:txBody>
      </p:sp>
      <p:sp>
        <p:nvSpPr>
          <p:cNvPr id="11" name="Text Placeholder 2">
            <a:extLst>
              <a:ext uri="{FF2B5EF4-FFF2-40B4-BE49-F238E27FC236}">
                <a16:creationId xmlns:a16="http://schemas.microsoft.com/office/drawing/2014/main" id="{BF8D56A9-D89C-440D-B514-E50CE222DE65}"/>
              </a:ext>
            </a:extLst>
          </p:cNvPr>
          <p:cNvSpPr txBox="1">
            <a:spLocks/>
          </p:cNvSpPr>
          <p:nvPr/>
        </p:nvSpPr>
        <p:spPr>
          <a:xfrm>
            <a:off x="752459" y="1265371"/>
            <a:ext cx="11239464" cy="276999"/>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10" baseline="0" dirty="0" smtClean="0">
                <a:ln w="3175">
                  <a:noFill/>
                </a:ln>
                <a:solidFill>
                  <a:schemeClr val="accent1"/>
                </a:solidFill>
                <a:latin typeface="+mj-lt"/>
                <a:ea typeface="+mn-ea"/>
                <a:cs typeface="Segoe UI"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Interactive Voice Response Bot</a:t>
            </a:r>
          </a:p>
        </p:txBody>
      </p:sp>
      <p:pic>
        <p:nvPicPr>
          <p:cNvPr id="2" name="Picture 1">
            <a:extLst>
              <a:ext uri="{FF2B5EF4-FFF2-40B4-BE49-F238E27FC236}">
                <a16:creationId xmlns:a16="http://schemas.microsoft.com/office/drawing/2014/main" id="{AD631CD8-F542-4152-B2AD-EE47B312B68A}"/>
              </a:ext>
            </a:extLst>
          </p:cNvPr>
          <p:cNvPicPr>
            <a:picLocks noChangeAspect="1"/>
          </p:cNvPicPr>
          <p:nvPr/>
        </p:nvPicPr>
        <p:blipFill>
          <a:blip r:embed="rId2"/>
          <a:stretch>
            <a:fillRect/>
          </a:stretch>
        </p:blipFill>
        <p:spPr>
          <a:xfrm>
            <a:off x="2520176" y="1828118"/>
            <a:ext cx="7158327" cy="4679818"/>
          </a:xfrm>
          <a:prstGeom prst="rect">
            <a:avLst/>
          </a:prstGeom>
        </p:spPr>
      </p:pic>
    </p:spTree>
    <p:extLst>
      <p:ext uri="{BB962C8B-B14F-4D97-AF65-F5344CB8AC3E}">
        <p14:creationId xmlns:p14="http://schemas.microsoft.com/office/powerpoint/2010/main" val="10024766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9221-21A4-4819-BB0B-2B498A4F0399}"/>
              </a:ext>
            </a:extLst>
          </p:cNvPr>
          <p:cNvSpPr>
            <a:spLocks noGrp="1"/>
          </p:cNvSpPr>
          <p:nvPr>
            <p:ph type="title"/>
          </p:nvPr>
        </p:nvSpPr>
        <p:spPr>
          <a:xfrm>
            <a:off x="600059" y="2257447"/>
            <a:ext cx="4862151" cy="1231106"/>
          </a:xfrm>
        </p:spPr>
        <p:txBody>
          <a:bodyPr/>
          <a:lstStyle/>
          <a:p>
            <a:r>
              <a:rPr lang="en-US" dirty="0"/>
              <a:t>Evolve </a:t>
            </a:r>
            <a:br>
              <a:rPr lang="en-US" dirty="0"/>
            </a:br>
            <a:r>
              <a:rPr lang="en-US" dirty="0"/>
              <a:t>your existing apps</a:t>
            </a:r>
          </a:p>
        </p:txBody>
      </p:sp>
      <p:sp>
        <p:nvSpPr>
          <p:cNvPr id="3" name="Text Placeholder 2">
            <a:extLst>
              <a:ext uri="{FF2B5EF4-FFF2-40B4-BE49-F238E27FC236}">
                <a16:creationId xmlns:a16="http://schemas.microsoft.com/office/drawing/2014/main" id="{B159A7A3-E4CE-4BCA-A785-94DB2C4F38C9}"/>
              </a:ext>
            </a:extLst>
          </p:cNvPr>
          <p:cNvSpPr>
            <a:spLocks noGrp="1"/>
          </p:cNvSpPr>
          <p:nvPr>
            <p:ph type="body" sz="quarter" idx="10"/>
          </p:nvPr>
        </p:nvSpPr>
        <p:spPr>
          <a:xfrm>
            <a:off x="600059" y="3577431"/>
            <a:ext cx="4359543" cy="1231106"/>
          </a:xfrm>
        </p:spPr>
        <p:txBody>
          <a:bodyPr/>
          <a:lstStyle/>
          <a:p>
            <a:r>
              <a:rPr lang="en-US" dirty="0">
                <a:latin typeface="Segoe UI Light" panose="020B0502040204020203" pitchFamily="34" charset="0"/>
                <a:cs typeface="Segoe UI Light" panose="020B0502040204020203" pitchFamily="34" charset="0"/>
              </a:rPr>
              <a:t>With Azure App Service, you immediately enjoy the benefits of CI/CD and your DevOps can quickly learn, deploy, and adapt</a:t>
            </a:r>
          </a:p>
        </p:txBody>
      </p:sp>
      <p:pic>
        <p:nvPicPr>
          <p:cNvPr id="7" name="Picture Placeholder 6" descr="A person sitting at a desk in front of a window&#10;&#10;Description generated with very high confidence">
            <a:extLst>
              <a:ext uri="{FF2B5EF4-FFF2-40B4-BE49-F238E27FC236}">
                <a16:creationId xmlns:a16="http://schemas.microsoft.com/office/drawing/2014/main" id="{90EA9B10-D6F4-4711-AD4E-EEB8FF8552DF}"/>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t="44" b="44"/>
          <a:stretch>
            <a:fillRect/>
          </a:stretch>
        </p:blipFill>
        <p:spPr>
          <a:xfrm>
            <a:off x="6218238" y="0"/>
            <a:ext cx="6218237" cy="6994525"/>
          </a:xfrm>
          <a:custGeom>
            <a:avLst/>
            <a:gdLst>
              <a:gd name="connsiteX0" fmla="*/ 0 w 6217920"/>
              <a:gd name="connsiteY0" fmla="*/ 0 h 6994524"/>
              <a:gd name="connsiteX1" fmla="*/ 6217920 w 6217920"/>
              <a:gd name="connsiteY1" fmla="*/ 0 h 6994524"/>
              <a:gd name="connsiteX2" fmla="*/ 6217920 w 6217920"/>
              <a:gd name="connsiteY2" fmla="*/ 6994524 h 6994524"/>
              <a:gd name="connsiteX3" fmla="*/ 0 w 6217920"/>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6217920" h="6994524">
                <a:moveTo>
                  <a:pt x="0" y="0"/>
                </a:moveTo>
                <a:lnTo>
                  <a:pt x="6217920" y="0"/>
                </a:lnTo>
                <a:lnTo>
                  <a:pt x="6217920" y="6994524"/>
                </a:lnTo>
                <a:lnTo>
                  <a:pt x="0" y="6994524"/>
                </a:lnTo>
                <a:close/>
              </a:path>
            </a:pathLst>
          </a:custGeom>
        </p:spPr>
      </p:pic>
    </p:spTree>
    <p:extLst>
      <p:ext uri="{BB962C8B-B14F-4D97-AF65-F5344CB8AC3E}">
        <p14:creationId xmlns:p14="http://schemas.microsoft.com/office/powerpoint/2010/main" val="28001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8ACB94CD-CB98-4F13-B725-2C56E233352C}"/>
              </a:ext>
            </a:extLst>
          </p:cNvPr>
          <p:cNvSpPr/>
          <p:nvPr/>
        </p:nvSpPr>
        <p:spPr bwMode="auto">
          <a:xfrm>
            <a:off x="601251" y="4436566"/>
            <a:ext cx="1960074" cy="286232"/>
          </a:xfrm>
          <a:prstGeom prst="rect">
            <a:avLst/>
          </a:prstGeom>
          <a:noFill/>
        </p:spPr>
        <p:txBody>
          <a:bodyPr wrap="square" rtlCol="0">
            <a:spAutoFit/>
          </a:bodyPr>
          <a:lstStyle/>
          <a:p>
            <a:pPr algn="ctr">
              <a:lnSpc>
                <a:spcPct val="90000"/>
              </a:lnSpc>
            </a:pPr>
            <a:r>
              <a:rPr lang="en-US" sz="1400" kern="0" dirty="0">
                <a:solidFill>
                  <a:schemeClr val="tx1"/>
                </a:solidFill>
                <a:latin typeface="Segoe UI Semibold" panose="020B0702040204020203" pitchFamily="34" charset="0"/>
                <a:cs typeface="Segoe UI Semibold" panose="020B0702040204020203" pitchFamily="34" charset="0"/>
              </a:rPr>
              <a:t>Legacy on-prem app</a:t>
            </a:r>
          </a:p>
        </p:txBody>
      </p:sp>
      <p:sp>
        <p:nvSpPr>
          <p:cNvPr id="72" name="Rectangle 71">
            <a:extLst>
              <a:ext uri="{FF2B5EF4-FFF2-40B4-BE49-F238E27FC236}">
                <a16:creationId xmlns:a16="http://schemas.microsoft.com/office/drawing/2014/main" id="{B7AC9A0E-68CD-4ED2-A966-39B2E2F3FD66}"/>
              </a:ext>
            </a:extLst>
          </p:cNvPr>
          <p:cNvSpPr/>
          <p:nvPr/>
        </p:nvSpPr>
        <p:spPr>
          <a:xfrm>
            <a:off x="4772708" y="4021807"/>
            <a:ext cx="1999952"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App monitoring &amp; diagnostics</a:t>
            </a:r>
          </a:p>
        </p:txBody>
      </p:sp>
      <p:sp>
        <p:nvSpPr>
          <p:cNvPr id="79" name="TextBox 78">
            <a:extLst>
              <a:ext uri="{FF2B5EF4-FFF2-40B4-BE49-F238E27FC236}">
                <a16:creationId xmlns:a16="http://schemas.microsoft.com/office/drawing/2014/main" id="{C382CC20-D6E3-4D01-85B1-7D687F01FF5E}"/>
              </a:ext>
            </a:extLst>
          </p:cNvPr>
          <p:cNvSpPr txBox="1"/>
          <p:nvPr/>
        </p:nvSpPr>
        <p:spPr>
          <a:xfrm>
            <a:off x="4464091" y="1979282"/>
            <a:ext cx="2685415" cy="286232"/>
          </a:xfrm>
          <a:prstGeom prst="rect">
            <a:avLst/>
          </a:prstGeom>
          <a:noFill/>
        </p:spPr>
        <p:txBody>
          <a:bodyPr wrap="square" rtlCol="0">
            <a:spAutoFit/>
          </a:bodyPr>
          <a:lstStyle>
            <a:defPPr>
              <a:defRPr lang="en-US"/>
            </a:defPPr>
            <a:lvl1pPr algn="ctr">
              <a:lnSpc>
                <a:spcPct val="90000"/>
              </a:lnSpc>
              <a:defRPr sz="1400" kern="0">
                <a:latin typeface="Segoe UI Semibold" panose="020B0702040204020203" pitchFamily="34" charset="0"/>
                <a:cs typeface="Segoe UI Semibold" panose="020B0702040204020203" pitchFamily="34" charset="0"/>
              </a:defRPr>
            </a:lvl1pPr>
          </a:lstStyle>
          <a:p>
            <a:pPr algn="l"/>
            <a:r>
              <a:rPr lang="en-US" dirty="0">
                <a:solidFill>
                  <a:schemeClr val="accent1"/>
                </a:solidFill>
              </a:rPr>
              <a:t>Azure App Service</a:t>
            </a:r>
          </a:p>
        </p:txBody>
      </p:sp>
      <p:grpSp>
        <p:nvGrpSpPr>
          <p:cNvPr id="80" name="Group 79">
            <a:extLst>
              <a:ext uri="{FF2B5EF4-FFF2-40B4-BE49-F238E27FC236}">
                <a16:creationId xmlns:a16="http://schemas.microsoft.com/office/drawing/2014/main" id="{08244BA4-9099-4721-BEDD-F8D110F2704B}"/>
              </a:ext>
            </a:extLst>
          </p:cNvPr>
          <p:cNvGrpSpPr/>
          <p:nvPr/>
        </p:nvGrpSpPr>
        <p:grpSpPr>
          <a:xfrm>
            <a:off x="4094807" y="1956888"/>
            <a:ext cx="321446" cy="331021"/>
            <a:chOff x="6012021" y="3296761"/>
            <a:chExt cx="397193" cy="397193"/>
          </a:xfrm>
          <a:solidFill>
            <a:srgbClr val="0078D7"/>
          </a:solidFill>
        </p:grpSpPr>
        <p:sp>
          <p:nvSpPr>
            <p:cNvPr id="82" name="Freeform: Shape 81">
              <a:extLst>
                <a:ext uri="{FF2B5EF4-FFF2-40B4-BE49-F238E27FC236}">
                  <a16:creationId xmlns:a16="http://schemas.microsoft.com/office/drawing/2014/main" id="{875D6B4B-4076-4B6D-8454-D353F2624E4B}"/>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5F8ECE-8F06-48D5-A35F-36E2C59966A7}"/>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F9F7260-B450-4D46-B0D5-ED6A13E91D92}"/>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2AA5A6D-93E1-4B4A-B43A-8CFC07047F40}"/>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E58882E-9252-491B-A2CE-7B3AF6A77B5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a:p>
          </p:txBody>
        </p:sp>
      </p:grpSp>
      <p:sp>
        <p:nvSpPr>
          <p:cNvPr id="81" name="Rectangle 80">
            <a:extLst>
              <a:ext uri="{FF2B5EF4-FFF2-40B4-BE49-F238E27FC236}">
                <a16:creationId xmlns:a16="http://schemas.microsoft.com/office/drawing/2014/main" id="{F740E7FF-5C80-4730-83C2-3A79DFF8B932}"/>
              </a:ext>
            </a:extLst>
          </p:cNvPr>
          <p:cNvSpPr/>
          <p:nvPr/>
        </p:nvSpPr>
        <p:spPr bwMode="auto">
          <a:xfrm>
            <a:off x="3985017" y="2408627"/>
            <a:ext cx="6558805" cy="3435229"/>
          </a:xfrm>
          <a:prstGeom prst="rect">
            <a:avLst/>
          </a:prstGeom>
          <a:no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44" name="Straight Arrow Connector 143">
            <a:extLst>
              <a:ext uri="{FF2B5EF4-FFF2-40B4-BE49-F238E27FC236}">
                <a16:creationId xmlns:a16="http://schemas.microsoft.com/office/drawing/2014/main" id="{474FEA20-7BD6-4A60-99AB-545DBA67DCF0}"/>
              </a:ext>
            </a:extLst>
          </p:cNvPr>
          <p:cNvCxnSpPr>
            <a:cxnSpLocks/>
          </p:cNvCxnSpPr>
          <p:nvPr/>
        </p:nvCxnSpPr>
        <p:spPr>
          <a:xfrm flipV="1">
            <a:off x="2210375" y="4064168"/>
            <a:ext cx="1493872" cy="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0231D-9B77-4AAD-AE45-F307DD102130}"/>
              </a:ext>
            </a:extLst>
          </p:cNvPr>
          <p:cNvSpPr>
            <a:spLocks noGrp="1"/>
          </p:cNvSpPr>
          <p:nvPr>
            <p:ph type="title"/>
          </p:nvPr>
        </p:nvSpPr>
        <p:spPr/>
        <p:txBody>
          <a:bodyPr/>
          <a:lstStyle/>
          <a:p>
            <a:r>
              <a:rPr lang="en-US" dirty="0"/>
              <a:t>Evolve by migrating</a:t>
            </a:r>
          </a:p>
        </p:txBody>
      </p:sp>
      <p:sp>
        <p:nvSpPr>
          <p:cNvPr id="3" name="Text Placeholder 2">
            <a:extLst>
              <a:ext uri="{FF2B5EF4-FFF2-40B4-BE49-F238E27FC236}">
                <a16:creationId xmlns:a16="http://schemas.microsoft.com/office/drawing/2014/main" id="{9830FA10-DE16-40E7-A4F9-5878B3A3074C}"/>
              </a:ext>
            </a:extLst>
          </p:cNvPr>
          <p:cNvSpPr>
            <a:spLocks noGrp="1"/>
          </p:cNvSpPr>
          <p:nvPr>
            <p:ph type="body" sz="quarter" idx="10"/>
          </p:nvPr>
        </p:nvSpPr>
        <p:spPr/>
        <p:txBody>
          <a:bodyPr/>
          <a:lstStyle/>
          <a:p>
            <a:r>
              <a:rPr lang="en-US" dirty="0"/>
              <a:t>Migrated existing apps enjoy all the management and integration benefits of the Azure App Service platform </a:t>
            </a:r>
          </a:p>
        </p:txBody>
      </p:sp>
      <p:sp>
        <p:nvSpPr>
          <p:cNvPr id="136" name="Rectangle 135">
            <a:extLst>
              <a:ext uri="{FF2B5EF4-FFF2-40B4-BE49-F238E27FC236}">
                <a16:creationId xmlns:a16="http://schemas.microsoft.com/office/drawing/2014/main" id="{4A9AF158-62B7-4514-9241-100B862A0460}"/>
              </a:ext>
            </a:extLst>
          </p:cNvPr>
          <p:cNvSpPr/>
          <p:nvPr/>
        </p:nvSpPr>
        <p:spPr>
          <a:xfrm>
            <a:off x="4772708" y="2737893"/>
            <a:ext cx="1548716"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Staging &amp; deployment</a:t>
            </a:r>
          </a:p>
        </p:txBody>
      </p:sp>
      <p:sp>
        <p:nvSpPr>
          <p:cNvPr id="137" name="Rectangle 136">
            <a:extLst>
              <a:ext uri="{FF2B5EF4-FFF2-40B4-BE49-F238E27FC236}">
                <a16:creationId xmlns:a16="http://schemas.microsoft.com/office/drawing/2014/main" id="{3F4D62C1-D0C3-46AA-B961-5F5E493F2494}"/>
              </a:ext>
            </a:extLst>
          </p:cNvPr>
          <p:cNvSpPr/>
          <p:nvPr/>
        </p:nvSpPr>
        <p:spPr>
          <a:xfrm>
            <a:off x="4772708" y="3379850"/>
            <a:ext cx="1477696"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Testing in production</a:t>
            </a:r>
          </a:p>
        </p:txBody>
      </p:sp>
      <p:sp>
        <p:nvSpPr>
          <p:cNvPr id="147" name="Rectangle 146">
            <a:extLst>
              <a:ext uri="{FF2B5EF4-FFF2-40B4-BE49-F238E27FC236}">
                <a16:creationId xmlns:a16="http://schemas.microsoft.com/office/drawing/2014/main" id="{6FDBDC88-1EE7-467C-A077-75E185F68303}"/>
              </a:ext>
            </a:extLst>
          </p:cNvPr>
          <p:cNvSpPr/>
          <p:nvPr/>
        </p:nvSpPr>
        <p:spPr>
          <a:xfrm>
            <a:off x="4772708" y="4663764"/>
            <a:ext cx="1868245"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Auto scale &amp; load balancing</a:t>
            </a:r>
          </a:p>
        </p:txBody>
      </p:sp>
      <p:sp>
        <p:nvSpPr>
          <p:cNvPr id="148" name="Rectangle 147">
            <a:extLst>
              <a:ext uri="{FF2B5EF4-FFF2-40B4-BE49-F238E27FC236}">
                <a16:creationId xmlns:a16="http://schemas.microsoft.com/office/drawing/2014/main" id="{801D3E30-D819-45EA-B0E8-562A19226CA1}"/>
              </a:ext>
            </a:extLst>
          </p:cNvPr>
          <p:cNvSpPr/>
          <p:nvPr/>
        </p:nvSpPr>
        <p:spPr>
          <a:xfrm>
            <a:off x="4772708" y="5305719"/>
            <a:ext cx="2168710"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High availability w/auto patching</a:t>
            </a:r>
          </a:p>
        </p:txBody>
      </p:sp>
      <p:sp>
        <p:nvSpPr>
          <p:cNvPr id="149" name="Rectangle 148">
            <a:extLst>
              <a:ext uri="{FF2B5EF4-FFF2-40B4-BE49-F238E27FC236}">
                <a16:creationId xmlns:a16="http://schemas.microsoft.com/office/drawing/2014/main" id="{5944F416-50DC-4271-8A1F-61D231BA052D}"/>
              </a:ext>
            </a:extLst>
          </p:cNvPr>
          <p:cNvSpPr/>
          <p:nvPr/>
        </p:nvSpPr>
        <p:spPr>
          <a:xfrm>
            <a:off x="8510383" y="2737893"/>
            <a:ext cx="1756325"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Reduced operations costs</a:t>
            </a:r>
          </a:p>
        </p:txBody>
      </p:sp>
      <p:sp>
        <p:nvSpPr>
          <p:cNvPr id="150" name="Rectangle 149">
            <a:extLst>
              <a:ext uri="{FF2B5EF4-FFF2-40B4-BE49-F238E27FC236}">
                <a16:creationId xmlns:a16="http://schemas.microsoft.com/office/drawing/2014/main" id="{2AE02D22-C7A7-499E-B293-CB7EF8217B19}"/>
              </a:ext>
            </a:extLst>
          </p:cNvPr>
          <p:cNvSpPr/>
          <p:nvPr/>
        </p:nvSpPr>
        <p:spPr>
          <a:xfrm>
            <a:off x="8510383" y="3379849"/>
            <a:ext cx="1431648"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Backup &amp; recovery</a:t>
            </a:r>
          </a:p>
        </p:txBody>
      </p:sp>
      <p:sp>
        <p:nvSpPr>
          <p:cNvPr id="151" name="Rectangle 150">
            <a:extLst>
              <a:ext uri="{FF2B5EF4-FFF2-40B4-BE49-F238E27FC236}">
                <a16:creationId xmlns:a16="http://schemas.microsoft.com/office/drawing/2014/main" id="{8FF31D89-D521-42FE-847E-91211FF0FC3C}"/>
              </a:ext>
            </a:extLst>
          </p:cNvPr>
          <p:cNvSpPr/>
          <p:nvPr/>
        </p:nvSpPr>
        <p:spPr>
          <a:xfrm>
            <a:off x="8510383" y="4663761"/>
            <a:ext cx="1959340"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Global data center footprint</a:t>
            </a:r>
          </a:p>
        </p:txBody>
      </p:sp>
      <p:sp>
        <p:nvSpPr>
          <p:cNvPr id="153" name="Rectangle 152">
            <a:extLst>
              <a:ext uri="{FF2B5EF4-FFF2-40B4-BE49-F238E27FC236}">
                <a16:creationId xmlns:a16="http://schemas.microsoft.com/office/drawing/2014/main" id="{B4A4601E-D532-428A-80E0-80FB63220AB9}"/>
              </a:ext>
            </a:extLst>
          </p:cNvPr>
          <p:cNvSpPr/>
          <p:nvPr/>
        </p:nvSpPr>
        <p:spPr>
          <a:xfrm>
            <a:off x="8510383" y="5305719"/>
            <a:ext cx="1205058"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AAD integration</a:t>
            </a:r>
          </a:p>
        </p:txBody>
      </p:sp>
      <p:sp>
        <p:nvSpPr>
          <p:cNvPr id="154" name="Rectangle 153">
            <a:extLst>
              <a:ext uri="{FF2B5EF4-FFF2-40B4-BE49-F238E27FC236}">
                <a16:creationId xmlns:a16="http://schemas.microsoft.com/office/drawing/2014/main" id="{82A5339C-89F8-49FD-924C-AF909291ECB0}"/>
              </a:ext>
            </a:extLst>
          </p:cNvPr>
          <p:cNvSpPr/>
          <p:nvPr/>
        </p:nvSpPr>
        <p:spPr>
          <a:xfrm>
            <a:off x="8510383" y="4021805"/>
            <a:ext cx="1636136" cy="253916"/>
          </a:xfrm>
          <a:prstGeom prst="rect">
            <a:avLst/>
          </a:prstGeom>
        </p:spPr>
        <p:txBody>
          <a:bodyPr wrap="square">
            <a:spAutoFit/>
          </a:bodyPr>
          <a:lstStyle/>
          <a:p>
            <a:pPr defTabSz="932574"/>
            <a:r>
              <a:rPr lang="en-US" sz="1050" kern="0" dirty="0">
                <a:latin typeface="Segoe UI" panose="020B0502040204020203" pitchFamily="34" charset="0"/>
                <a:cs typeface="Segoe UI" panose="020B0502040204020203" pitchFamily="34" charset="0"/>
              </a:rPr>
              <a:t>Security &amp; compliance</a:t>
            </a:r>
          </a:p>
        </p:txBody>
      </p:sp>
      <p:grpSp>
        <p:nvGrpSpPr>
          <p:cNvPr id="168" name="Group 20">
            <a:extLst>
              <a:ext uri="{FF2B5EF4-FFF2-40B4-BE49-F238E27FC236}">
                <a16:creationId xmlns:a16="http://schemas.microsoft.com/office/drawing/2014/main" id="{A368A94D-0821-48E1-BA3F-CE63F1ACF846}"/>
              </a:ext>
            </a:extLst>
          </p:cNvPr>
          <p:cNvGrpSpPr>
            <a:grpSpLocks noChangeAspect="1"/>
          </p:cNvGrpSpPr>
          <p:nvPr/>
        </p:nvGrpSpPr>
        <p:grpSpPr bwMode="auto">
          <a:xfrm>
            <a:off x="4313679" y="4657238"/>
            <a:ext cx="330604" cy="330604"/>
            <a:chOff x="1614" y="999"/>
            <a:chExt cx="312" cy="312"/>
          </a:xfrm>
          <a:solidFill>
            <a:schemeClr val="accent1"/>
          </a:solidFill>
        </p:grpSpPr>
        <p:sp>
          <p:nvSpPr>
            <p:cNvPr id="169" name="Rectangle 21">
              <a:extLst>
                <a:ext uri="{FF2B5EF4-FFF2-40B4-BE49-F238E27FC236}">
                  <a16:creationId xmlns:a16="http://schemas.microsoft.com/office/drawing/2014/main" id="{03E91679-729A-4776-A6E6-7382912F3CAF}"/>
                </a:ext>
              </a:extLst>
            </p:cNvPr>
            <p:cNvSpPr>
              <a:spLocks noChangeArrowheads="1"/>
            </p:cNvSpPr>
            <p:nvPr/>
          </p:nvSpPr>
          <p:spPr bwMode="auto">
            <a:xfrm>
              <a:off x="1614" y="1165"/>
              <a:ext cx="146" cy="14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Rectangle 22">
              <a:extLst>
                <a:ext uri="{FF2B5EF4-FFF2-40B4-BE49-F238E27FC236}">
                  <a16:creationId xmlns:a16="http://schemas.microsoft.com/office/drawing/2014/main" id="{4BC043FE-6251-40A4-A553-5C5F802B18DA}"/>
                </a:ext>
              </a:extLst>
            </p:cNvPr>
            <p:cNvSpPr>
              <a:spLocks noChangeArrowheads="1"/>
            </p:cNvSpPr>
            <p:nvPr/>
          </p:nvSpPr>
          <p:spPr bwMode="auto">
            <a:xfrm>
              <a:off x="1614" y="999"/>
              <a:ext cx="312"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Rectangle 23">
              <a:extLst>
                <a:ext uri="{FF2B5EF4-FFF2-40B4-BE49-F238E27FC236}">
                  <a16:creationId xmlns:a16="http://schemas.microsoft.com/office/drawing/2014/main" id="{82CE339E-86C5-4DC7-B68A-83B6D75CDBC2}"/>
                </a:ext>
              </a:extLst>
            </p:cNvPr>
            <p:cNvSpPr>
              <a:spLocks noChangeArrowheads="1"/>
            </p:cNvSpPr>
            <p:nvPr/>
          </p:nvSpPr>
          <p:spPr bwMode="auto">
            <a:xfrm>
              <a:off x="1789" y="999"/>
              <a:ext cx="137"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898AB61E-356D-472C-A0CA-1485E474F984}"/>
              </a:ext>
            </a:extLst>
          </p:cNvPr>
          <p:cNvGrpSpPr/>
          <p:nvPr/>
        </p:nvGrpSpPr>
        <p:grpSpPr>
          <a:xfrm>
            <a:off x="8013454" y="4592432"/>
            <a:ext cx="358200" cy="359716"/>
            <a:chOff x="3841750" y="3327404"/>
            <a:chExt cx="374651" cy="376237"/>
          </a:xfrm>
          <a:solidFill>
            <a:schemeClr val="accent1"/>
          </a:solidFill>
        </p:grpSpPr>
        <p:sp>
          <p:nvSpPr>
            <p:cNvPr id="173" name="Freeform 155">
              <a:extLst>
                <a:ext uri="{FF2B5EF4-FFF2-40B4-BE49-F238E27FC236}">
                  <a16:creationId xmlns:a16="http://schemas.microsoft.com/office/drawing/2014/main" id="{B4E440AE-5A77-4942-B4DB-FE8D32930007}"/>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156">
              <a:extLst>
                <a:ext uri="{FF2B5EF4-FFF2-40B4-BE49-F238E27FC236}">
                  <a16:creationId xmlns:a16="http://schemas.microsoft.com/office/drawing/2014/main" id="{19A17489-4325-4D12-8A4B-20EB344B77D5}"/>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57">
              <a:extLst>
                <a:ext uri="{FF2B5EF4-FFF2-40B4-BE49-F238E27FC236}">
                  <a16:creationId xmlns:a16="http://schemas.microsoft.com/office/drawing/2014/main" id="{CBE13734-09DF-4422-9CFE-7A0378ECD926}"/>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158">
              <a:extLst>
                <a:ext uri="{FF2B5EF4-FFF2-40B4-BE49-F238E27FC236}">
                  <a16:creationId xmlns:a16="http://schemas.microsoft.com/office/drawing/2014/main" id="{837DA166-1505-4E99-B25F-76F7A1896E1B}"/>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159">
              <a:extLst>
                <a:ext uri="{FF2B5EF4-FFF2-40B4-BE49-F238E27FC236}">
                  <a16:creationId xmlns:a16="http://schemas.microsoft.com/office/drawing/2014/main" id="{9BB517D7-1D9B-4FAF-92F4-02D59DBD9543}"/>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60">
              <a:extLst>
                <a:ext uri="{FF2B5EF4-FFF2-40B4-BE49-F238E27FC236}">
                  <a16:creationId xmlns:a16="http://schemas.microsoft.com/office/drawing/2014/main" id="{83FD8280-9C19-4B89-B622-FA15E0FC4102}"/>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161">
              <a:extLst>
                <a:ext uri="{FF2B5EF4-FFF2-40B4-BE49-F238E27FC236}">
                  <a16:creationId xmlns:a16="http://schemas.microsoft.com/office/drawing/2014/main" id="{0602E7D0-52BD-413B-B1D2-22D2ECFC72DC}"/>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162">
              <a:extLst>
                <a:ext uri="{FF2B5EF4-FFF2-40B4-BE49-F238E27FC236}">
                  <a16:creationId xmlns:a16="http://schemas.microsoft.com/office/drawing/2014/main" id="{EB890478-E815-426F-B6CF-D307FFF786F8}"/>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63">
              <a:extLst>
                <a:ext uri="{FF2B5EF4-FFF2-40B4-BE49-F238E27FC236}">
                  <a16:creationId xmlns:a16="http://schemas.microsoft.com/office/drawing/2014/main" id="{4C533529-D0EF-4FE6-AB04-7A857A27E72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41">
            <a:extLst>
              <a:ext uri="{FF2B5EF4-FFF2-40B4-BE49-F238E27FC236}">
                <a16:creationId xmlns:a16="http://schemas.microsoft.com/office/drawing/2014/main" id="{56B203F3-DA9A-431A-92BF-51C8FE10C5A3}"/>
              </a:ext>
            </a:extLst>
          </p:cNvPr>
          <p:cNvGrpSpPr>
            <a:grpSpLocks noChangeAspect="1"/>
          </p:cNvGrpSpPr>
          <p:nvPr/>
        </p:nvGrpSpPr>
        <p:grpSpPr bwMode="auto">
          <a:xfrm>
            <a:off x="4310552" y="5264307"/>
            <a:ext cx="336859" cy="336858"/>
            <a:chOff x="388" y="2529"/>
            <a:chExt cx="359" cy="359"/>
          </a:xfrm>
        </p:grpSpPr>
        <p:sp>
          <p:nvSpPr>
            <p:cNvPr id="183" name="Freeform 142">
              <a:extLst>
                <a:ext uri="{FF2B5EF4-FFF2-40B4-BE49-F238E27FC236}">
                  <a16:creationId xmlns:a16="http://schemas.microsoft.com/office/drawing/2014/main" id="{0319EB60-15CC-4CF8-A36F-14E79D26B632}"/>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43">
              <a:extLst>
                <a:ext uri="{FF2B5EF4-FFF2-40B4-BE49-F238E27FC236}">
                  <a16:creationId xmlns:a16="http://schemas.microsoft.com/office/drawing/2014/main" id="{901C9192-1B78-4AE2-A473-A0742853D8C6}"/>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Freeform 12">
            <a:extLst>
              <a:ext uri="{FF2B5EF4-FFF2-40B4-BE49-F238E27FC236}">
                <a16:creationId xmlns:a16="http://schemas.microsoft.com/office/drawing/2014/main" id="{37127174-B8B9-4235-8557-13D92F1CEFE8}"/>
              </a:ext>
            </a:extLst>
          </p:cNvPr>
          <p:cNvSpPr>
            <a:spLocks/>
          </p:cNvSpPr>
          <p:nvPr/>
        </p:nvSpPr>
        <p:spPr bwMode="auto">
          <a:xfrm>
            <a:off x="4340047" y="2699342"/>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95" name="Group 10">
            <a:extLst>
              <a:ext uri="{FF2B5EF4-FFF2-40B4-BE49-F238E27FC236}">
                <a16:creationId xmlns:a16="http://schemas.microsoft.com/office/drawing/2014/main" id="{5B8B61D3-821B-46C0-B64E-6FFE549BC8C6}"/>
              </a:ext>
            </a:extLst>
          </p:cNvPr>
          <p:cNvGrpSpPr>
            <a:grpSpLocks noChangeAspect="1"/>
          </p:cNvGrpSpPr>
          <p:nvPr/>
        </p:nvGrpSpPr>
        <p:grpSpPr bwMode="auto">
          <a:xfrm>
            <a:off x="8062143" y="2713701"/>
            <a:ext cx="260823" cy="298084"/>
            <a:chOff x="1033" y="999"/>
            <a:chExt cx="273" cy="312"/>
          </a:xfrm>
          <a:solidFill>
            <a:schemeClr val="accent1"/>
          </a:solidFill>
        </p:grpSpPr>
        <p:sp>
          <p:nvSpPr>
            <p:cNvPr id="196" name="Rectangle 11">
              <a:extLst>
                <a:ext uri="{FF2B5EF4-FFF2-40B4-BE49-F238E27FC236}">
                  <a16:creationId xmlns:a16="http://schemas.microsoft.com/office/drawing/2014/main" id="{C854684A-FB71-42A8-8348-0B8E7C29B1F7}"/>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2">
              <a:extLst>
                <a:ext uri="{FF2B5EF4-FFF2-40B4-BE49-F238E27FC236}">
                  <a16:creationId xmlns:a16="http://schemas.microsoft.com/office/drawing/2014/main" id="{A6C1CAAF-AFFF-42BE-A58A-2F25D0C7DD2A}"/>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3">
              <a:extLst>
                <a:ext uri="{FF2B5EF4-FFF2-40B4-BE49-F238E27FC236}">
                  <a16:creationId xmlns:a16="http://schemas.microsoft.com/office/drawing/2014/main" id="{E7CAD82E-B92A-4566-AFCE-532C1EEE41C1}"/>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4">
              <a:extLst>
                <a:ext uri="{FF2B5EF4-FFF2-40B4-BE49-F238E27FC236}">
                  <a16:creationId xmlns:a16="http://schemas.microsoft.com/office/drawing/2014/main" id="{335662E6-1F06-4033-81E7-77549EA398DE}"/>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5">
              <a:extLst>
                <a:ext uri="{FF2B5EF4-FFF2-40B4-BE49-F238E27FC236}">
                  <a16:creationId xmlns:a16="http://schemas.microsoft.com/office/drawing/2014/main" id="{1A5EE917-4F10-4671-BB8E-8451ED06E715}"/>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6">
              <a:extLst>
                <a:ext uri="{FF2B5EF4-FFF2-40B4-BE49-F238E27FC236}">
                  <a16:creationId xmlns:a16="http://schemas.microsoft.com/office/drawing/2014/main" id="{0B571572-A770-4537-95B6-002DB308F0B4}"/>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
              <a:extLst>
                <a:ext uri="{FF2B5EF4-FFF2-40B4-BE49-F238E27FC236}">
                  <a16:creationId xmlns:a16="http://schemas.microsoft.com/office/drawing/2014/main" id="{06F42558-36C1-4A10-9FA5-B79F39014462}"/>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9F767B15-89D1-4CC8-AD8E-30449AB68862}"/>
              </a:ext>
            </a:extLst>
          </p:cNvPr>
          <p:cNvGrpSpPr/>
          <p:nvPr/>
        </p:nvGrpSpPr>
        <p:grpSpPr>
          <a:xfrm>
            <a:off x="8010217" y="5246662"/>
            <a:ext cx="364674" cy="364674"/>
            <a:chOff x="8010217" y="5246662"/>
            <a:chExt cx="364674" cy="364674"/>
          </a:xfrm>
        </p:grpSpPr>
        <p:grpSp>
          <p:nvGrpSpPr>
            <p:cNvPr id="4" name="Group 3">
              <a:extLst>
                <a:ext uri="{FF2B5EF4-FFF2-40B4-BE49-F238E27FC236}">
                  <a16:creationId xmlns:a16="http://schemas.microsoft.com/office/drawing/2014/main" id="{E72B1D26-9A54-4896-A217-23B6C1CDF1EB}"/>
                </a:ext>
              </a:extLst>
            </p:cNvPr>
            <p:cNvGrpSpPr/>
            <p:nvPr/>
          </p:nvGrpSpPr>
          <p:grpSpPr>
            <a:xfrm>
              <a:off x="8010217" y="5451207"/>
              <a:ext cx="160130" cy="160129"/>
              <a:chOff x="8010217" y="5451207"/>
              <a:chExt cx="160130" cy="160129"/>
            </a:xfrm>
          </p:grpSpPr>
          <p:sp>
            <p:nvSpPr>
              <p:cNvPr id="204" name="Freeform 21">
                <a:extLst>
                  <a:ext uri="{FF2B5EF4-FFF2-40B4-BE49-F238E27FC236}">
                    <a16:creationId xmlns:a16="http://schemas.microsoft.com/office/drawing/2014/main" id="{102B2718-BACD-4872-A1AA-A32A8B23AFD9}"/>
                  </a:ext>
                </a:extLst>
              </p:cNvPr>
              <p:cNvSpPr>
                <a:spLocks noEditPoints="1"/>
              </p:cNvSpPr>
              <p:nvPr/>
            </p:nvSpPr>
            <p:spPr bwMode="auto">
              <a:xfrm>
                <a:off x="8020736" y="5464064"/>
                <a:ext cx="137922" cy="136753"/>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22">
                <a:extLst>
                  <a:ext uri="{FF2B5EF4-FFF2-40B4-BE49-F238E27FC236}">
                    <a16:creationId xmlns:a16="http://schemas.microsoft.com/office/drawing/2014/main" id="{1A0773F9-C362-434E-A86A-8165525B4321}"/>
                  </a:ext>
                </a:extLst>
              </p:cNvPr>
              <p:cNvSpPr>
                <a:spLocks/>
              </p:cNvSpPr>
              <p:nvPr/>
            </p:nvSpPr>
            <p:spPr bwMode="auto">
              <a:xfrm>
                <a:off x="8080347" y="5451207"/>
                <a:ext cx="17532" cy="15195"/>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23">
                <a:extLst>
                  <a:ext uri="{FF2B5EF4-FFF2-40B4-BE49-F238E27FC236}">
                    <a16:creationId xmlns:a16="http://schemas.microsoft.com/office/drawing/2014/main" id="{A9E58302-C628-4152-B777-B654B12C3276}"/>
                  </a:ext>
                </a:extLst>
              </p:cNvPr>
              <p:cNvSpPr>
                <a:spLocks/>
              </p:cNvSpPr>
              <p:nvPr/>
            </p:nvSpPr>
            <p:spPr bwMode="auto">
              <a:xfrm>
                <a:off x="8082684" y="5597310"/>
                <a:ext cx="17532" cy="140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24">
                <a:extLst>
                  <a:ext uri="{FF2B5EF4-FFF2-40B4-BE49-F238E27FC236}">
                    <a16:creationId xmlns:a16="http://schemas.microsoft.com/office/drawing/2014/main" id="{1A594554-9992-4DC9-9B03-E961BF50109E}"/>
                  </a:ext>
                </a:extLst>
              </p:cNvPr>
              <p:cNvSpPr>
                <a:spLocks/>
              </p:cNvSpPr>
              <p:nvPr/>
            </p:nvSpPr>
            <p:spPr bwMode="auto">
              <a:xfrm>
                <a:off x="8155152" y="5523674"/>
                <a:ext cx="15195" cy="1636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25">
                <a:extLst>
                  <a:ext uri="{FF2B5EF4-FFF2-40B4-BE49-F238E27FC236}">
                    <a16:creationId xmlns:a16="http://schemas.microsoft.com/office/drawing/2014/main" id="{6A3001AE-8670-4EE4-9377-69500DCEAC89}"/>
                  </a:ext>
                </a:extLst>
              </p:cNvPr>
              <p:cNvSpPr>
                <a:spLocks/>
              </p:cNvSpPr>
              <p:nvPr/>
            </p:nvSpPr>
            <p:spPr bwMode="auto">
              <a:xfrm>
                <a:off x="8010217" y="5523674"/>
                <a:ext cx="14026" cy="1636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26">
                <a:extLst>
                  <a:ext uri="{FF2B5EF4-FFF2-40B4-BE49-F238E27FC236}">
                    <a16:creationId xmlns:a16="http://schemas.microsoft.com/office/drawing/2014/main" id="{2F60CFB6-7E3A-42A7-B822-50AE112FB59A}"/>
                  </a:ext>
                </a:extLst>
              </p:cNvPr>
              <p:cNvSpPr>
                <a:spLocks/>
              </p:cNvSpPr>
              <p:nvPr/>
            </p:nvSpPr>
            <p:spPr bwMode="auto">
              <a:xfrm>
                <a:off x="8028918" y="5572765"/>
                <a:ext cx="21039" cy="21039"/>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27">
                <a:extLst>
                  <a:ext uri="{FF2B5EF4-FFF2-40B4-BE49-F238E27FC236}">
                    <a16:creationId xmlns:a16="http://schemas.microsoft.com/office/drawing/2014/main" id="{499CEDFA-142F-4F26-98B8-13E86B8BA1F5}"/>
                  </a:ext>
                </a:extLst>
              </p:cNvPr>
              <p:cNvSpPr>
                <a:spLocks/>
              </p:cNvSpPr>
              <p:nvPr/>
            </p:nvSpPr>
            <p:spPr bwMode="auto">
              <a:xfrm>
                <a:off x="8130606" y="5469908"/>
                <a:ext cx="22208" cy="21039"/>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28">
                <a:extLst>
                  <a:ext uri="{FF2B5EF4-FFF2-40B4-BE49-F238E27FC236}">
                    <a16:creationId xmlns:a16="http://schemas.microsoft.com/office/drawing/2014/main" id="{0DB5DBA1-4985-44D7-99E7-8B031DA49246}"/>
                  </a:ext>
                </a:extLst>
              </p:cNvPr>
              <p:cNvSpPr>
                <a:spLocks/>
              </p:cNvSpPr>
              <p:nvPr/>
            </p:nvSpPr>
            <p:spPr bwMode="auto">
              <a:xfrm>
                <a:off x="8131775" y="5571596"/>
                <a:ext cx="22208" cy="21039"/>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29">
                <a:extLst>
                  <a:ext uri="{FF2B5EF4-FFF2-40B4-BE49-F238E27FC236}">
                    <a16:creationId xmlns:a16="http://schemas.microsoft.com/office/drawing/2014/main" id="{D068FDBA-B8B4-4BFF-A02E-E519692DC065}"/>
                  </a:ext>
                </a:extLst>
              </p:cNvPr>
              <p:cNvSpPr>
                <a:spLocks/>
              </p:cNvSpPr>
              <p:nvPr/>
            </p:nvSpPr>
            <p:spPr bwMode="auto">
              <a:xfrm>
                <a:off x="8026581" y="5471077"/>
                <a:ext cx="22208" cy="21039"/>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13" name="Freeform 30">
              <a:extLst>
                <a:ext uri="{FF2B5EF4-FFF2-40B4-BE49-F238E27FC236}">
                  <a16:creationId xmlns:a16="http://schemas.microsoft.com/office/drawing/2014/main" id="{F734CF68-71B6-40E8-915F-D230B1662A1E}"/>
                </a:ext>
              </a:extLst>
            </p:cNvPr>
            <p:cNvSpPr>
              <a:spLocks noEditPoints="1"/>
            </p:cNvSpPr>
            <p:nvPr/>
          </p:nvSpPr>
          <p:spPr bwMode="auto">
            <a:xfrm>
              <a:off x="8113074" y="5246662"/>
              <a:ext cx="261817" cy="261817"/>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213">
            <a:extLst>
              <a:ext uri="{FF2B5EF4-FFF2-40B4-BE49-F238E27FC236}">
                <a16:creationId xmlns:a16="http://schemas.microsoft.com/office/drawing/2014/main" id="{DBB315C3-D230-4CCD-9868-8CB1ED5C3658}"/>
              </a:ext>
            </a:extLst>
          </p:cNvPr>
          <p:cNvGrpSpPr/>
          <p:nvPr/>
        </p:nvGrpSpPr>
        <p:grpSpPr>
          <a:xfrm>
            <a:off x="8034031" y="3943066"/>
            <a:ext cx="317047" cy="391277"/>
            <a:chOff x="1980078" y="253998"/>
            <a:chExt cx="3830386" cy="4727197"/>
          </a:xfrm>
          <a:solidFill>
            <a:schemeClr val="accent2"/>
          </a:solidFill>
        </p:grpSpPr>
        <p:sp>
          <p:nvSpPr>
            <p:cNvPr id="215" name="Rectangle 27">
              <a:extLst>
                <a:ext uri="{FF2B5EF4-FFF2-40B4-BE49-F238E27FC236}">
                  <a16:creationId xmlns:a16="http://schemas.microsoft.com/office/drawing/2014/main" id="{993E9EAE-D0F3-4AE9-8E25-99D2D2107CBE}"/>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29">
              <a:extLst>
                <a:ext uri="{FF2B5EF4-FFF2-40B4-BE49-F238E27FC236}">
                  <a16:creationId xmlns:a16="http://schemas.microsoft.com/office/drawing/2014/main" id="{F9538725-84A0-464E-BDA6-8128308454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0">
              <a:extLst>
                <a:ext uri="{FF2B5EF4-FFF2-40B4-BE49-F238E27FC236}">
                  <a16:creationId xmlns:a16="http://schemas.microsoft.com/office/drawing/2014/main" id="{19B40DDF-201E-4BED-AF71-041F0D4417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Shape 217">
              <a:extLst>
                <a:ext uri="{FF2B5EF4-FFF2-40B4-BE49-F238E27FC236}">
                  <a16:creationId xmlns:a16="http://schemas.microsoft.com/office/drawing/2014/main" id="{E8612D2F-31AE-40A5-8E64-F02850D4E18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96E8BE6C-EE4D-4455-B762-840DD71B2051}"/>
              </a:ext>
            </a:extLst>
          </p:cNvPr>
          <p:cNvGrpSpPr/>
          <p:nvPr/>
        </p:nvGrpSpPr>
        <p:grpSpPr>
          <a:xfrm>
            <a:off x="8012507" y="3323662"/>
            <a:ext cx="360095" cy="360095"/>
            <a:chOff x="5418138" y="1585913"/>
            <a:chExt cx="495300" cy="495300"/>
          </a:xfrm>
          <a:solidFill>
            <a:schemeClr val="accent1"/>
          </a:solidFill>
        </p:grpSpPr>
        <p:grpSp>
          <p:nvGrpSpPr>
            <p:cNvPr id="224" name="Group 223">
              <a:extLst>
                <a:ext uri="{FF2B5EF4-FFF2-40B4-BE49-F238E27FC236}">
                  <a16:creationId xmlns:a16="http://schemas.microsoft.com/office/drawing/2014/main" id="{9D4B2680-A4C1-447C-92E0-391B12FE8033}"/>
                </a:ext>
              </a:extLst>
            </p:cNvPr>
            <p:cNvGrpSpPr/>
            <p:nvPr/>
          </p:nvGrpSpPr>
          <p:grpSpPr>
            <a:xfrm>
              <a:off x="5565776" y="1755776"/>
              <a:ext cx="200025" cy="123825"/>
              <a:chOff x="5565776" y="1755776"/>
              <a:chExt cx="200025" cy="123825"/>
            </a:xfrm>
            <a:grpFill/>
          </p:grpSpPr>
          <p:sp>
            <p:nvSpPr>
              <p:cNvPr id="228" name="Oval 79">
                <a:extLst>
                  <a:ext uri="{FF2B5EF4-FFF2-40B4-BE49-F238E27FC236}">
                    <a16:creationId xmlns:a16="http://schemas.microsoft.com/office/drawing/2014/main" id="{4ABA8F84-682B-4FC2-B41F-B01379356F56}"/>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80">
                <a:extLst>
                  <a:ext uri="{FF2B5EF4-FFF2-40B4-BE49-F238E27FC236}">
                    <a16:creationId xmlns:a16="http://schemas.microsoft.com/office/drawing/2014/main" id="{72737655-3276-4C3C-A67B-1F071A751757}"/>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Oval 81">
                <a:extLst>
                  <a:ext uri="{FF2B5EF4-FFF2-40B4-BE49-F238E27FC236}">
                    <a16:creationId xmlns:a16="http://schemas.microsoft.com/office/drawing/2014/main" id="{15696086-0178-4891-8ED4-01C55D20B196}"/>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5" name="Group 224">
              <a:extLst>
                <a:ext uri="{FF2B5EF4-FFF2-40B4-BE49-F238E27FC236}">
                  <a16:creationId xmlns:a16="http://schemas.microsoft.com/office/drawing/2014/main" id="{390C7EC0-D58F-41D3-A71D-A7AD6009E225}"/>
                </a:ext>
              </a:extLst>
            </p:cNvPr>
            <p:cNvGrpSpPr/>
            <p:nvPr/>
          </p:nvGrpSpPr>
          <p:grpSpPr>
            <a:xfrm>
              <a:off x="5418138" y="1585913"/>
              <a:ext cx="495300" cy="495300"/>
              <a:chOff x="5418138" y="1585913"/>
              <a:chExt cx="495300" cy="495300"/>
            </a:xfrm>
            <a:grpFill/>
          </p:grpSpPr>
          <p:sp>
            <p:nvSpPr>
              <p:cNvPr id="226" name="Freeform 82">
                <a:extLst>
                  <a:ext uri="{FF2B5EF4-FFF2-40B4-BE49-F238E27FC236}">
                    <a16:creationId xmlns:a16="http://schemas.microsoft.com/office/drawing/2014/main" id="{D2268A07-6068-457D-A094-A790EBE1A855}"/>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83">
                <a:extLst>
                  <a:ext uri="{FF2B5EF4-FFF2-40B4-BE49-F238E27FC236}">
                    <a16:creationId xmlns:a16="http://schemas.microsoft.com/office/drawing/2014/main" id="{43565853-DA24-4078-8046-E33CF9D3894E}"/>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1" name="Group 48">
            <a:extLst>
              <a:ext uri="{FF2B5EF4-FFF2-40B4-BE49-F238E27FC236}">
                <a16:creationId xmlns:a16="http://schemas.microsoft.com/office/drawing/2014/main" id="{A840D2F6-7DBD-42CF-8616-DCB39AF031E8}"/>
              </a:ext>
            </a:extLst>
          </p:cNvPr>
          <p:cNvGrpSpPr>
            <a:grpSpLocks noChangeAspect="1"/>
          </p:cNvGrpSpPr>
          <p:nvPr/>
        </p:nvGrpSpPr>
        <p:grpSpPr bwMode="auto">
          <a:xfrm>
            <a:off x="4313141" y="3347968"/>
            <a:ext cx="331681" cy="311482"/>
            <a:chOff x="2208" y="1009"/>
            <a:chExt cx="312" cy="293"/>
          </a:xfrm>
          <a:solidFill>
            <a:schemeClr val="accent2"/>
          </a:solidFill>
        </p:grpSpPr>
        <p:sp>
          <p:nvSpPr>
            <p:cNvPr id="232" name="Rectangle 49">
              <a:extLst>
                <a:ext uri="{FF2B5EF4-FFF2-40B4-BE49-F238E27FC236}">
                  <a16:creationId xmlns:a16="http://schemas.microsoft.com/office/drawing/2014/main" id="{E44F664F-BAA8-47B3-AF0F-0756DC6BD723}"/>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50">
              <a:extLst>
                <a:ext uri="{FF2B5EF4-FFF2-40B4-BE49-F238E27FC236}">
                  <a16:creationId xmlns:a16="http://schemas.microsoft.com/office/drawing/2014/main" id="{79DFE141-DADC-4A2E-A7A1-AF43B87588D4}"/>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Rectangle 51">
              <a:extLst>
                <a:ext uri="{FF2B5EF4-FFF2-40B4-BE49-F238E27FC236}">
                  <a16:creationId xmlns:a16="http://schemas.microsoft.com/office/drawing/2014/main" id="{1EA83B87-9F55-44E5-BA44-899C01A9B32B}"/>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52">
              <a:extLst>
                <a:ext uri="{FF2B5EF4-FFF2-40B4-BE49-F238E27FC236}">
                  <a16:creationId xmlns:a16="http://schemas.microsoft.com/office/drawing/2014/main" id="{47A7A3B1-F75E-4616-8DC6-15204F739132}"/>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Oval 53">
              <a:extLst>
                <a:ext uri="{FF2B5EF4-FFF2-40B4-BE49-F238E27FC236}">
                  <a16:creationId xmlns:a16="http://schemas.microsoft.com/office/drawing/2014/main" id="{A72153C7-B592-4D0F-8C9A-CEBAEFFC82EF}"/>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Oval 54">
              <a:extLst>
                <a:ext uri="{FF2B5EF4-FFF2-40B4-BE49-F238E27FC236}">
                  <a16:creationId xmlns:a16="http://schemas.microsoft.com/office/drawing/2014/main" id="{C10C5A5D-B3E6-4999-8DA5-E895D0987967}"/>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Oval 55">
              <a:extLst>
                <a:ext uri="{FF2B5EF4-FFF2-40B4-BE49-F238E27FC236}">
                  <a16:creationId xmlns:a16="http://schemas.microsoft.com/office/drawing/2014/main" id="{199C8D8A-6551-4BAE-971F-1FC3FDFEC87E}"/>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Oval 56">
              <a:extLst>
                <a:ext uri="{FF2B5EF4-FFF2-40B4-BE49-F238E27FC236}">
                  <a16:creationId xmlns:a16="http://schemas.microsoft.com/office/drawing/2014/main" id="{57869B68-4086-4CD1-B113-BA6750634E27}"/>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Oval 57">
              <a:extLst>
                <a:ext uri="{FF2B5EF4-FFF2-40B4-BE49-F238E27FC236}">
                  <a16:creationId xmlns:a16="http://schemas.microsoft.com/office/drawing/2014/main" id="{04A1DAF0-E79F-419D-8955-616D3FCAD081}"/>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58">
              <a:extLst>
                <a:ext uri="{FF2B5EF4-FFF2-40B4-BE49-F238E27FC236}">
                  <a16:creationId xmlns:a16="http://schemas.microsoft.com/office/drawing/2014/main" id="{DB4656A3-C4C3-4AE3-AC65-3103A425266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59">
              <a:extLst>
                <a:ext uri="{FF2B5EF4-FFF2-40B4-BE49-F238E27FC236}">
                  <a16:creationId xmlns:a16="http://schemas.microsoft.com/office/drawing/2014/main" id="{F0E31129-5DA8-4BC1-8A66-1F778FC87BF7}"/>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Oval 60">
              <a:extLst>
                <a:ext uri="{FF2B5EF4-FFF2-40B4-BE49-F238E27FC236}">
                  <a16:creationId xmlns:a16="http://schemas.microsoft.com/office/drawing/2014/main" id="{3DA4D668-0647-4872-AB1A-A66509B38C56}"/>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Oval 61">
              <a:extLst>
                <a:ext uri="{FF2B5EF4-FFF2-40B4-BE49-F238E27FC236}">
                  <a16:creationId xmlns:a16="http://schemas.microsoft.com/office/drawing/2014/main" id="{66743019-85E9-4BB4-812C-B4ABDA280A08}"/>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Oval 62">
              <a:extLst>
                <a:ext uri="{FF2B5EF4-FFF2-40B4-BE49-F238E27FC236}">
                  <a16:creationId xmlns:a16="http://schemas.microsoft.com/office/drawing/2014/main" id="{4FAAE7B8-D872-4A39-8639-90D2A79C1A2A}"/>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Oval 63">
              <a:extLst>
                <a:ext uri="{FF2B5EF4-FFF2-40B4-BE49-F238E27FC236}">
                  <a16:creationId xmlns:a16="http://schemas.microsoft.com/office/drawing/2014/main" id="{D997FBD6-C45C-4F0D-84A7-63703174A3A3}"/>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Oval 64">
              <a:extLst>
                <a:ext uri="{FF2B5EF4-FFF2-40B4-BE49-F238E27FC236}">
                  <a16:creationId xmlns:a16="http://schemas.microsoft.com/office/drawing/2014/main" id="{6C8DCAFA-0937-46C9-BFAA-7D6907D859B1}"/>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3" name="Freeform 5">
            <a:extLst>
              <a:ext uri="{FF2B5EF4-FFF2-40B4-BE49-F238E27FC236}">
                <a16:creationId xmlns:a16="http://schemas.microsoft.com/office/drawing/2014/main" id="{A1209E9F-8A47-4DDF-B030-9517625BEF0B}"/>
              </a:ext>
            </a:extLst>
          </p:cNvPr>
          <p:cNvSpPr>
            <a:spLocks/>
          </p:cNvSpPr>
          <p:nvPr/>
        </p:nvSpPr>
        <p:spPr bwMode="auto">
          <a:xfrm>
            <a:off x="1260251" y="3826202"/>
            <a:ext cx="642074" cy="503444"/>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4" name="Group 70">
            <a:extLst>
              <a:ext uri="{FF2B5EF4-FFF2-40B4-BE49-F238E27FC236}">
                <a16:creationId xmlns:a16="http://schemas.microsoft.com/office/drawing/2014/main" id="{220DA5A5-EEBB-45E4-86DC-17AEE7DE3C3B}"/>
              </a:ext>
            </a:extLst>
          </p:cNvPr>
          <p:cNvGrpSpPr>
            <a:grpSpLocks noChangeAspect="1"/>
          </p:cNvGrpSpPr>
          <p:nvPr/>
        </p:nvGrpSpPr>
        <p:grpSpPr bwMode="auto">
          <a:xfrm>
            <a:off x="4301038" y="3974281"/>
            <a:ext cx="349632" cy="349632"/>
            <a:chOff x="2204" y="999"/>
            <a:chExt cx="312" cy="312"/>
          </a:xfrm>
          <a:solidFill>
            <a:schemeClr val="accent2"/>
          </a:solidFill>
        </p:grpSpPr>
        <p:sp>
          <p:nvSpPr>
            <p:cNvPr id="255" name="Oval 71">
              <a:extLst>
                <a:ext uri="{FF2B5EF4-FFF2-40B4-BE49-F238E27FC236}">
                  <a16:creationId xmlns:a16="http://schemas.microsoft.com/office/drawing/2014/main" id="{A24CC8E1-80B2-46D7-9FBD-4E4CCFB3E5FA}"/>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72">
              <a:extLst>
                <a:ext uri="{FF2B5EF4-FFF2-40B4-BE49-F238E27FC236}">
                  <a16:creationId xmlns:a16="http://schemas.microsoft.com/office/drawing/2014/main" id="{A9841919-0613-455C-8B75-C52A9439AEDF}"/>
                </a:ext>
              </a:extLst>
            </p:cNvPr>
            <p:cNvSpPr>
              <a:spLocks noChangeArrowheads="1"/>
            </p:cNvSpPr>
            <p:nvPr/>
          </p:nvSpPr>
          <p:spPr bwMode="auto">
            <a:xfrm>
              <a:off x="2345" y="1126"/>
              <a:ext cx="30"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Oval 73">
              <a:extLst>
                <a:ext uri="{FF2B5EF4-FFF2-40B4-BE49-F238E27FC236}">
                  <a16:creationId xmlns:a16="http://schemas.microsoft.com/office/drawing/2014/main" id="{0482C7B3-C3C2-46EB-B37E-84F112CA9E33}"/>
                </a:ext>
              </a:extLst>
            </p:cNvPr>
            <p:cNvSpPr>
              <a:spLocks noChangeArrowheads="1"/>
            </p:cNvSpPr>
            <p:nvPr/>
          </p:nvSpPr>
          <p:spPr bwMode="auto">
            <a:xfrm>
              <a:off x="2345" y="1077"/>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96">
            <a:extLst>
              <a:ext uri="{FF2B5EF4-FFF2-40B4-BE49-F238E27FC236}">
                <a16:creationId xmlns:a16="http://schemas.microsoft.com/office/drawing/2014/main" id="{E6D56121-F535-4071-9294-187CF54CF0AF}"/>
              </a:ext>
            </a:extLst>
          </p:cNvPr>
          <p:cNvSpPr/>
          <p:nvPr/>
        </p:nvSpPr>
        <p:spPr>
          <a:xfrm>
            <a:off x="7724813" y="5927694"/>
            <a:ext cx="2954879" cy="286306"/>
          </a:xfrm>
          <a:prstGeom prst="rect">
            <a:avLst/>
          </a:prstGeom>
        </p:spPr>
        <p:txBody>
          <a:bodyPr wrap="none">
            <a:spAutoFit/>
          </a:bodyPr>
          <a:lstStyle/>
          <a:p>
            <a:pPr defTabSz="932597"/>
            <a:r>
              <a:rPr lang="en-US" sz="1224">
                <a:solidFill>
                  <a:srgbClr val="0078D4"/>
                </a:solidFill>
                <a:latin typeface="Segoe UI"/>
              </a:rPr>
              <a:t>► </a:t>
            </a:r>
            <a:r>
              <a:rPr lang="en-US" sz="1224">
                <a:solidFill>
                  <a:prstClr val="black"/>
                </a:solidFill>
                <a:latin typeface="Segoe UI"/>
              </a:rPr>
              <a:t>Learn more about </a:t>
            </a:r>
            <a:r>
              <a:rPr lang="en-US" sz="1224">
                <a:solidFill>
                  <a:prstClr val="black"/>
                </a:solidFill>
                <a:latin typeface="Segoe UI"/>
                <a:hlinkClick r:id="rId2"/>
              </a:rPr>
              <a:t>Azure App Service</a:t>
            </a:r>
            <a:endParaRPr lang="en-US" sz="1224">
              <a:solidFill>
                <a:prstClr val="black"/>
              </a:solidFill>
              <a:latin typeface="Segoe UI"/>
            </a:endParaRPr>
          </a:p>
        </p:txBody>
      </p:sp>
    </p:spTree>
    <p:extLst>
      <p:ext uri="{BB962C8B-B14F-4D97-AF65-F5344CB8AC3E}">
        <p14:creationId xmlns:p14="http://schemas.microsoft.com/office/powerpoint/2010/main" val="289688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A7D54794-2869-4B3F-82B6-7AEF3A2F9E6A}"/>
              </a:ext>
            </a:extLst>
          </p:cNvPr>
          <p:cNvSpPr/>
          <p:nvPr/>
        </p:nvSpPr>
        <p:spPr>
          <a:xfrm>
            <a:off x="6491666" y="1270652"/>
            <a:ext cx="5774423" cy="1074215"/>
          </a:xfrm>
          <a:prstGeom prst="rect">
            <a:avLst/>
          </a:prstGeom>
          <a:solidFill>
            <a:schemeClr val="accent1"/>
          </a:solidFill>
          <a:ln w="10795" cap="flat" cmpd="sng" algn="ctr">
            <a:noFill/>
            <a:prstDash val="solid"/>
          </a:ln>
          <a:effectLst/>
        </p:spPr>
        <p:txBody>
          <a:bodyPr rtlCol="0" anchor="ctr"/>
          <a:lstStyle/>
          <a:p>
            <a:pPr algn="ctr" defTabSz="932239">
              <a:lnSpc>
                <a:spcPct val="90000"/>
              </a:lnSpc>
              <a:defRPr/>
            </a:pPr>
            <a:endParaRPr lang="en-US" sz="1836" kern="0">
              <a:solidFill>
                <a:srgbClr val="FFFFFF"/>
              </a:solidFill>
              <a:latin typeface="Calibri" panose="020F0502020204030204"/>
            </a:endParaRPr>
          </a:p>
        </p:txBody>
      </p:sp>
      <p:sp>
        <p:nvSpPr>
          <p:cNvPr id="147" name="Title 1">
            <a:extLst>
              <a:ext uri="{FF2B5EF4-FFF2-40B4-BE49-F238E27FC236}">
                <a16:creationId xmlns:a16="http://schemas.microsoft.com/office/drawing/2014/main" id="{E93482A8-9CA2-4226-BA3F-285B40C0D651}"/>
              </a:ext>
            </a:extLst>
          </p:cNvPr>
          <p:cNvSpPr txBox="1">
            <a:spLocks/>
          </p:cNvSpPr>
          <p:nvPr/>
        </p:nvSpPr>
        <p:spPr>
          <a:xfrm>
            <a:off x="7570203" y="1469256"/>
            <a:ext cx="2378807" cy="374832"/>
          </a:xfrm>
          <a:prstGeom prst="rect">
            <a:avLst/>
          </a:prstGeom>
          <a:noFill/>
        </p:spPr>
        <p:txBody>
          <a:bodyPr vert="horz" lIns="91427" tIns="45713" rIns="91427" bIns="45713" rtlCol="0" anchor="t" anchorCtr="0">
            <a:sp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defTabSz="932239">
              <a:defRPr/>
            </a:pPr>
            <a:r>
              <a:rPr lang="en-US" sz="2000">
                <a:gradFill>
                  <a:gsLst>
                    <a:gs pos="1250">
                      <a:prstClr val="white"/>
                    </a:gs>
                    <a:gs pos="100000">
                      <a:prstClr val="white"/>
                    </a:gs>
                  </a:gsLst>
                  <a:lin ang="5400000" scaled="0"/>
                </a:gradFill>
                <a:latin typeface="Segoe UI Semibold"/>
              </a:rPr>
              <a:t>Azure </a:t>
            </a:r>
            <a:r>
              <a:rPr lang="en-US" sz="2000" dirty="0">
                <a:gradFill>
                  <a:gsLst>
                    <a:gs pos="1250">
                      <a:prstClr val="white"/>
                    </a:gs>
                    <a:gs pos="100000">
                      <a:prstClr val="white"/>
                    </a:gs>
                  </a:gsLst>
                  <a:lin ang="5400000" scaled="0"/>
                </a:gradFill>
                <a:latin typeface="Segoe UI Semibold"/>
              </a:rPr>
              <a:t>App Service</a:t>
            </a:r>
          </a:p>
        </p:txBody>
      </p:sp>
      <p:sp>
        <p:nvSpPr>
          <p:cNvPr id="148" name="TextBox 147">
            <a:extLst>
              <a:ext uri="{FF2B5EF4-FFF2-40B4-BE49-F238E27FC236}">
                <a16:creationId xmlns:a16="http://schemas.microsoft.com/office/drawing/2014/main" id="{0D73AE51-60AD-4B2B-BF58-45B2C28197D7}"/>
              </a:ext>
            </a:extLst>
          </p:cNvPr>
          <p:cNvSpPr txBox="1"/>
          <p:nvPr/>
        </p:nvSpPr>
        <p:spPr>
          <a:xfrm>
            <a:off x="7570204" y="1881357"/>
            <a:ext cx="4364083" cy="247571"/>
          </a:xfrm>
          <a:prstGeom prst="rect">
            <a:avLst/>
          </a:prstGeom>
          <a:noFill/>
        </p:spPr>
        <p:txBody>
          <a:bodyPr wrap="square" lIns="91427" tIns="45713" rIns="91427" bIns="45713" rtlCol="0">
            <a:spAutoFit/>
          </a:bodyPr>
          <a:lstStyle/>
          <a:p>
            <a:pPr defTabSz="932239">
              <a:lnSpc>
                <a:spcPct val="90000"/>
              </a:lnSpc>
              <a:spcAft>
                <a:spcPts val="612"/>
              </a:spcAft>
              <a:defRPr/>
            </a:pPr>
            <a:r>
              <a:rPr lang="en-US" sz="1099" kern="0" dirty="0">
                <a:solidFill>
                  <a:srgbClr val="FFFFFF"/>
                </a:solidFill>
                <a:latin typeface="Segoe UI"/>
              </a:rPr>
              <a:t>Fully Managed Platform • Developer Experience • Enterprise Grade  </a:t>
            </a:r>
          </a:p>
        </p:txBody>
      </p:sp>
      <p:sp>
        <p:nvSpPr>
          <p:cNvPr id="158" name="Rectangle 157">
            <a:extLst>
              <a:ext uri="{FF2B5EF4-FFF2-40B4-BE49-F238E27FC236}">
                <a16:creationId xmlns:a16="http://schemas.microsoft.com/office/drawing/2014/main" id="{63E5EC1C-E8EB-46FC-9EE0-3BB090FAB173}"/>
              </a:ext>
            </a:extLst>
          </p:cNvPr>
          <p:cNvSpPr/>
          <p:nvPr/>
        </p:nvSpPr>
        <p:spPr bwMode="auto">
          <a:xfrm>
            <a:off x="10391590" y="4049053"/>
            <a:ext cx="1860372" cy="2860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13873">
              <a:lnSpc>
                <a:spcPct val="90000"/>
              </a:lnSpc>
              <a:defRPr/>
            </a:pPr>
            <a:r>
              <a:rPr lang="en-US" sz="1399" dirty="0">
                <a:solidFill>
                  <a:prstClr val="black"/>
                </a:solidFill>
                <a:latin typeface="Segoe UI Semibold"/>
              </a:rPr>
              <a:t>Migration </a:t>
            </a:r>
            <a:r>
              <a:rPr lang="en-US" sz="1399">
                <a:solidFill>
                  <a:prstClr val="black"/>
                </a:solidFill>
                <a:latin typeface="Segoe UI Semibold"/>
              </a:rPr>
              <a:t>Assistant</a:t>
            </a:r>
            <a:endParaRPr lang="en-US" sz="1399" dirty="0">
              <a:solidFill>
                <a:prstClr val="black"/>
              </a:solidFill>
              <a:latin typeface="Segoe UI Semibold"/>
            </a:endParaRPr>
          </a:p>
        </p:txBody>
      </p:sp>
      <p:sp>
        <p:nvSpPr>
          <p:cNvPr id="159" name="Rectangle 158">
            <a:extLst>
              <a:ext uri="{FF2B5EF4-FFF2-40B4-BE49-F238E27FC236}">
                <a16:creationId xmlns:a16="http://schemas.microsoft.com/office/drawing/2014/main" id="{F783FA06-8E48-41E9-92A2-F2D17C49534E}"/>
              </a:ext>
            </a:extLst>
          </p:cNvPr>
          <p:cNvSpPr/>
          <p:nvPr/>
        </p:nvSpPr>
        <p:spPr bwMode="auto">
          <a:xfrm>
            <a:off x="6722782" y="4042620"/>
            <a:ext cx="1419757" cy="2899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13873">
              <a:lnSpc>
                <a:spcPct val="90000"/>
              </a:lnSpc>
              <a:defRPr/>
            </a:pPr>
            <a:r>
              <a:rPr lang="en-US" sz="1399" dirty="0">
                <a:solidFill>
                  <a:prstClr val="black"/>
                </a:solidFill>
                <a:latin typeface="Segoe UI Semibold"/>
              </a:rPr>
              <a:t>Deploy code</a:t>
            </a:r>
          </a:p>
        </p:txBody>
      </p:sp>
      <p:sp>
        <p:nvSpPr>
          <p:cNvPr id="160" name="Rectangle 159">
            <a:extLst>
              <a:ext uri="{FF2B5EF4-FFF2-40B4-BE49-F238E27FC236}">
                <a16:creationId xmlns:a16="http://schemas.microsoft.com/office/drawing/2014/main" id="{BCD21C73-6B08-4301-9BDF-2F7AAD536270}"/>
              </a:ext>
            </a:extLst>
          </p:cNvPr>
          <p:cNvSpPr/>
          <p:nvPr/>
        </p:nvSpPr>
        <p:spPr bwMode="auto">
          <a:xfrm>
            <a:off x="8511431" y="4042620"/>
            <a:ext cx="1699314" cy="2899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13873">
              <a:lnSpc>
                <a:spcPct val="90000"/>
              </a:lnSpc>
              <a:defRPr/>
            </a:pPr>
            <a:r>
              <a:rPr lang="en-US" sz="1399" dirty="0">
                <a:solidFill>
                  <a:prstClr val="black"/>
                </a:solidFill>
                <a:latin typeface="Segoe UI Semibold"/>
              </a:rPr>
              <a:t>Deploy container</a:t>
            </a:r>
          </a:p>
        </p:txBody>
      </p:sp>
      <p:sp>
        <p:nvSpPr>
          <p:cNvPr id="192" name="TextBox 191">
            <a:extLst>
              <a:ext uri="{FF2B5EF4-FFF2-40B4-BE49-F238E27FC236}">
                <a16:creationId xmlns:a16="http://schemas.microsoft.com/office/drawing/2014/main" id="{36DB72AA-EBE2-4CF0-8DAF-79D2434FD50A}"/>
              </a:ext>
            </a:extLst>
          </p:cNvPr>
          <p:cNvSpPr txBox="1"/>
          <p:nvPr/>
        </p:nvSpPr>
        <p:spPr>
          <a:xfrm>
            <a:off x="6952815" y="5867968"/>
            <a:ext cx="944419" cy="2860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defPPr>
              <a:defRPr lang="en-US"/>
            </a:defPPr>
            <a:lvl1pPr marR="0" lvl="0" indent="0" algn="ctr" defTabSz="914049" fontAlgn="auto">
              <a:lnSpc>
                <a:spcPct val="90000"/>
              </a:lnSpc>
              <a:spcBef>
                <a:spcPts val="0"/>
              </a:spcBef>
              <a:spcAft>
                <a:spcPts val="0"/>
              </a:spcAft>
              <a:buClrTx/>
              <a:buSzTx/>
              <a:buFontTx/>
              <a:buNone/>
              <a:tabLst/>
              <a:defRPr sz="1400">
                <a:solidFill>
                  <a:schemeClr val="accent1"/>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3873">
              <a:defRPr/>
            </a:pPr>
            <a:r>
              <a:rPr lang="en-US" sz="1399" dirty="0">
                <a:solidFill>
                  <a:prstClr val="black"/>
                </a:solidFill>
                <a:latin typeface="Segoe UI Semibold"/>
              </a:rPr>
              <a:t>Redeploy</a:t>
            </a:r>
          </a:p>
        </p:txBody>
      </p:sp>
      <p:sp>
        <p:nvSpPr>
          <p:cNvPr id="186" name="TextBox 185">
            <a:extLst>
              <a:ext uri="{FF2B5EF4-FFF2-40B4-BE49-F238E27FC236}">
                <a16:creationId xmlns:a16="http://schemas.microsoft.com/office/drawing/2014/main" id="{87E43C5A-CD1D-4CD8-BB03-807BC99147E1}"/>
              </a:ext>
            </a:extLst>
          </p:cNvPr>
          <p:cNvSpPr txBox="1"/>
          <p:nvPr/>
        </p:nvSpPr>
        <p:spPr>
          <a:xfrm>
            <a:off x="8713096" y="5859518"/>
            <a:ext cx="1294587" cy="2899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defPPr>
              <a:defRPr lang="en-US"/>
            </a:defPPr>
            <a:lvl1pPr marR="0" lvl="0" indent="0" algn="ctr" defTabSz="914049" fontAlgn="auto">
              <a:lnSpc>
                <a:spcPct val="90000"/>
              </a:lnSpc>
              <a:spcBef>
                <a:spcPts val="0"/>
              </a:spcBef>
              <a:spcAft>
                <a:spcPts val="0"/>
              </a:spcAft>
              <a:buClrTx/>
              <a:buSzTx/>
              <a:buFontTx/>
              <a:buNone/>
              <a:tabLst/>
              <a:defRPr sz="1400">
                <a:solidFill>
                  <a:schemeClr val="accent1"/>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3873">
              <a:defRPr/>
            </a:pPr>
            <a:r>
              <a:rPr lang="en-US" sz="1399" dirty="0">
                <a:solidFill>
                  <a:prstClr val="black"/>
                </a:solidFill>
                <a:latin typeface="Segoe UI Semibold"/>
              </a:rPr>
              <a:t>Containerize</a:t>
            </a:r>
          </a:p>
        </p:txBody>
      </p:sp>
      <p:sp>
        <p:nvSpPr>
          <p:cNvPr id="178" name="TextBox 177">
            <a:extLst>
              <a:ext uri="{FF2B5EF4-FFF2-40B4-BE49-F238E27FC236}">
                <a16:creationId xmlns:a16="http://schemas.microsoft.com/office/drawing/2014/main" id="{C9B37092-56A1-416D-8916-6B255404EB73}"/>
              </a:ext>
            </a:extLst>
          </p:cNvPr>
          <p:cNvSpPr txBox="1"/>
          <p:nvPr/>
        </p:nvSpPr>
        <p:spPr>
          <a:xfrm>
            <a:off x="10752784" y="5851068"/>
            <a:ext cx="1103136" cy="28994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defPPr>
              <a:defRPr lang="en-US"/>
            </a:defPPr>
            <a:lvl1pPr marR="0" lvl="0" indent="0" algn="ctr" defTabSz="914049" fontAlgn="auto">
              <a:lnSpc>
                <a:spcPct val="90000"/>
              </a:lnSpc>
              <a:spcBef>
                <a:spcPts val="0"/>
              </a:spcBef>
              <a:spcAft>
                <a:spcPts val="0"/>
              </a:spcAft>
              <a:buClrTx/>
              <a:buSzTx/>
              <a:buFontTx/>
              <a:buNone/>
              <a:tabLst/>
              <a:defRPr sz="1400">
                <a:solidFill>
                  <a:schemeClr val="accent1"/>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3873">
              <a:defRPr/>
            </a:pPr>
            <a:r>
              <a:rPr lang="en-US" sz="1399" dirty="0">
                <a:solidFill>
                  <a:prstClr val="black"/>
                </a:solidFill>
                <a:latin typeface="Segoe UI Semibold"/>
              </a:rPr>
              <a:t>Lift &amp; shift</a:t>
            </a:r>
          </a:p>
        </p:txBody>
      </p:sp>
      <p:grpSp>
        <p:nvGrpSpPr>
          <p:cNvPr id="197" name="Group 196">
            <a:extLst>
              <a:ext uri="{FF2B5EF4-FFF2-40B4-BE49-F238E27FC236}">
                <a16:creationId xmlns:a16="http://schemas.microsoft.com/office/drawing/2014/main" id="{EF1D8033-E74C-4E93-8DDF-589CDE897240}"/>
              </a:ext>
            </a:extLst>
          </p:cNvPr>
          <p:cNvGrpSpPr/>
          <p:nvPr/>
        </p:nvGrpSpPr>
        <p:grpSpPr>
          <a:xfrm>
            <a:off x="8987098" y="5563683"/>
            <a:ext cx="329855" cy="234180"/>
            <a:chOff x="8187346" y="4467570"/>
            <a:chExt cx="392253" cy="278478"/>
          </a:xfrm>
          <a:solidFill>
            <a:schemeClr val="accent4"/>
          </a:solidFill>
        </p:grpSpPr>
        <p:sp>
          <p:nvSpPr>
            <p:cNvPr id="198" name="Freeform: Shape 197">
              <a:extLst>
                <a:ext uri="{FF2B5EF4-FFF2-40B4-BE49-F238E27FC236}">
                  <a16:creationId xmlns:a16="http://schemas.microsoft.com/office/drawing/2014/main" id="{D20F0562-893D-4CC4-A806-D835C786A1ED}"/>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199" name="Freeform: Shape 198">
              <a:extLst>
                <a:ext uri="{FF2B5EF4-FFF2-40B4-BE49-F238E27FC236}">
                  <a16:creationId xmlns:a16="http://schemas.microsoft.com/office/drawing/2014/main" id="{5D4AC512-6716-4659-BC1E-A2ED7BC0B8E9}"/>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0" name="Freeform: Shape 199">
              <a:extLst>
                <a:ext uri="{FF2B5EF4-FFF2-40B4-BE49-F238E27FC236}">
                  <a16:creationId xmlns:a16="http://schemas.microsoft.com/office/drawing/2014/main" id="{85C26D81-DE4E-4DD2-B6BE-4A34CD12A485}"/>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1" name="Freeform: Shape 200">
              <a:extLst>
                <a:ext uri="{FF2B5EF4-FFF2-40B4-BE49-F238E27FC236}">
                  <a16:creationId xmlns:a16="http://schemas.microsoft.com/office/drawing/2014/main" id="{306F440D-DD74-48EE-A7D6-04BD49AD7756}"/>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2" name="Freeform: Shape 201">
              <a:extLst>
                <a:ext uri="{FF2B5EF4-FFF2-40B4-BE49-F238E27FC236}">
                  <a16:creationId xmlns:a16="http://schemas.microsoft.com/office/drawing/2014/main" id="{D16C87DD-CEEB-4DFD-A9EA-AA39E2F5DBF9}"/>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3" name="Freeform: Shape 202">
              <a:extLst>
                <a:ext uri="{FF2B5EF4-FFF2-40B4-BE49-F238E27FC236}">
                  <a16:creationId xmlns:a16="http://schemas.microsoft.com/office/drawing/2014/main" id="{7691F3E2-F028-46DF-80A8-915186477818}"/>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4" name="Freeform: Shape 203">
              <a:extLst>
                <a:ext uri="{FF2B5EF4-FFF2-40B4-BE49-F238E27FC236}">
                  <a16:creationId xmlns:a16="http://schemas.microsoft.com/office/drawing/2014/main" id="{C4F190B9-B6AE-43BE-BE06-33035CA25887}"/>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5" name="Freeform: Shape 204">
              <a:extLst>
                <a:ext uri="{FF2B5EF4-FFF2-40B4-BE49-F238E27FC236}">
                  <a16:creationId xmlns:a16="http://schemas.microsoft.com/office/drawing/2014/main" id="{BE0D9508-F904-4248-B6CE-C1255AC89CD9}"/>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6" name="Freeform: Shape 205">
              <a:extLst>
                <a:ext uri="{FF2B5EF4-FFF2-40B4-BE49-F238E27FC236}">
                  <a16:creationId xmlns:a16="http://schemas.microsoft.com/office/drawing/2014/main" id="{4BC003DB-1641-41E5-8513-3DBF38DF088D}"/>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7" name="Freeform: Shape 206">
              <a:extLst>
                <a:ext uri="{FF2B5EF4-FFF2-40B4-BE49-F238E27FC236}">
                  <a16:creationId xmlns:a16="http://schemas.microsoft.com/office/drawing/2014/main" id="{11B2538E-8A56-4B9A-94C0-E7B27C14AE6F}"/>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grpSp>
      <p:pic>
        <p:nvPicPr>
          <p:cNvPr id="210" name="Graphic 209">
            <a:extLst>
              <a:ext uri="{FF2B5EF4-FFF2-40B4-BE49-F238E27FC236}">
                <a16:creationId xmlns:a16="http://schemas.microsoft.com/office/drawing/2014/main" id="{8754481A-1650-4B33-A0EB-65B867D2AD7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05072" y="5529201"/>
            <a:ext cx="309949" cy="309949"/>
          </a:xfrm>
          <a:prstGeom prst="rect">
            <a:avLst/>
          </a:prstGeom>
        </p:spPr>
      </p:pic>
      <p:pic>
        <p:nvPicPr>
          <p:cNvPr id="212" name="Graphic 211">
            <a:extLst>
              <a:ext uri="{FF2B5EF4-FFF2-40B4-BE49-F238E27FC236}">
                <a16:creationId xmlns:a16="http://schemas.microsoft.com/office/drawing/2014/main" id="{77596789-D769-4940-9322-CC856F0F082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39289" y="3747474"/>
            <a:ext cx="272232" cy="265409"/>
          </a:xfrm>
          <a:prstGeom prst="rect">
            <a:avLst/>
          </a:prstGeom>
        </p:spPr>
      </p:pic>
      <p:pic>
        <p:nvPicPr>
          <p:cNvPr id="214" name="Graphic 213">
            <a:extLst>
              <a:ext uri="{FF2B5EF4-FFF2-40B4-BE49-F238E27FC236}">
                <a16:creationId xmlns:a16="http://schemas.microsoft.com/office/drawing/2014/main" id="{3BBE2C7F-3CE5-4798-A6A1-B8F7DBAC312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17992" y="3771303"/>
            <a:ext cx="230683" cy="230683"/>
          </a:xfrm>
          <a:prstGeom prst="rect">
            <a:avLst/>
          </a:prstGeom>
        </p:spPr>
      </p:pic>
      <p:sp>
        <p:nvSpPr>
          <p:cNvPr id="222" name="Freeform: Shape 221">
            <a:extLst>
              <a:ext uri="{FF2B5EF4-FFF2-40B4-BE49-F238E27FC236}">
                <a16:creationId xmlns:a16="http://schemas.microsoft.com/office/drawing/2014/main" id="{431CD39B-0080-4F8B-919E-A81423D48189}"/>
              </a:ext>
            </a:extLst>
          </p:cNvPr>
          <p:cNvSpPr/>
          <p:nvPr/>
        </p:nvSpPr>
        <p:spPr>
          <a:xfrm>
            <a:off x="7654719" y="5619213"/>
            <a:ext cx="294616" cy="153408"/>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accent4"/>
          </a:solidFill>
          <a:ln w="9525" cap="flat">
            <a:noFill/>
            <a:prstDash val="solid"/>
            <a:miter/>
          </a:ln>
        </p:spPr>
        <p:txBody>
          <a:bodyPr rtlCol="0" anchor="ctr"/>
          <a:lstStyle/>
          <a:p>
            <a:pPr defTabSz="457112">
              <a:defRPr/>
            </a:pPr>
            <a:endParaRPr lang="en-US">
              <a:solidFill>
                <a:prstClr val="black"/>
              </a:solidFill>
              <a:latin typeface="Segoe UI"/>
            </a:endParaRPr>
          </a:p>
        </p:txBody>
      </p:sp>
      <p:grpSp>
        <p:nvGrpSpPr>
          <p:cNvPr id="231" name="Graphic 4">
            <a:extLst>
              <a:ext uri="{FF2B5EF4-FFF2-40B4-BE49-F238E27FC236}">
                <a16:creationId xmlns:a16="http://schemas.microsoft.com/office/drawing/2014/main" id="{1EEDB142-76A2-4423-9E23-8E078B6EA93F}"/>
              </a:ext>
            </a:extLst>
          </p:cNvPr>
          <p:cNvGrpSpPr/>
          <p:nvPr/>
        </p:nvGrpSpPr>
        <p:grpSpPr>
          <a:xfrm>
            <a:off x="7328690" y="5525270"/>
            <a:ext cx="220270" cy="291390"/>
            <a:chOff x="7815262" y="2024062"/>
            <a:chExt cx="2124075" cy="2809875"/>
          </a:xfrm>
          <a:solidFill>
            <a:schemeClr val="accent4"/>
          </a:solidFill>
        </p:grpSpPr>
        <p:sp>
          <p:nvSpPr>
            <p:cNvPr id="232" name="Freeform: Shape 231">
              <a:extLst>
                <a:ext uri="{FF2B5EF4-FFF2-40B4-BE49-F238E27FC236}">
                  <a16:creationId xmlns:a16="http://schemas.microsoft.com/office/drawing/2014/main" id="{0BA6F5CA-FB36-4AF7-8194-A0EB43EB8961}"/>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3" name="Freeform: Shape 232">
              <a:extLst>
                <a:ext uri="{FF2B5EF4-FFF2-40B4-BE49-F238E27FC236}">
                  <a16:creationId xmlns:a16="http://schemas.microsoft.com/office/drawing/2014/main" id="{8D88FA1A-61E6-4FB5-A3B4-D8E5849BBB3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4" name="Freeform: Shape 233">
              <a:extLst>
                <a:ext uri="{FF2B5EF4-FFF2-40B4-BE49-F238E27FC236}">
                  <a16:creationId xmlns:a16="http://schemas.microsoft.com/office/drawing/2014/main" id="{0CD01EBD-CF2B-4E6A-8F7E-A5A71BD9E79E}"/>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5" name="Freeform: Shape 234">
              <a:extLst>
                <a:ext uri="{FF2B5EF4-FFF2-40B4-BE49-F238E27FC236}">
                  <a16:creationId xmlns:a16="http://schemas.microsoft.com/office/drawing/2014/main" id="{1FCE798C-82CE-4A75-BFAC-3597CFCD8C65}"/>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6" name="Freeform: Shape 235">
              <a:extLst>
                <a:ext uri="{FF2B5EF4-FFF2-40B4-BE49-F238E27FC236}">
                  <a16:creationId xmlns:a16="http://schemas.microsoft.com/office/drawing/2014/main" id="{686D9378-A58D-4BA9-9A10-41CEBD8F3522}"/>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7" name="Freeform: Shape 236">
              <a:extLst>
                <a:ext uri="{FF2B5EF4-FFF2-40B4-BE49-F238E27FC236}">
                  <a16:creationId xmlns:a16="http://schemas.microsoft.com/office/drawing/2014/main" id="{DACAB5B0-1B87-4B77-B150-8EF36EB6DFE7}"/>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8" name="Freeform: Shape 237">
              <a:extLst>
                <a:ext uri="{FF2B5EF4-FFF2-40B4-BE49-F238E27FC236}">
                  <a16:creationId xmlns:a16="http://schemas.microsoft.com/office/drawing/2014/main" id="{54F2E27D-5039-45FE-BC94-75ABCA42D053}"/>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39" name="Freeform: Shape 238">
              <a:extLst>
                <a:ext uri="{FF2B5EF4-FFF2-40B4-BE49-F238E27FC236}">
                  <a16:creationId xmlns:a16="http://schemas.microsoft.com/office/drawing/2014/main" id="{F859717A-1A40-4D66-BEA9-509FA5DB73A7}"/>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40" name="Freeform: Shape 239">
              <a:extLst>
                <a:ext uri="{FF2B5EF4-FFF2-40B4-BE49-F238E27FC236}">
                  <a16:creationId xmlns:a16="http://schemas.microsoft.com/office/drawing/2014/main" id="{B6D7C7E4-DEAE-4B8E-8565-3EFBE2098E02}"/>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sp>
          <p:nvSpPr>
            <p:cNvPr id="241" name="Freeform: Shape 240">
              <a:extLst>
                <a:ext uri="{FF2B5EF4-FFF2-40B4-BE49-F238E27FC236}">
                  <a16:creationId xmlns:a16="http://schemas.microsoft.com/office/drawing/2014/main" id="{0FF98F64-7E5A-4622-BAAC-0AEF1A440D1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defTabSz="457112">
                <a:defRPr/>
              </a:pPr>
              <a:endParaRPr lang="en-US">
                <a:solidFill>
                  <a:prstClr val="black"/>
                </a:solidFill>
                <a:latin typeface="Segoe UI"/>
              </a:endParaRPr>
            </a:p>
          </p:txBody>
        </p:sp>
      </p:grpSp>
      <p:sp>
        <p:nvSpPr>
          <p:cNvPr id="4" name="Text Placeholder 3">
            <a:extLst>
              <a:ext uri="{FF2B5EF4-FFF2-40B4-BE49-F238E27FC236}">
                <a16:creationId xmlns:a16="http://schemas.microsoft.com/office/drawing/2014/main" id="{FD9CB319-65E7-4C9A-AB0B-6FC13C36CBFF}"/>
              </a:ext>
            </a:extLst>
          </p:cNvPr>
          <p:cNvSpPr>
            <a:spLocks noGrp="1"/>
          </p:cNvSpPr>
          <p:nvPr>
            <p:ph type="body" sz="quarter" idx="10"/>
          </p:nvPr>
        </p:nvSpPr>
        <p:spPr>
          <a:xfrm>
            <a:off x="243685" y="2061919"/>
            <a:ext cx="5795500" cy="5434975"/>
          </a:xfrm>
        </p:spPr>
        <p:txBody>
          <a:bodyPr/>
          <a:lstStyle/>
          <a:p>
            <a:r>
              <a:rPr lang="en-US" dirty="0">
                <a:latin typeface="+mn-lt"/>
              </a:rPr>
              <a:t>Three ways to move your app to Azure App Service:</a:t>
            </a:r>
          </a:p>
          <a:p>
            <a:pPr marL="342834" lvl="1" indent="-342834">
              <a:spcAft>
                <a:spcPts val="0"/>
              </a:spcAft>
              <a:buFont typeface="+mj-lt"/>
              <a:buAutoNum type="arabicPeriod"/>
            </a:pPr>
            <a:r>
              <a:rPr lang="en-US" dirty="0"/>
              <a:t>Redeploy code via your CI/CD pipeline</a:t>
            </a:r>
          </a:p>
          <a:p>
            <a:pPr marL="342834" lvl="1" indent="-342834">
              <a:spcAft>
                <a:spcPts val="0"/>
              </a:spcAft>
              <a:buFont typeface="+mj-lt"/>
              <a:buAutoNum type="arabicPeriod"/>
            </a:pPr>
            <a:r>
              <a:rPr lang="en-US" dirty="0"/>
              <a:t>Containerize your web app</a:t>
            </a:r>
          </a:p>
          <a:p>
            <a:pPr marL="342834" lvl="1" indent="-342834">
              <a:spcAft>
                <a:spcPts val="0"/>
              </a:spcAft>
              <a:buFont typeface="+mj-lt"/>
              <a:buAutoNum type="arabicPeriod"/>
            </a:pPr>
            <a:r>
              <a:rPr lang="en-US" dirty="0"/>
              <a:t>Use the Azure App Service Migration Assistant</a:t>
            </a:r>
          </a:p>
        </p:txBody>
      </p:sp>
      <p:sp>
        <p:nvSpPr>
          <p:cNvPr id="2" name="Title 1">
            <a:extLst>
              <a:ext uri="{FF2B5EF4-FFF2-40B4-BE49-F238E27FC236}">
                <a16:creationId xmlns:a16="http://schemas.microsoft.com/office/drawing/2014/main" id="{0F6E1F45-1A35-4C10-9E16-B8E71AD6696B}"/>
              </a:ext>
            </a:extLst>
          </p:cNvPr>
          <p:cNvSpPr>
            <a:spLocks noGrp="1"/>
          </p:cNvSpPr>
          <p:nvPr>
            <p:ph type="title"/>
          </p:nvPr>
        </p:nvSpPr>
        <p:spPr>
          <a:xfrm>
            <a:off x="422737" y="1270652"/>
            <a:ext cx="5489037" cy="553909"/>
          </a:xfrm>
        </p:spPr>
        <p:txBody>
          <a:bodyPr/>
          <a:lstStyle/>
          <a:p>
            <a:r>
              <a:rPr lang="en-US" dirty="0"/>
              <a:t>Flexible migration options</a:t>
            </a:r>
          </a:p>
        </p:txBody>
      </p:sp>
      <p:sp>
        <p:nvSpPr>
          <p:cNvPr id="98" name="Freeform: Shape 97">
            <a:extLst>
              <a:ext uri="{FF2B5EF4-FFF2-40B4-BE49-F238E27FC236}">
                <a16:creationId xmlns:a16="http://schemas.microsoft.com/office/drawing/2014/main" id="{3ABCF3D3-BF4C-4E85-AC04-0DE61229ACA0}"/>
              </a:ext>
            </a:extLst>
          </p:cNvPr>
          <p:cNvSpPr/>
          <p:nvPr/>
        </p:nvSpPr>
        <p:spPr>
          <a:xfrm>
            <a:off x="6695340" y="1436524"/>
            <a:ext cx="742472" cy="742472"/>
          </a:xfrm>
          <a:custGeom>
            <a:avLst/>
            <a:gdLst>
              <a:gd name="connsiteX0" fmla="*/ 1078098 w 1265373"/>
              <a:gd name="connsiteY0" fmla="*/ 670646 h 1265373"/>
              <a:gd name="connsiteX1" fmla="*/ 1265373 w 1265373"/>
              <a:gd name="connsiteY1" fmla="*/ 670646 h 1265373"/>
              <a:gd name="connsiteX2" fmla="*/ 1265373 w 1265373"/>
              <a:gd name="connsiteY2" fmla="*/ 1265373 h 1265373"/>
              <a:gd name="connsiteX3" fmla="*/ 668115 w 1265373"/>
              <a:gd name="connsiteY3" fmla="*/ 1265373 h 1265373"/>
              <a:gd name="connsiteX4" fmla="*/ 668115 w 1265373"/>
              <a:gd name="connsiteY4" fmla="*/ 913599 h 1265373"/>
              <a:gd name="connsiteX5" fmla="*/ 756692 w 1265373"/>
              <a:gd name="connsiteY5" fmla="*/ 913599 h 1265373"/>
              <a:gd name="connsiteX6" fmla="*/ 756692 w 1265373"/>
              <a:gd name="connsiteY6" fmla="*/ 1179328 h 1265373"/>
              <a:gd name="connsiteX7" fmla="*/ 1176797 w 1265373"/>
              <a:gd name="connsiteY7" fmla="*/ 1179328 h 1265373"/>
              <a:gd name="connsiteX8" fmla="*/ 1176797 w 1265373"/>
              <a:gd name="connsiteY8" fmla="*/ 759223 h 1265373"/>
              <a:gd name="connsiteX9" fmla="*/ 1100874 w 1265373"/>
              <a:gd name="connsiteY9" fmla="*/ 759223 h 1265373"/>
              <a:gd name="connsiteX10" fmla="*/ 1100874 w 1265373"/>
              <a:gd name="connsiteY10" fmla="*/ 754161 h 1265373"/>
              <a:gd name="connsiteX11" fmla="*/ 1078098 w 1265373"/>
              <a:gd name="connsiteY11" fmla="*/ 670646 h 1265373"/>
              <a:gd name="connsiteX12" fmla="*/ 0 w 1265373"/>
              <a:gd name="connsiteY12" fmla="*/ 670646 h 1265373"/>
              <a:gd name="connsiteX13" fmla="*/ 159438 w 1265373"/>
              <a:gd name="connsiteY13" fmla="*/ 670646 h 1265373"/>
              <a:gd name="connsiteX14" fmla="*/ 159438 w 1265373"/>
              <a:gd name="connsiteY14" fmla="*/ 675709 h 1265373"/>
              <a:gd name="connsiteX15" fmla="*/ 174622 w 1265373"/>
              <a:gd name="connsiteY15" fmla="*/ 759223 h 1265373"/>
              <a:gd name="connsiteX16" fmla="*/ 88577 w 1265373"/>
              <a:gd name="connsiteY16" fmla="*/ 759223 h 1265373"/>
              <a:gd name="connsiteX17" fmla="*/ 88577 w 1265373"/>
              <a:gd name="connsiteY17" fmla="*/ 1176797 h 1265373"/>
              <a:gd name="connsiteX18" fmla="*/ 508682 w 1265373"/>
              <a:gd name="connsiteY18" fmla="*/ 1176797 h 1265373"/>
              <a:gd name="connsiteX19" fmla="*/ 508682 w 1265373"/>
              <a:gd name="connsiteY19" fmla="*/ 911068 h 1265373"/>
              <a:gd name="connsiteX20" fmla="*/ 597258 w 1265373"/>
              <a:gd name="connsiteY20" fmla="*/ 911068 h 1265373"/>
              <a:gd name="connsiteX21" fmla="*/ 597258 w 1265373"/>
              <a:gd name="connsiteY21" fmla="*/ 1265373 h 1265373"/>
              <a:gd name="connsiteX22" fmla="*/ 0 w 1265373"/>
              <a:gd name="connsiteY22" fmla="*/ 1265373 h 1265373"/>
              <a:gd name="connsiteX23" fmla="*/ 685833 w 1265373"/>
              <a:gd name="connsiteY23" fmla="*/ 341650 h 1265373"/>
              <a:gd name="connsiteX24" fmla="*/ 687400 w 1265373"/>
              <a:gd name="connsiteY24" fmla="*/ 341806 h 1265373"/>
              <a:gd name="connsiteX25" fmla="*/ 688364 w 1265373"/>
              <a:gd name="connsiteY25" fmla="*/ 341650 h 1265373"/>
              <a:gd name="connsiteX26" fmla="*/ 728222 w 1265373"/>
              <a:gd name="connsiteY26" fmla="*/ 345131 h 1265373"/>
              <a:gd name="connsiteX27" fmla="*/ 733038 w 1265373"/>
              <a:gd name="connsiteY27" fmla="*/ 346355 h 1265373"/>
              <a:gd name="connsiteX28" fmla="*/ 736561 w 1265373"/>
              <a:gd name="connsiteY28" fmla="*/ 346707 h 1265373"/>
              <a:gd name="connsiteX29" fmla="*/ 746740 w 1265373"/>
              <a:gd name="connsiteY29" fmla="*/ 349841 h 1265373"/>
              <a:gd name="connsiteX30" fmla="*/ 764285 w 1265373"/>
              <a:gd name="connsiteY30" fmla="*/ 354305 h 1265373"/>
              <a:gd name="connsiteX31" fmla="*/ 763315 w 1265373"/>
              <a:gd name="connsiteY31" fmla="*/ 354946 h 1265373"/>
              <a:gd name="connsiteX32" fmla="*/ 783701 w 1265373"/>
              <a:gd name="connsiteY32" fmla="*/ 361224 h 1265373"/>
              <a:gd name="connsiteX33" fmla="*/ 936376 w 1265373"/>
              <a:gd name="connsiteY33" fmla="*/ 592195 h 1265373"/>
              <a:gd name="connsiteX34" fmla="*/ 926253 w 1265373"/>
              <a:gd name="connsiteY34" fmla="*/ 657995 h 1265373"/>
              <a:gd name="connsiteX35" fmla="*/ 938907 w 1265373"/>
              <a:gd name="connsiteY35" fmla="*/ 657995 h 1265373"/>
              <a:gd name="connsiteX36" fmla="*/ 1032544 w 1265373"/>
              <a:gd name="connsiteY36" fmla="*/ 751633 h 1265373"/>
              <a:gd name="connsiteX37" fmla="*/ 946500 w 1265373"/>
              <a:gd name="connsiteY37" fmla="*/ 847801 h 1265373"/>
              <a:gd name="connsiteX38" fmla="*/ 485904 w 1265373"/>
              <a:gd name="connsiteY38" fmla="*/ 847801 h 1265373"/>
              <a:gd name="connsiteX39" fmla="*/ 397327 w 1265373"/>
              <a:gd name="connsiteY39" fmla="*/ 847801 h 1265373"/>
              <a:gd name="connsiteX40" fmla="*/ 394796 w 1265373"/>
              <a:gd name="connsiteY40" fmla="*/ 847801 h 1265373"/>
              <a:gd name="connsiteX41" fmla="*/ 225235 w 1265373"/>
              <a:gd name="connsiteY41" fmla="*/ 675710 h 1265373"/>
              <a:gd name="connsiteX42" fmla="*/ 394796 w 1265373"/>
              <a:gd name="connsiteY42" fmla="*/ 503619 h 1265373"/>
              <a:gd name="connsiteX43" fmla="*/ 396437 w 1265373"/>
              <a:gd name="connsiteY43" fmla="*/ 503799 h 1265373"/>
              <a:gd name="connsiteX44" fmla="*/ 397327 w 1265373"/>
              <a:gd name="connsiteY44" fmla="*/ 503619 h 1265373"/>
              <a:gd name="connsiteX45" fmla="*/ 426115 w 1265373"/>
              <a:gd name="connsiteY45" fmla="*/ 506782 h 1265373"/>
              <a:gd name="connsiteX46" fmla="*/ 450766 w 1265373"/>
              <a:gd name="connsiteY46" fmla="*/ 513162 h 1265373"/>
              <a:gd name="connsiteX47" fmla="*/ 485824 w 1265373"/>
              <a:gd name="connsiteY47" fmla="*/ 444146 h 1265373"/>
              <a:gd name="connsiteX48" fmla="*/ 685833 w 1265373"/>
              <a:gd name="connsiteY48" fmla="*/ 341650 h 1265373"/>
              <a:gd name="connsiteX49" fmla="*/ 668115 w 1265373"/>
              <a:gd name="connsiteY49" fmla="*/ 0 h 1265373"/>
              <a:gd name="connsiteX50" fmla="*/ 1265373 w 1265373"/>
              <a:gd name="connsiteY50" fmla="*/ 0 h 1265373"/>
              <a:gd name="connsiteX51" fmla="*/ 1265373 w 1265373"/>
              <a:gd name="connsiteY51" fmla="*/ 597258 h 1265373"/>
              <a:gd name="connsiteX52" fmla="*/ 1004706 w 1265373"/>
              <a:gd name="connsiteY52" fmla="*/ 597258 h 1265373"/>
              <a:gd name="connsiteX53" fmla="*/ 1004706 w 1265373"/>
              <a:gd name="connsiteY53" fmla="*/ 594727 h 1265373"/>
              <a:gd name="connsiteX54" fmla="*/ 992052 w 1265373"/>
              <a:gd name="connsiteY54" fmla="*/ 508682 h 1265373"/>
              <a:gd name="connsiteX55" fmla="*/ 1176797 w 1265373"/>
              <a:gd name="connsiteY55" fmla="*/ 508682 h 1265373"/>
              <a:gd name="connsiteX56" fmla="*/ 1176797 w 1265373"/>
              <a:gd name="connsiteY56" fmla="*/ 88576 h 1265373"/>
              <a:gd name="connsiteX57" fmla="*/ 756692 w 1265373"/>
              <a:gd name="connsiteY57" fmla="*/ 88576 h 1265373"/>
              <a:gd name="connsiteX58" fmla="*/ 756692 w 1265373"/>
              <a:gd name="connsiteY58" fmla="*/ 280914 h 1265373"/>
              <a:gd name="connsiteX59" fmla="*/ 688362 w 1265373"/>
              <a:gd name="connsiteY59" fmla="*/ 273322 h 1265373"/>
              <a:gd name="connsiteX60" fmla="*/ 668115 w 1265373"/>
              <a:gd name="connsiteY60" fmla="*/ 275853 h 1265373"/>
              <a:gd name="connsiteX61" fmla="*/ 0 w 1265373"/>
              <a:gd name="connsiteY61" fmla="*/ 0 h 1265373"/>
              <a:gd name="connsiteX62" fmla="*/ 597258 w 1265373"/>
              <a:gd name="connsiteY62" fmla="*/ 0 h 1265373"/>
              <a:gd name="connsiteX63" fmla="*/ 597258 w 1265373"/>
              <a:gd name="connsiteY63" fmla="*/ 291037 h 1265373"/>
              <a:gd name="connsiteX64" fmla="*/ 508682 w 1265373"/>
              <a:gd name="connsiteY64" fmla="*/ 331529 h 1265373"/>
              <a:gd name="connsiteX65" fmla="*/ 508682 w 1265373"/>
              <a:gd name="connsiteY65" fmla="*/ 88576 h 1265373"/>
              <a:gd name="connsiteX66" fmla="*/ 88577 w 1265373"/>
              <a:gd name="connsiteY66" fmla="*/ 88576 h 1265373"/>
              <a:gd name="connsiteX67" fmla="*/ 88577 w 1265373"/>
              <a:gd name="connsiteY67" fmla="*/ 506151 h 1265373"/>
              <a:gd name="connsiteX68" fmla="*/ 227769 w 1265373"/>
              <a:gd name="connsiteY68" fmla="*/ 508682 h 1265373"/>
              <a:gd name="connsiteX69" fmla="*/ 172092 w 1265373"/>
              <a:gd name="connsiteY69" fmla="*/ 594727 h 1265373"/>
              <a:gd name="connsiteX70" fmla="*/ 0 w 1265373"/>
              <a:gd name="connsiteY70" fmla="*/ 594727 h 126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65373" h="1265373">
                <a:moveTo>
                  <a:pt x="1078098" y="670646"/>
                </a:moveTo>
                <a:lnTo>
                  <a:pt x="1265373" y="670646"/>
                </a:lnTo>
                <a:lnTo>
                  <a:pt x="1265373" y="1265373"/>
                </a:lnTo>
                <a:lnTo>
                  <a:pt x="668115" y="1265373"/>
                </a:lnTo>
                <a:lnTo>
                  <a:pt x="668115" y="913599"/>
                </a:lnTo>
                <a:lnTo>
                  <a:pt x="756692" y="913599"/>
                </a:lnTo>
                <a:lnTo>
                  <a:pt x="756692" y="1179328"/>
                </a:lnTo>
                <a:lnTo>
                  <a:pt x="1176797" y="1179328"/>
                </a:lnTo>
                <a:lnTo>
                  <a:pt x="1176797" y="759223"/>
                </a:lnTo>
                <a:lnTo>
                  <a:pt x="1100874" y="759223"/>
                </a:lnTo>
                <a:cubicBezTo>
                  <a:pt x="1100874" y="756692"/>
                  <a:pt x="1100874" y="754161"/>
                  <a:pt x="1100874" y="754161"/>
                </a:cubicBezTo>
                <a:cubicBezTo>
                  <a:pt x="1100874" y="721262"/>
                  <a:pt x="1090751" y="695954"/>
                  <a:pt x="1078098" y="670646"/>
                </a:cubicBezTo>
                <a:close/>
                <a:moveTo>
                  <a:pt x="0" y="670646"/>
                </a:moveTo>
                <a:lnTo>
                  <a:pt x="159438" y="670646"/>
                </a:lnTo>
                <a:cubicBezTo>
                  <a:pt x="159438" y="673178"/>
                  <a:pt x="159438" y="675709"/>
                  <a:pt x="159438" y="675709"/>
                </a:cubicBezTo>
                <a:cubicBezTo>
                  <a:pt x="159438" y="706077"/>
                  <a:pt x="164499" y="733916"/>
                  <a:pt x="174622" y="759223"/>
                </a:cubicBezTo>
                <a:lnTo>
                  <a:pt x="88577" y="759223"/>
                </a:lnTo>
                <a:lnTo>
                  <a:pt x="88577" y="1176797"/>
                </a:lnTo>
                <a:lnTo>
                  <a:pt x="508682" y="1176797"/>
                </a:lnTo>
                <a:lnTo>
                  <a:pt x="508682" y="911068"/>
                </a:lnTo>
                <a:lnTo>
                  <a:pt x="597258" y="911068"/>
                </a:lnTo>
                <a:lnTo>
                  <a:pt x="597258" y="1265373"/>
                </a:lnTo>
                <a:lnTo>
                  <a:pt x="0" y="1265373"/>
                </a:lnTo>
                <a:close/>
                <a:moveTo>
                  <a:pt x="685833" y="341650"/>
                </a:moveTo>
                <a:lnTo>
                  <a:pt x="687400" y="341806"/>
                </a:lnTo>
                <a:lnTo>
                  <a:pt x="688364" y="341650"/>
                </a:lnTo>
                <a:cubicBezTo>
                  <a:pt x="702282" y="341650"/>
                  <a:pt x="715569" y="342916"/>
                  <a:pt x="728222" y="345131"/>
                </a:cubicBezTo>
                <a:lnTo>
                  <a:pt x="733038" y="346355"/>
                </a:lnTo>
                <a:lnTo>
                  <a:pt x="736561" y="346707"/>
                </a:lnTo>
                <a:lnTo>
                  <a:pt x="746740" y="349841"/>
                </a:lnTo>
                <a:lnTo>
                  <a:pt x="764285" y="354305"/>
                </a:lnTo>
                <a:lnTo>
                  <a:pt x="763315" y="354946"/>
                </a:lnTo>
                <a:lnTo>
                  <a:pt x="783701" y="361224"/>
                </a:lnTo>
                <a:cubicBezTo>
                  <a:pt x="873740" y="399067"/>
                  <a:pt x="936376" y="487802"/>
                  <a:pt x="936376" y="592195"/>
                </a:cubicBezTo>
                <a:cubicBezTo>
                  <a:pt x="936376" y="614972"/>
                  <a:pt x="931315" y="637749"/>
                  <a:pt x="926253" y="657995"/>
                </a:cubicBezTo>
                <a:cubicBezTo>
                  <a:pt x="931315" y="657995"/>
                  <a:pt x="933845" y="657995"/>
                  <a:pt x="938907" y="657995"/>
                </a:cubicBezTo>
                <a:cubicBezTo>
                  <a:pt x="989521" y="657995"/>
                  <a:pt x="1032544" y="698486"/>
                  <a:pt x="1032544" y="751633"/>
                </a:cubicBezTo>
                <a:cubicBezTo>
                  <a:pt x="1032544" y="802248"/>
                  <a:pt x="994584" y="842740"/>
                  <a:pt x="946500" y="847801"/>
                </a:cubicBezTo>
                <a:lnTo>
                  <a:pt x="485904" y="847801"/>
                </a:lnTo>
                <a:lnTo>
                  <a:pt x="397327" y="847801"/>
                </a:lnTo>
                <a:lnTo>
                  <a:pt x="394796" y="847801"/>
                </a:lnTo>
                <a:cubicBezTo>
                  <a:pt x="301158" y="847801"/>
                  <a:pt x="225235" y="771878"/>
                  <a:pt x="225235" y="675710"/>
                </a:cubicBezTo>
                <a:cubicBezTo>
                  <a:pt x="225235" y="579541"/>
                  <a:pt x="301158" y="503619"/>
                  <a:pt x="394796" y="503619"/>
                </a:cubicBezTo>
                <a:lnTo>
                  <a:pt x="396437" y="503799"/>
                </a:lnTo>
                <a:lnTo>
                  <a:pt x="397327" y="503619"/>
                </a:lnTo>
                <a:cubicBezTo>
                  <a:pt x="407451" y="503619"/>
                  <a:pt x="416941" y="504884"/>
                  <a:pt x="426115" y="506782"/>
                </a:cubicBezTo>
                <a:lnTo>
                  <a:pt x="450766" y="513162"/>
                </a:lnTo>
                <a:lnTo>
                  <a:pt x="485824" y="444146"/>
                </a:lnTo>
                <a:cubicBezTo>
                  <a:pt x="531140" y="381510"/>
                  <a:pt x="604215" y="341650"/>
                  <a:pt x="685833" y="341650"/>
                </a:cubicBezTo>
                <a:close/>
                <a:moveTo>
                  <a:pt x="668115" y="0"/>
                </a:moveTo>
                <a:lnTo>
                  <a:pt x="1265373" y="0"/>
                </a:lnTo>
                <a:lnTo>
                  <a:pt x="1265373" y="597258"/>
                </a:lnTo>
                <a:lnTo>
                  <a:pt x="1004706" y="597258"/>
                </a:lnTo>
                <a:cubicBezTo>
                  <a:pt x="1004706" y="597258"/>
                  <a:pt x="1004706" y="594727"/>
                  <a:pt x="1004706" y="594727"/>
                </a:cubicBezTo>
                <a:cubicBezTo>
                  <a:pt x="1004706" y="564358"/>
                  <a:pt x="999644" y="533988"/>
                  <a:pt x="992052" y="508682"/>
                </a:cubicBezTo>
                <a:lnTo>
                  <a:pt x="1176797" y="508682"/>
                </a:lnTo>
                <a:lnTo>
                  <a:pt x="1176797" y="88576"/>
                </a:lnTo>
                <a:lnTo>
                  <a:pt x="756692" y="88576"/>
                </a:lnTo>
                <a:lnTo>
                  <a:pt x="756692" y="280914"/>
                </a:lnTo>
                <a:cubicBezTo>
                  <a:pt x="733916" y="275853"/>
                  <a:pt x="711138" y="275853"/>
                  <a:pt x="688362" y="273322"/>
                </a:cubicBezTo>
                <a:cubicBezTo>
                  <a:pt x="680770" y="273322"/>
                  <a:pt x="675709" y="275853"/>
                  <a:pt x="668115" y="275853"/>
                </a:cubicBezTo>
                <a:close/>
                <a:moveTo>
                  <a:pt x="0" y="0"/>
                </a:moveTo>
                <a:lnTo>
                  <a:pt x="597258" y="0"/>
                </a:lnTo>
                <a:lnTo>
                  <a:pt x="597258" y="291037"/>
                </a:lnTo>
                <a:cubicBezTo>
                  <a:pt x="566889" y="298629"/>
                  <a:pt x="533989" y="311282"/>
                  <a:pt x="508682" y="331529"/>
                </a:cubicBezTo>
                <a:lnTo>
                  <a:pt x="508682" y="88576"/>
                </a:lnTo>
                <a:lnTo>
                  <a:pt x="88577" y="88576"/>
                </a:lnTo>
                <a:lnTo>
                  <a:pt x="88577" y="506151"/>
                </a:lnTo>
                <a:lnTo>
                  <a:pt x="227769" y="508682"/>
                </a:lnTo>
                <a:cubicBezTo>
                  <a:pt x="202461" y="531458"/>
                  <a:pt x="184746" y="564358"/>
                  <a:pt x="172092" y="594727"/>
                </a:cubicBezTo>
                <a:lnTo>
                  <a:pt x="0" y="594727"/>
                </a:lnTo>
                <a:close/>
              </a:path>
            </a:pathLst>
          </a:custGeom>
          <a:solidFill>
            <a:schemeClr val="tx1"/>
          </a:solidFill>
          <a:ln w="20193" cap="flat">
            <a:noFill/>
            <a:prstDash val="solid"/>
            <a:miter/>
          </a:ln>
        </p:spPr>
        <p:txBody>
          <a:bodyPr wrap="square" rtlCol="0" anchor="ctr">
            <a:noAutofit/>
          </a:bodyPr>
          <a:lstStyle/>
          <a:p>
            <a:pPr defTabSz="457112">
              <a:defRPr/>
            </a:pPr>
            <a:endParaRPr lang="en-US">
              <a:solidFill>
                <a:prstClr val="white"/>
              </a:solidFill>
              <a:latin typeface="Segoe UI"/>
            </a:endParaRPr>
          </a:p>
        </p:txBody>
      </p:sp>
      <p:sp>
        <p:nvSpPr>
          <p:cNvPr id="100" name="Freeform: Shape 99">
            <a:extLst>
              <a:ext uri="{FF2B5EF4-FFF2-40B4-BE49-F238E27FC236}">
                <a16:creationId xmlns:a16="http://schemas.microsoft.com/office/drawing/2014/main" id="{AC3015F2-CCE6-4610-9D03-F1CF26E2DE14}"/>
              </a:ext>
            </a:extLst>
          </p:cNvPr>
          <p:cNvSpPr/>
          <p:nvPr/>
        </p:nvSpPr>
        <p:spPr bwMode="auto">
          <a:xfrm>
            <a:off x="6896125" y="5639042"/>
            <a:ext cx="307816" cy="114944"/>
          </a:xfrm>
          <a:custGeom>
            <a:avLst/>
            <a:gdLst>
              <a:gd name="connsiteX0" fmla="*/ 82057 w 996457"/>
              <a:gd name="connsiteY0" fmla="*/ 943644 h 1858044"/>
              <a:gd name="connsiteX1" fmla="*/ 996457 w 996457"/>
              <a:gd name="connsiteY1" fmla="*/ 943644 h 1858044"/>
              <a:gd name="connsiteX2" fmla="*/ 82057 w 996457"/>
              <a:gd name="connsiteY2" fmla="*/ 1858044 h 1858044"/>
              <a:gd name="connsiteX3" fmla="*/ 82057 w 996457"/>
              <a:gd name="connsiteY3" fmla="*/ 943644 h 1858044"/>
              <a:gd name="connsiteX4" fmla="*/ 7590 w 996457"/>
              <a:gd name="connsiteY4" fmla="*/ 99701 h 1858044"/>
              <a:gd name="connsiteX5" fmla="*/ 10555 w 996457"/>
              <a:gd name="connsiteY5" fmla="*/ 100294 h 1858044"/>
              <a:gd name="connsiteX6" fmla="*/ 12966 w 996457"/>
              <a:gd name="connsiteY6" fmla="*/ 101875 h 1858044"/>
              <a:gd name="connsiteX7" fmla="*/ 14627 w 996457"/>
              <a:gd name="connsiteY7" fmla="*/ 104286 h 1858044"/>
              <a:gd name="connsiteX8" fmla="*/ 15259 w 996457"/>
              <a:gd name="connsiteY8" fmla="*/ 107370 h 1858044"/>
              <a:gd name="connsiteX9" fmla="*/ 14627 w 996457"/>
              <a:gd name="connsiteY9" fmla="*/ 110335 h 1858044"/>
              <a:gd name="connsiteX10" fmla="*/ 12966 w 996457"/>
              <a:gd name="connsiteY10" fmla="*/ 112746 h 1858044"/>
              <a:gd name="connsiteX11" fmla="*/ 10555 w 996457"/>
              <a:gd name="connsiteY11" fmla="*/ 114367 h 1858044"/>
              <a:gd name="connsiteX12" fmla="*/ 7590 w 996457"/>
              <a:gd name="connsiteY12" fmla="*/ 114960 h 1858044"/>
              <a:gd name="connsiteX13" fmla="*/ 2213 w 996457"/>
              <a:gd name="connsiteY13" fmla="*/ 112746 h 1858044"/>
              <a:gd name="connsiteX14" fmla="*/ 0 w 996457"/>
              <a:gd name="connsiteY14" fmla="*/ 107370 h 1858044"/>
              <a:gd name="connsiteX15" fmla="*/ 2174 w 996457"/>
              <a:gd name="connsiteY15" fmla="*/ 101914 h 1858044"/>
              <a:gd name="connsiteX16" fmla="*/ 7590 w 996457"/>
              <a:gd name="connsiteY16" fmla="*/ 99701 h 1858044"/>
              <a:gd name="connsiteX17" fmla="*/ 231958 w 996457"/>
              <a:gd name="connsiteY17" fmla="*/ 0 h 1858044"/>
              <a:gd name="connsiteX18" fmla="*/ 307860 w 996457"/>
              <a:gd name="connsiteY18" fmla="*/ 0 h 1858044"/>
              <a:gd name="connsiteX19" fmla="*/ 307860 w 996457"/>
              <a:gd name="connsiteY19" fmla="*/ 9646 h 1858044"/>
              <a:gd name="connsiteX20" fmla="*/ 275127 w 996457"/>
              <a:gd name="connsiteY20" fmla="*/ 9646 h 1858044"/>
              <a:gd name="connsiteX21" fmla="*/ 275127 w 996457"/>
              <a:gd name="connsiteY21" fmla="*/ 113379 h 1858044"/>
              <a:gd name="connsiteX22" fmla="*/ 264612 w 996457"/>
              <a:gd name="connsiteY22" fmla="*/ 113379 h 1858044"/>
              <a:gd name="connsiteX23" fmla="*/ 264612 w 996457"/>
              <a:gd name="connsiteY23" fmla="*/ 9646 h 1858044"/>
              <a:gd name="connsiteX24" fmla="*/ 231958 w 996457"/>
              <a:gd name="connsiteY24" fmla="*/ 9646 h 1858044"/>
              <a:gd name="connsiteX25" fmla="*/ 231958 w 996457"/>
              <a:gd name="connsiteY25" fmla="*/ 0 h 1858044"/>
              <a:gd name="connsiteX26" fmla="*/ 156986 w 996457"/>
              <a:gd name="connsiteY26" fmla="*/ 0 h 1858044"/>
              <a:gd name="connsiteX27" fmla="*/ 212252 w 996457"/>
              <a:gd name="connsiteY27" fmla="*/ 0 h 1858044"/>
              <a:gd name="connsiteX28" fmla="*/ 212252 w 996457"/>
              <a:gd name="connsiteY28" fmla="*/ 9646 h 1858044"/>
              <a:gd name="connsiteX29" fmla="*/ 167501 w 996457"/>
              <a:gd name="connsiteY29" fmla="*/ 9646 h 1858044"/>
              <a:gd name="connsiteX30" fmla="*/ 167501 w 996457"/>
              <a:gd name="connsiteY30" fmla="*/ 51234 h 1858044"/>
              <a:gd name="connsiteX31" fmla="*/ 208931 w 996457"/>
              <a:gd name="connsiteY31" fmla="*/ 51234 h 1858044"/>
              <a:gd name="connsiteX32" fmla="*/ 208931 w 996457"/>
              <a:gd name="connsiteY32" fmla="*/ 60722 h 1858044"/>
              <a:gd name="connsiteX33" fmla="*/ 167501 w 996457"/>
              <a:gd name="connsiteY33" fmla="*/ 60722 h 1858044"/>
              <a:gd name="connsiteX34" fmla="*/ 167501 w 996457"/>
              <a:gd name="connsiteY34" fmla="*/ 103812 h 1858044"/>
              <a:gd name="connsiteX35" fmla="*/ 214782 w 996457"/>
              <a:gd name="connsiteY35" fmla="*/ 103812 h 1858044"/>
              <a:gd name="connsiteX36" fmla="*/ 214782 w 996457"/>
              <a:gd name="connsiteY36" fmla="*/ 113379 h 1858044"/>
              <a:gd name="connsiteX37" fmla="*/ 156986 w 996457"/>
              <a:gd name="connsiteY37" fmla="*/ 113379 h 1858044"/>
              <a:gd name="connsiteX38" fmla="*/ 156986 w 996457"/>
              <a:gd name="connsiteY38" fmla="*/ 0 h 1858044"/>
              <a:gd name="connsiteX39" fmla="*/ 42685 w 996457"/>
              <a:gd name="connsiteY39" fmla="*/ 0 h 1858044"/>
              <a:gd name="connsiteX40" fmla="*/ 54308 w 996457"/>
              <a:gd name="connsiteY40" fmla="*/ 0 h 1858044"/>
              <a:gd name="connsiteX41" fmla="*/ 116216 w 996457"/>
              <a:gd name="connsiteY41" fmla="*/ 89897 h 1858044"/>
              <a:gd name="connsiteX42" fmla="*/ 118786 w 996457"/>
              <a:gd name="connsiteY42" fmla="*/ 93889 h 1858044"/>
              <a:gd name="connsiteX43" fmla="*/ 120881 w 996457"/>
              <a:gd name="connsiteY43" fmla="*/ 97329 h 1858044"/>
              <a:gd name="connsiteX44" fmla="*/ 121276 w 996457"/>
              <a:gd name="connsiteY44" fmla="*/ 97329 h 1858044"/>
              <a:gd name="connsiteX45" fmla="*/ 120802 w 996457"/>
              <a:gd name="connsiteY45" fmla="*/ 91478 h 1858044"/>
              <a:gd name="connsiteX46" fmla="*/ 120644 w 996457"/>
              <a:gd name="connsiteY46" fmla="*/ 84283 h 1858044"/>
              <a:gd name="connsiteX47" fmla="*/ 120644 w 996457"/>
              <a:gd name="connsiteY47" fmla="*/ 0 h 1858044"/>
              <a:gd name="connsiteX48" fmla="*/ 131239 w 996457"/>
              <a:gd name="connsiteY48" fmla="*/ 0 h 1858044"/>
              <a:gd name="connsiteX49" fmla="*/ 131239 w 996457"/>
              <a:gd name="connsiteY49" fmla="*/ 113379 h 1858044"/>
              <a:gd name="connsiteX50" fmla="*/ 120328 w 996457"/>
              <a:gd name="connsiteY50" fmla="*/ 113379 h 1858044"/>
              <a:gd name="connsiteX51" fmla="*/ 57391 w 996457"/>
              <a:gd name="connsiteY51" fmla="*/ 22375 h 1858044"/>
              <a:gd name="connsiteX52" fmla="*/ 55059 w 996457"/>
              <a:gd name="connsiteY52" fmla="*/ 18817 h 1858044"/>
              <a:gd name="connsiteX53" fmla="*/ 53201 w 996457"/>
              <a:gd name="connsiteY53" fmla="*/ 15259 h 1858044"/>
              <a:gd name="connsiteX54" fmla="*/ 52806 w 996457"/>
              <a:gd name="connsiteY54" fmla="*/ 15259 h 1858044"/>
              <a:gd name="connsiteX55" fmla="*/ 53082 w 996457"/>
              <a:gd name="connsiteY55" fmla="*/ 19213 h 1858044"/>
              <a:gd name="connsiteX56" fmla="*/ 53201 w 996457"/>
              <a:gd name="connsiteY56" fmla="*/ 25538 h 1858044"/>
              <a:gd name="connsiteX57" fmla="*/ 53201 w 996457"/>
              <a:gd name="connsiteY57" fmla="*/ 113379 h 1858044"/>
              <a:gd name="connsiteX58" fmla="*/ 42685 w 996457"/>
              <a:gd name="connsiteY58" fmla="*/ 113379 h 1858044"/>
              <a:gd name="connsiteX59" fmla="*/ 42685 w 996457"/>
              <a:gd name="connsiteY59" fmla="*/ 0 h 1858044"/>
              <a:gd name="connsiteX0" fmla="*/ 82057 w 307860"/>
              <a:gd name="connsiteY0" fmla="*/ 943644 h 1858044"/>
              <a:gd name="connsiteX1" fmla="*/ 82057 w 307860"/>
              <a:gd name="connsiteY1" fmla="*/ 1858044 h 1858044"/>
              <a:gd name="connsiteX2" fmla="*/ 82057 w 307860"/>
              <a:gd name="connsiteY2" fmla="*/ 943644 h 1858044"/>
              <a:gd name="connsiteX3" fmla="*/ 7590 w 307860"/>
              <a:gd name="connsiteY3" fmla="*/ 99701 h 1858044"/>
              <a:gd name="connsiteX4" fmla="*/ 10555 w 307860"/>
              <a:gd name="connsiteY4" fmla="*/ 100294 h 1858044"/>
              <a:gd name="connsiteX5" fmla="*/ 12966 w 307860"/>
              <a:gd name="connsiteY5" fmla="*/ 101875 h 1858044"/>
              <a:gd name="connsiteX6" fmla="*/ 14627 w 307860"/>
              <a:gd name="connsiteY6" fmla="*/ 104286 h 1858044"/>
              <a:gd name="connsiteX7" fmla="*/ 15259 w 307860"/>
              <a:gd name="connsiteY7" fmla="*/ 107370 h 1858044"/>
              <a:gd name="connsiteX8" fmla="*/ 14627 w 307860"/>
              <a:gd name="connsiteY8" fmla="*/ 110335 h 1858044"/>
              <a:gd name="connsiteX9" fmla="*/ 12966 w 307860"/>
              <a:gd name="connsiteY9" fmla="*/ 112746 h 1858044"/>
              <a:gd name="connsiteX10" fmla="*/ 10555 w 307860"/>
              <a:gd name="connsiteY10" fmla="*/ 114367 h 1858044"/>
              <a:gd name="connsiteX11" fmla="*/ 7590 w 307860"/>
              <a:gd name="connsiteY11" fmla="*/ 114960 h 1858044"/>
              <a:gd name="connsiteX12" fmla="*/ 2213 w 307860"/>
              <a:gd name="connsiteY12" fmla="*/ 112746 h 1858044"/>
              <a:gd name="connsiteX13" fmla="*/ 0 w 307860"/>
              <a:gd name="connsiteY13" fmla="*/ 107370 h 1858044"/>
              <a:gd name="connsiteX14" fmla="*/ 2174 w 307860"/>
              <a:gd name="connsiteY14" fmla="*/ 101914 h 1858044"/>
              <a:gd name="connsiteX15" fmla="*/ 7590 w 307860"/>
              <a:gd name="connsiteY15" fmla="*/ 99701 h 1858044"/>
              <a:gd name="connsiteX16" fmla="*/ 231958 w 307860"/>
              <a:gd name="connsiteY16" fmla="*/ 0 h 1858044"/>
              <a:gd name="connsiteX17" fmla="*/ 307860 w 307860"/>
              <a:gd name="connsiteY17" fmla="*/ 0 h 1858044"/>
              <a:gd name="connsiteX18" fmla="*/ 307860 w 307860"/>
              <a:gd name="connsiteY18" fmla="*/ 9646 h 1858044"/>
              <a:gd name="connsiteX19" fmla="*/ 275127 w 307860"/>
              <a:gd name="connsiteY19" fmla="*/ 9646 h 1858044"/>
              <a:gd name="connsiteX20" fmla="*/ 275127 w 307860"/>
              <a:gd name="connsiteY20" fmla="*/ 113379 h 1858044"/>
              <a:gd name="connsiteX21" fmla="*/ 264612 w 307860"/>
              <a:gd name="connsiteY21" fmla="*/ 113379 h 1858044"/>
              <a:gd name="connsiteX22" fmla="*/ 264612 w 307860"/>
              <a:gd name="connsiteY22" fmla="*/ 9646 h 1858044"/>
              <a:gd name="connsiteX23" fmla="*/ 231958 w 307860"/>
              <a:gd name="connsiteY23" fmla="*/ 9646 h 1858044"/>
              <a:gd name="connsiteX24" fmla="*/ 231958 w 307860"/>
              <a:gd name="connsiteY24" fmla="*/ 0 h 1858044"/>
              <a:gd name="connsiteX25" fmla="*/ 156986 w 307860"/>
              <a:gd name="connsiteY25" fmla="*/ 0 h 1858044"/>
              <a:gd name="connsiteX26" fmla="*/ 212252 w 307860"/>
              <a:gd name="connsiteY26" fmla="*/ 0 h 1858044"/>
              <a:gd name="connsiteX27" fmla="*/ 212252 w 307860"/>
              <a:gd name="connsiteY27" fmla="*/ 9646 h 1858044"/>
              <a:gd name="connsiteX28" fmla="*/ 167501 w 307860"/>
              <a:gd name="connsiteY28" fmla="*/ 9646 h 1858044"/>
              <a:gd name="connsiteX29" fmla="*/ 167501 w 307860"/>
              <a:gd name="connsiteY29" fmla="*/ 51234 h 1858044"/>
              <a:gd name="connsiteX30" fmla="*/ 208931 w 307860"/>
              <a:gd name="connsiteY30" fmla="*/ 51234 h 1858044"/>
              <a:gd name="connsiteX31" fmla="*/ 208931 w 307860"/>
              <a:gd name="connsiteY31" fmla="*/ 60722 h 1858044"/>
              <a:gd name="connsiteX32" fmla="*/ 167501 w 307860"/>
              <a:gd name="connsiteY32" fmla="*/ 60722 h 1858044"/>
              <a:gd name="connsiteX33" fmla="*/ 167501 w 307860"/>
              <a:gd name="connsiteY33" fmla="*/ 103812 h 1858044"/>
              <a:gd name="connsiteX34" fmla="*/ 214782 w 307860"/>
              <a:gd name="connsiteY34" fmla="*/ 103812 h 1858044"/>
              <a:gd name="connsiteX35" fmla="*/ 214782 w 307860"/>
              <a:gd name="connsiteY35" fmla="*/ 113379 h 1858044"/>
              <a:gd name="connsiteX36" fmla="*/ 156986 w 307860"/>
              <a:gd name="connsiteY36" fmla="*/ 113379 h 1858044"/>
              <a:gd name="connsiteX37" fmla="*/ 156986 w 307860"/>
              <a:gd name="connsiteY37" fmla="*/ 0 h 1858044"/>
              <a:gd name="connsiteX38" fmla="*/ 42685 w 307860"/>
              <a:gd name="connsiteY38" fmla="*/ 0 h 1858044"/>
              <a:gd name="connsiteX39" fmla="*/ 54308 w 307860"/>
              <a:gd name="connsiteY39" fmla="*/ 0 h 1858044"/>
              <a:gd name="connsiteX40" fmla="*/ 116216 w 307860"/>
              <a:gd name="connsiteY40" fmla="*/ 89897 h 1858044"/>
              <a:gd name="connsiteX41" fmla="*/ 118786 w 307860"/>
              <a:gd name="connsiteY41" fmla="*/ 93889 h 1858044"/>
              <a:gd name="connsiteX42" fmla="*/ 120881 w 307860"/>
              <a:gd name="connsiteY42" fmla="*/ 97329 h 1858044"/>
              <a:gd name="connsiteX43" fmla="*/ 121276 w 307860"/>
              <a:gd name="connsiteY43" fmla="*/ 97329 h 1858044"/>
              <a:gd name="connsiteX44" fmla="*/ 120802 w 307860"/>
              <a:gd name="connsiteY44" fmla="*/ 91478 h 1858044"/>
              <a:gd name="connsiteX45" fmla="*/ 120644 w 307860"/>
              <a:gd name="connsiteY45" fmla="*/ 84283 h 1858044"/>
              <a:gd name="connsiteX46" fmla="*/ 120644 w 307860"/>
              <a:gd name="connsiteY46" fmla="*/ 0 h 1858044"/>
              <a:gd name="connsiteX47" fmla="*/ 131239 w 307860"/>
              <a:gd name="connsiteY47" fmla="*/ 0 h 1858044"/>
              <a:gd name="connsiteX48" fmla="*/ 131239 w 307860"/>
              <a:gd name="connsiteY48" fmla="*/ 113379 h 1858044"/>
              <a:gd name="connsiteX49" fmla="*/ 120328 w 307860"/>
              <a:gd name="connsiteY49" fmla="*/ 113379 h 1858044"/>
              <a:gd name="connsiteX50" fmla="*/ 57391 w 307860"/>
              <a:gd name="connsiteY50" fmla="*/ 22375 h 1858044"/>
              <a:gd name="connsiteX51" fmla="*/ 55059 w 307860"/>
              <a:gd name="connsiteY51" fmla="*/ 18817 h 1858044"/>
              <a:gd name="connsiteX52" fmla="*/ 53201 w 307860"/>
              <a:gd name="connsiteY52" fmla="*/ 15259 h 1858044"/>
              <a:gd name="connsiteX53" fmla="*/ 52806 w 307860"/>
              <a:gd name="connsiteY53" fmla="*/ 15259 h 1858044"/>
              <a:gd name="connsiteX54" fmla="*/ 53082 w 307860"/>
              <a:gd name="connsiteY54" fmla="*/ 19213 h 1858044"/>
              <a:gd name="connsiteX55" fmla="*/ 53201 w 307860"/>
              <a:gd name="connsiteY55" fmla="*/ 25538 h 1858044"/>
              <a:gd name="connsiteX56" fmla="*/ 53201 w 307860"/>
              <a:gd name="connsiteY56" fmla="*/ 113379 h 1858044"/>
              <a:gd name="connsiteX57" fmla="*/ 42685 w 307860"/>
              <a:gd name="connsiteY57" fmla="*/ 113379 h 1858044"/>
              <a:gd name="connsiteX58" fmla="*/ 42685 w 307860"/>
              <a:gd name="connsiteY58" fmla="*/ 0 h 1858044"/>
              <a:gd name="connsiteX0" fmla="*/ 7590 w 307860"/>
              <a:gd name="connsiteY0" fmla="*/ 99701 h 114960"/>
              <a:gd name="connsiteX1" fmla="*/ 10555 w 307860"/>
              <a:gd name="connsiteY1" fmla="*/ 100294 h 114960"/>
              <a:gd name="connsiteX2" fmla="*/ 12966 w 307860"/>
              <a:gd name="connsiteY2" fmla="*/ 101875 h 114960"/>
              <a:gd name="connsiteX3" fmla="*/ 14627 w 307860"/>
              <a:gd name="connsiteY3" fmla="*/ 104286 h 114960"/>
              <a:gd name="connsiteX4" fmla="*/ 15259 w 307860"/>
              <a:gd name="connsiteY4" fmla="*/ 107370 h 114960"/>
              <a:gd name="connsiteX5" fmla="*/ 14627 w 307860"/>
              <a:gd name="connsiteY5" fmla="*/ 110335 h 114960"/>
              <a:gd name="connsiteX6" fmla="*/ 12966 w 307860"/>
              <a:gd name="connsiteY6" fmla="*/ 112746 h 114960"/>
              <a:gd name="connsiteX7" fmla="*/ 10555 w 307860"/>
              <a:gd name="connsiteY7" fmla="*/ 114367 h 114960"/>
              <a:gd name="connsiteX8" fmla="*/ 7590 w 307860"/>
              <a:gd name="connsiteY8" fmla="*/ 114960 h 114960"/>
              <a:gd name="connsiteX9" fmla="*/ 2213 w 307860"/>
              <a:gd name="connsiteY9" fmla="*/ 112746 h 114960"/>
              <a:gd name="connsiteX10" fmla="*/ 0 w 307860"/>
              <a:gd name="connsiteY10" fmla="*/ 107370 h 114960"/>
              <a:gd name="connsiteX11" fmla="*/ 2174 w 307860"/>
              <a:gd name="connsiteY11" fmla="*/ 101914 h 114960"/>
              <a:gd name="connsiteX12" fmla="*/ 7590 w 307860"/>
              <a:gd name="connsiteY12" fmla="*/ 99701 h 114960"/>
              <a:gd name="connsiteX13" fmla="*/ 231958 w 307860"/>
              <a:gd name="connsiteY13" fmla="*/ 0 h 114960"/>
              <a:gd name="connsiteX14" fmla="*/ 307860 w 307860"/>
              <a:gd name="connsiteY14" fmla="*/ 0 h 114960"/>
              <a:gd name="connsiteX15" fmla="*/ 307860 w 307860"/>
              <a:gd name="connsiteY15" fmla="*/ 9646 h 114960"/>
              <a:gd name="connsiteX16" fmla="*/ 275127 w 307860"/>
              <a:gd name="connsiteY16" fmla="*/ 9646 h 114960"/>
              <a:gd name="connsiteX17" fmla="*/ 275127 w 307860"/>
              <a:gd name="connsiteY17" fmla="*/ 113379 h 114960"/>
              <a:gd name="connsiteX18" fmla="*/ 264612 w 307860"/>
              <a:gd name="connsiteY18" fmla="*/ 113379 h 114960"/>
              <a:gd name="connsiteX19" fmla="*/ 264612 w 307860"/>
              <a:gd name="connsiteY19" fmla="*/ 9646 h 114960"/>
              <a:gd name="connsiteX20" fmla="*/ 231958 w 307860"/>
              <a:gd name="connsiteY20" fmla="*/ 9646 h 114960"/>
              <a:gd name="connsiteX21" fmla="*/ 231958 w 307860"/>
              <a:gd name="connsiteY21" fmla="*/ 0 h 114960"/>
              <a:gd name="connsiteX22" fmla="*/ 156986 w 307860"/>
              <a:gd name="connsiteY22" fmla="*/ 0 h 114960"/>
              <a:gd name="connsiteX23" fmla="*/ 212252 w 307860"/>
              <a:gd name="connsiteY23" fmla="*/ 0 h 114960"/>
              <a:gd name="connsiteX24" fmla="*/ 212252 w 307860"/>
              <a:gd name="connsiteY24" fmla="*/ 9646 h 114960"/>
              <a:gd name="connsiteX25" fmla="*/ 167501 w 307860"/>
              <a:gd name="connsiteY25" fmla="*/ 9646 h 114960"/>
              <a:gd name="connsiteX26" fmla="*/ 167501 w 307860"/>
              <a:gd name="connsiteY26" fmla="*/ 51234 h 114960"/>
              <a:gd name="connsiteX27" fmla="*/ 208931 w 307860"/>
              <a:gd name="connsiteY27" fmla="*/ 51234 h 114960"/>
              <a:gd name="connsiteX28" fmla="*/ 208931 w 307860"/>
              <a:gd name="connsiteY28" fmla="*/ 60722 h 114960"/>
              <a:gd name="connsiteX29" fmla="*/ 167501 w 307860"/>
              <a:gd name="connsiteY29" fmla="*/ 60722 h 114960"/>
              <a:gd name="connsiteX30" fmla="*/ 167501 w 307860"/>
              <a:gd name="connsiteY30" fmla="*/ 103812 h 114960"/>
              <a:gd name="connsiteX31" fmla="*/ 214782 w 307860"/>
              <a:gd name="connsiteY31" fmla="*/ 103812 h 114960"/>
              <a:gd name="connsiteX32" fmla="*/ 214782 w 307860"/>
              <a:gd name="connsiteY32" fmla="*/ 113379 h 114960"/>
              <a:gd name="connsiteX33" fmla="*/ 156986 w 307860"/>
              <a:gd name="connsiteY33" fmla="*/ 113379 h 114960"/>
              <a:gd name="connsiteX34" fmla="*/ 156986 w 307860"/>
              <a:gd name="connsiteY34" fmla="*/ 0 h 114960"/>
              <a:gd name="connsiteX35" fmla="*/ 42685 w 307860"/>
              <a:gd name="connsiteY35" fmla="*/ 0 h 114960"/>
              <a:gd name="connsiteX36" fmla="*/ 54308 w 307860"/>
              <a:gd name="connsiteY36" fmla="*/ 0 h 114960"/>
              <a:gd name="connsiteX37" fmla="*/ 116216 w 307860"/>
              <a:gd name="connsiteY37" fmla="*/ 89897 h 114960"/>
              <a:gd name="connsiteX38" fmla="*/ 118786 w 307860"/>
              <a:gd name="connsiteY38" fmla="*/ 93889 h 114960"/>
              <a:gd name="connsiteX39" fmla="*/ 120881 w 307860"/>
              <a:gd name="connsiteY39" fmla="*/ 97329 h 114960"/>
              <a:gd name="connsiteX40" fmla="*/ 121276 w 307860"/>
              <a:gd name="connsiteY40" fmla="*/ 97329 h 114960"/>
              <a:gd name="connsiteX41" fmla="*/ 120802 w 307860"/>
              <a:gd name="connsiteY41" fmla="*/ 91478 h 114960"/>
              <a:gd name="connsiteX42" fmla="*/ 120644 w 307860"/>
              <a:gd name="connsiteY42" fmla="*/ 84283 h 114960"/>
              <a:gd name="connsiteX43" fmla="*/ 120644 w 307860"/>
              <a:gd name="connsiteY43" fmla="*/ 0 h 114960"/>
              <a:gd name="connsiteX44" fmla="*/ 131239 w 307860"/>
              <a:gd name="connsiteY44" fmla="*/ 0 h 114960"/>
              <a:gd name="connsiteX45" fmla="*/ 131239 w 307860"/>
              <a:gd name="connsiteY45" fmla="*/ 113379 h 114960"/>
              <a:gd name="connsiteX46" fmla="*/ 120328 w 307860"/>
              <a:gd name="connsiteY46" fmla="*/ 113379 h 114960"/>
              <a:gd name="connsiteX47" fmla="*/ 57391 w 307860"/>
              <a:gd name="connsiteY47" fmla="*/ 22375 h 114960"/>
              <a:gd name="connsiteX48" fmla="*/ 55059 w 307860"/>
              <a:gd name="connsiteY48" fmla="*/ 18817 h 114960"/>
              <a:gd name="connsiteX49" fmla="*/ 53201 w 307860"/>
              <a:gd name="connsiteY49" fmla="*/ 15259 h 114960"/>
              <a:gd name="connsiteX50" fmla="*/ 52806 w 307860"/>
              <a:gd name="connsiteY50" fmla="*/ 15259 h 114960"/>
              <a:gd name="connsiteX51" fmla="*/ 53082 w 307860"/>
              <a:gd name="connsiteY51" fmla="*/ 19213 h 114960"/>
              <a:gd name="connsiteX52" fmla="*/ 53201 w 307860"/>
              <a:gd name="connsiteY52" fmla="*/ 25538 h 114960"/>
              <a:gd name="connsiteX53" fmla="*/ 53201 w 307860"/>
              <a:gd name="connsiteY53" fmla="*/ 113379 h 114960"/>
              <a:gd name="connsiteX54" fmla="*/ 42685 w 307860"/>
              <a:gd name="connsiteY54" fmla="*/ 113379 h 114960"/>
              <a:gd name="connsiteX55" fmla="*/ 42685 w 307860"/>
              <a:gd name="connsiteY55" fmla="*/ 0 h 11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7860" h="114960">
                <a:moveTo>
                  <a:pt x="7590" y="99701"/>
                </a:moveTo>
                <a:cubicBezTo>
                  <a:pt x="8644" y="99701"/>
                  <a:pt x="9632" y="99898"/>
                  <a:pt x="10555" y="100294"/>
                </a:cubicBezTo>
                <a:cubicBezTo>
                  <a:pt x="11477" y="100689"/>
                  <a:pt x="12281" y="101216"/>
                  <a:pt x="12966" y="101875"/>
                </a:cubicBezTo>
                <a:cubicBezTo>
                  <a:pt x="13651" y="102534"/>
                  <a:pt x="14205" y="103338"/>
                  <a:pt x="14627" y="104286"/>
                </a:cubicBezTo>
                <a:cubicBezTo>
                  <a:pt x="15048" y="105235"/>
                  <a:pt x="15259" y="106263"/>
                  <a:pt x="15259" y="107370"/>
                </a:cubicBezTo>
                <a:cubicBezTo>
                  <a:pt x="15259" y="108424"/>
                  <a:pt x="15048" y="109412"/>
                  <a:pt x="14627" y="110335"/>
                </a:cubicBezTo>
                <a:cubicBezTo>
                  <a:pt x="14205" y="111257"/>
                  <a:pt x="13651" y="112061"/>
                  <a:pt x="12966" y="112746"/>
                </a:cubicBezTo>
                <a:cubicBezTo>
                  <a:pt x="12281" y="113431"/>
                  <a:pt x="11477" y="113972"/>
                  <a:pt x="10555" y="114367"/>
                </a:cubicBezTo>
                <a:cubicBezTo>
                  <a:pt x="9632" y="114762"/>
                  <a:pt x="8644" y="114960"/>
                  <a:pt x="7590" y="114960"/>
                </a:cubicBezTo>
                <a:cubicBezTo>
                  <a:pt x="5481" y="114960"/>
                  <a:pt x="3689" y="114222"/>
                  <a:pt x="2213" y="112746"/>
                </a:cubicBezTo>
                <a:cubicBezTo>
                  <a:pt x="738" y="111270"/>
                  <a:pt x="0" y="109478"/>
                  <a:pt x="0" y="107370"/>
                </a:cubicBezTo>
                <a:cubicBezTo>
                  <a:pt x="0" y="105209"/>
                  <a:pt x="724" y="103390"/>
                  <a:pt x="2174" y="101914"/>
                </a:cubicBezTo>
                <a:cubicBezTo>
                  <a:pt x="3623" y="100439"/>
                  <a:pt x="5429" y="99701"/>
                  <a:pt x="7590" y="99701"/>
                </a:cubicBezTo>
                <a:close/>
                <a:moveTo>
                  <a:pt x="231958" y="0"/>
                </a:moveTo>
                <a:lnTo>
                  <a:pt x="307860" y="0"/>
                </a:lnTo>
                <a:lnTo>
                  <a:pt x="307860" y="9646"/>
                </a:lnTo>
                <a:lnTo>
                  <a:pt x="275127" y="9646"/>
                </a:lnTo>
                <a:lnTo>
                  <a:pt x="275127" y="113379"/>
                </a:lnTo>
                <a:lnTo>
                  <a:pt x="264612" y="113379"/>
                </a:lnTo>
                <a:lnTo>
                  <a:pt x="264612" y="9646"/>
                </a:lnTo>
                <a:lnTo>
                  <a:pt x="231958" y="9646"/>
                </a:lnTo>
                <a:lnTo>
                  <a:pt x="231958" y="0"/>
                </a:lnTo>
                <a:close/>
                <a:moveTo>
                  <a:pt x="156986" y="0"/>
                </a:moveTo>
                <a:lnTo>
                  <a:pt x="212252" y="0"/>
                </a:lnTo>
                <a:lnTo>
                  <a:pt x="212252" y="9646"/>
                </a:lnTo>
                <a:lnTo>
                  <a:pt x="167501" y="9646"/>
                </a:lnTo>
                <a:lnTo>
                  <a:pt x="167501" y="51234"/>
                </a:lnTo>
                <a:lnTo>
                  <a:pt x="208931" y="51234"/>
                </a:lnTo>
                <a:lnTo>
                  <a:pt x="208931" y="60722"/>
                </a:lnTo>
                <a:lnTo>
                  <a:pt x="167501" y="60722"/>
                </a:lnTo>
                <a:lnTo>
                  <a:pt x="167501" y="103812"/>
                </a:lnTo>
                <a:lnTo>
                  <a:pt x="214782" y="103812"/>
                </a:lnTo>
                <a:lnTo>
                  <a:pt x="214782" y="113379"/>
                </a:lnTo>
                <a:lnTo>
                  <a:pt x="156986" y="113379"/>
                </a:lnTo>
                <a:lnTo>
                  <a:pt x="156986" y="0"/>
                </a:lnTo>
                <a:close/>
                <a:moveTo>
                  <a:pt x="42685" y="0"/>
                </a:moveTo>
                <a:lnTo>
                  <a:pt x="54308" y="0"/>
                </a:lnTo>
                <a:lnTo>
                  <a:pt x="116216" y="89897"/>
                </a:lnTo>
                <a:cubicBezTo>
                  <a:pt x="117165" y="91320"/>
                  <a:pt x="118022" y="92651"/>
                  <a:pt x="118786" y="93889"/>
                </a:cubicBezTo>
                <a:cubicBezTo>
                  <a:pt x="119550" y="95128"/>
                  <a:pt x="120249" y="96274"/>
                  <a:pt x="120881" y="97329"/>
                </a:cubicBezTo>
                <a:lnTo>
                  <a:pt x="121276" y="97329"/>
                </a:lnTo>
                <a:cubicBezTo>
                  <a:pt x="121066" y="95589"/>
                  <a:pt x="120907" y="93639"/>
                  <a:pt x="120802" y="91478"/>
                </a:cubicBezTo>
                <a:cubicBezTo>
                  <a:pt x="120697" y="89317"/>
                  <a:pt x="120644" y="86918"/>
                  <a:pt x="120644" y="84283"/>
                </a:cubicBezTo>
                <a:lnTo>
                  <a:pt x="120644" y="0"/>
                </a:lnTo>
                <a:lnTo>
                  <a:pt x="131239" y="0"/>
                </a:lnTo>
                <a:lnTo>
                  <a:pt x="131239" y="113379"/>
                </a:lnTo>
                <a:lnTo>
                  <a:pt x="120328" y="113379"/>
                </a:lnTo>
                <a:lnTo>
                  <a:pt x="57391" y="22375"/>
                </a:lnTo>
                <a:cubicBezTo>
                  <a:pt x="56601" y="21216"/>
                  <a:pt x="55823" y="20030"/>
                  <a:pt x="55059" y="18817"/>
                </a:cubicBezTo>
                <a:cubicBezTo>
                  <a:pt x="54295" y="17605"/>
                  <a:pt x="53675" y="16419"/>
                  <a:pt x="53201" y="15259"/>
                </a:cubicBezTo>
                <a:lnTo>
                  <a:pt x="52806" y="15259"/>
                </a:lnTo>
                <a:cubicBezTo>
                  <a:pt x="52911" y="16208"/>
                  <a:pt x="53003" y="17526"/>
                  <a:pt x="53082" y="19213"/>
                </a:cubicBezTo>
                <a:cubicBezTo>
                  <a:pt x="53161" y="20899"/>
                  <a:pt x="53201" y="23008"/>
                  <a:pt x="53201" y="25538"/>
                </a:cubicBezTo>
                <a:lnTo>
                  <a:pt x="53201" y="113379"/>
                </a:lnTo>
                <a:lnTo>
                  <a:pt x="42685" y="113379"/>
                </a:lnTo>
                <a:lnTo>
                  <a:pt x="42685"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solidFill>
                <a:prstClr val="black"/>
              </a:soli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47F1BF55-95CB-46E0-BB67-1A8283FE2481}"/>
              </a:ext>
            </a:extLst>
          </p:cNvPr>
          <p:cNvGrpSpPr/>
          <p:nvPr/>
        </p:nvGrpSpPr>
        <p:grpSpPr>
          <a:xfrm>
            <a:off x="11192812" y="5563884"/>
            <a:ext cx="237457" cy="264066"/>
            <a:chOff x="10271807" y="4019290"/>
            <a:chExt cx="184151" cy="204788"/>
          </a:xfrm>
          <a:solidFill>
            <a:schemeClr val="accent4"/>
          </a:solidFill>
        </p:grpSpPr>
        <p:sp>
          <p:nvSpPr>
            <p:cNvPr id="108" name="Freeform 73">
              <a:extLst>
                <a:ext uri="{FF2B5EF4-FFF2-40B4-BE49-F238E27FC236}">
                  <a16:creationId xmlns:a16="http://schemas.microsoft.com/office/drawing/2014/main" id="{F483F4C4-8ADD-4DC8-805E-EB811D5DB7DD}"/>
                </a:ext>
              </a:extLst>
            </p:cNvPr>
            <p:cNvSpPr>
              <a:spLocks/>
            </p:cNvSpPr>
            <p:nvPr/>
          </p:nvSpPr>
          <p:spPr bwMode="auto">
            <a:xfrm>
              <a:off x="10271807" y="4078028"/>
              <a:ext cx="84138" cy="146050"/>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dirty="0">
                <a:solidFill>
                  <a:prstClr val="black"/>
                </a:solidFill>
                <a:latin typeface="Segoe UI"/>
              </a:endParaRPr>
            </a:p>
          </p:txBody>
        </p:sp>
        <p:sp>
          <p:nvSpPr>
            <p:cNvPr id="109" name="Freeform 74">
              <a:extLst>
                <a:ext uri="{FF2B5EF4-FFF2-40B4-BE49-F238E27FC236}">
                  <a16:creationId xmlns:a16="http://schemas.microsoft.com/office/drawing/2014/main" id="{215AC014-2187-4804-8B3C-F12D33BB70D0}"/>
                </a:ext>
              </a:extLst>
            </p:cNvPr>
            <p:cNvSpPr>
              <a:spLocks/>
            </p:cNvSpPr>
            <p:nvPr/>
          </p:nvSpPr>
          <p:spPr bwMode="auto">
            <a:xfrm>
              <a:off x="10279745" y="4019290"/>
              <a:ext cx="168275" cy="96838"/>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dirty="0">
                <a:solidFill>
                  <a:prstClr val="black"/>
                </a:solidFill>
                <a:latin typeface="Segoe UI"/>
              </a:endParaRPr>
            </a:p>
          </p:txBody>
        </p:sp>
        <p:sp>
          <p:nvSpPr>
            <p:cNvPr id="110" name="Freeform 75">
              <a:extLst>
                <a:ext uri="{FF2B5EF4-FFF2-40B4-BE49-F238E27FC236}">
                  <a16:creationId xmlns:a16="http://schemas.microsoft.com/office/drawing/2014/main" id="{9795B6FD-391F-4872-A21B-38B4B1A9DDC5}"/>
                </a:ext>
              </a:extLst>
            </p:cNvPr>
            <p:cNvSpPr>
              <a:spLocks/>
            </p:cNvSpPr>
            <p:nvPr/>
          </p:nvSpPr>
          <p:spPr bwMode="auto">
            <a:xfrm>
              <a:off x="10371820" y="4078028"/>
              <a:ext cx="84138" cy="146050"/>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dirty="0">
                <a:solidFill>
                  <a:prstClr val="black"/>
                </a:solidFill>
                <a:latin typeface="Segoe UI"/>
              </a:endParaRPr>
            </a:p>
          </p:txBody>
        </p:sp>
      </p:grpSp>
      <p:grpSp>
        <p:nvGrpSpPr>
          <p:cNvPr id="16" name="Group 15">
            <a:extLst>
              <a:ext uri="{FF2B5EF4-FFF2-40B4-BE49-F238E27FC236}">
                <a16:creationId xmlns:a16="http://schemas.microsoft.com/office/drawing/2014/main" id="{6271BCD1-7120-4B8D-A71F-B2F2DB549518}"/>
              </a:ext>
            </a:extLst>
          </p:cNvPr>
          <p:cNvGrpSpPr/>
          <p:nvPr/>
        </p:nvGrpSpPr>
        <p:grpSpPr>
          <a:xfrm>
            <a:off x="11110750" y="3761227"/>
            <a:ext cx="401581" cy="247615"/>
            <a:chOff x="9520069" y="5528054"/>
            <a:chExt cx="401638" cy="247650"/>
          </a:xfrm>
        </p:grpSpPr>
        <p:sp>
          <p:nvSpPr>
            <p:cNvPr id="114" name="Freeform 46">
              <a:extLst>
                <a:ext uri="{FF2B5EF4-FFF2-40B4-BE49-F238E27FC236}">
                  <a16:creationId xmlns:a16="http://schemas.microsoft.com/office/drawing/2014/main" id="{8E065C4E-24B0-4505-9A5F-A6FD2AAE445F}"/>
                </a:ext>
              </a:extLst>
            </p:cNvPr>
            <p:cNvSpPr>
              <a:spLocks/>
            </p:cNvSpPr>
            <p:nvPr/>
          </p:nvSpPr>
          <p:spPr bwMode="auto">
            <a:xfrm>
              <a:off x="9520069" y="5528054"/>
              <a:ext cx="401638" cy="24765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dirty="0">
                <a:solidFill>
                  <a:prstClr val="white"/>
                </a:solidFill>
                <a:latin typeface="Segoe UI"/>
              </a:endParaRPr>
            </a:p>
          </p:txBody>
        </p:sp>
        <p:grpSp>
          <p:nvGrpSpPr>
            <p:cNvPr id="14" name="Group 13">
              <a:extLst>
                <a:ext uri="{FF2B5EF4-FFF2-40B4-BE49-F238E27FC236}">
                  <a16:creationId xmlns:a16="http://schemas.microsoft.com/office/drawing/2014/main" id="{FD6AFDCE-0C55-47CE-A16A-3A7A18E53FF6}"/>
                </a:ext>
              </a:extLst>
            </p:cNvPr>
            <p:cNvGrpSpPr/>
            <p:nvPr/>
          </p:nvGrpSpPr>
          <p:grpSpPr>
            <a:xfrm rot="20700000">
              <a:off x="9627725" y="5576068"/>
              <a:ext cx="170140" cy="170140"/>
              <a:chOff x="9489196" y="5426959"/>
              <a:chExt cx="495300" cy="495300"/>
            </a:xfrm>
          </p:grpSpPr>
          <p:sp>
            <p:nvSpPr>
              <p:cNvPr id="116" name="Freeform 21">
                <a:extLst>
                  <a:ext uri="{FF2B5EF4-FFF2-40B4-BE49-F238E27FC236}">
                    <a16:creationId xmlns:a16="http://schemas.microsoft.com/office/drawing/2014/main" id="{FC54C4FB-4904-4141-A6E6-913CCF44879F}"/>
                  </a:ext>
                </a:extLst>
              </p:cNvPr>
              <p:cNvSpPr>
                <a:spLocks noEditPoints="1"/>
              </p:cNvSpPr>
              <p:nvPr/>
            </p:nvSpPr>
            <p:spPr bwMode="auto">
              <a:xfrm flipH="1">
                <a:off x="9782884" y="5722234"/>
                <a:ext cx="187325" cy="185738"/>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17" name="Freeform 22">
                <a:extLst>
                  <a:ext uri="{FF2B5EF4-FFF2-40B4-BE49-F238E27FC236}">
                    <a16:creationId xmlns:a16="http://schemas.microsoft.com/office/drawing/2014/main" id="{222A4F0F-0C49-4B2E-8B66-E93871A25F35}"/>
                  </a:ext>
                </a:extLst>
              </p:cNvPr>
              <p:cNvSpPr>
                <a:spLocks/>
              </p:cNvSpPr>
              <p:nvPr/>
            </p:nvSpPr>
            <p:spPr bwMode="auto">
              <a:xfrm flipH="1">
                <a:off x="9865434" y="5704772"/>
                <a:ext cx="23813" cy="20638"/>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18" name="Freeform 23">
                <a:extLst>
                  <a:ext uri="{FF2B5EF4-FFF2-40B4-BE49-F238E27FC236}">
                    <a16:creationId xmlns:a16="http://schemas.microsoft.com/office/drawing/2014/main" id="{976F6656-C302-4474-8272-46FA20FE74CF}"/>
                  </a:ext>
                </a:extLst>
              </p:cNvPr>
              <p:cNvSpPr>
                <a:spLocks/>
              </p:cNvSpPr>
              <p:nvPr/>
            </p:nvSpPr>
            <p:spPr bwMode="auto">
              <a:xfrm flipH="1">
                <a:off x="9862259" y="5903209"/>
                <a:ext cx="23813" cy="19050"/>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19" name="Freeform 24">
                <a:extLst>
                  <a:ext uri="{FF2B5EF4-FFF2-40B4-BE49-F238E27FC236}">
                    <a16:creationId xmlns:a16="http://schemas.microsoft.com/office/drawing/2014/main" id="{362DA829-2DA1-4090-91DC-C900BE9FB507}"/>
                  </a:ext>
                </a:extLst>
              </p:cNvPr>
              <p:cNvSpPr>
                <a:spLocks/>
              </p:cNvSpPr>
              <p:nvPr/>
            </p:nvSpPr>
            <p:spPr bwMode="auto">
              <a:xfrm flipH="1">
                <a:off x="9767009" y="5803197"/>
                <a:ext cx="20638" cy="22225"/>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0" name="Freeform 25">
                <a:extLst>
                  <a:ext uri="{FF2B5EF4-FFF2-40B4-BE49-F238E27FC236}">
                    <a16:creationId xmlns:a16="http://schemas.microsoft.com/office/drawing/2014/main" id="{09945F79-14D6-49A6-B679-9D6B5FBC0C5A}"/>
                  </a:ext>
                </a:extLst>
              </p:cNvPr>
              <p:cNvSpPr>
                <a:spLocks/>
              </p:cNvSpPr>
              <p:nvPr/>
            </p:nvSpPr>
            <p:spPr bwMode="auto">
              <a:xfrm flipH="1">
                <a:off x="9965446" y="5803197"/>
                <a:ext cx="19050" cy="22225"/>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1" name="Freeform 26">
                <a:extLst>
                  <a:ext uri="{FF2B5EF4-FFF2-40B4-BE49-F238E27FC236}">
                    <a16:creationId xmlns:a16="http://schemas.microsoft.com/office/drawing/2014/main" id="{100340F1-06CE-4F55-98CF-28EC22E79914}"/>
                  </a:ext>
                </a:extLst>
              </p:cNvPr>
              <p:cNvSpPr>
                <a:spLocks/>
              </p:cNvSpPr>
              <p:nvPr/>
            </p:nvSpPr>
            <p:spPr bwMode="auto">
              <a:xfrm flipH="1">
                <a:off x="9930521" y="5869872"/>
                <a:ext cx="28575" cy="28575"/>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2" name="Freeform 27">
                <a:extLst>
                  <a:ext uri="{FF2B5EF4-FFF2-40B4-BE49-F238E27FC236}">
                    <a16:creationId xmlns:a16="http://schemas.microsoft.com/office/drawing/2014/main" id="{E27037D9-AA56-4462-8FDC-CDB54DEFCE78}"/>
                  </a:ext>
                </a:extLst>
              </p:cNvPr>
              <p:cNvSpPr>
                <a:spLocks/>
              </p:cNvSpPr>
              <p:nvPr/>
            </p:nvSpPr>
            <p:spPr bwMode="auto">
              <a:xfrm flipH="1">
                <a:off x="9790821" y="5730172"/>
                <a:ext cx="30163" cy="28575"/>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3" name="Freeform 28">
                <a:extLst>
                  <a:ext uri="{FF2B5EF4-FFF2-40B4-BE49-F238E27FC236}">
                    <a16:creationId xmlns:a16="http://schemas.microsoft.com/office/drawing/2014/main" id="{39663843-53A2-4965-90AD-42F39D41893A}"/>
                  </a:ext>
                </a:extLst>
              </p:cNvPr>
              <p:cNvSpPr>
                <a:spLocks/>
              </p:cNvSpPr>
              <p:nvPr/>
            </p:nvSpPr>
            <p:spPr bwMode="auto">
              <a:xfrm flipH="1">
                <a:off x="9789234" y="5868284"/>
                <a:ext cx="30163" cy="28575"/>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4" name="Freeform 29">
                <a:extLst>
                  <a:ext uri="{FF2B5EF4-FFF2-40B4-BE49-F238E27FC236}">
                    <a16:creationId xmlns:a16="http://schemas.microsoft.com/office/drawing/2014/main" id="{CEC2ECC7-DE62-4BEA-BA9D-44BFBD820F10}"/>
                  </a:ext>
                </a:extLst>
              </p:cNvPr>
              <p:cNvSpPr>
                <a:spLocks/>
              </p:cNvSpPr>
              <p:nvPr/>
            </p:nvSpPr>
            <p:spPr bwMode="auto">
              <a:xfrm flipH="1">
                <a:off x="9932109" y="5731759"/>
                <a:ext cx="30163" cy="28575"/>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sp>
            <p:nvSpPr>
              <p:cNvPr id="125" name="Freeform 30">
                <a:extLst>
                  <a:ext uri="{FF2B5EF4-FFF2-40B4-BE49-F238E27FC236}">
                    <a16:creationId xmlns:a16="http://schemas.microsoft.com/office/drawing/2014/main" id="{C2E9E0BF-A134-4EB9-98C0-D2D0915B162F}"/>
                  </a:ext>
                </a:extLst>
              </p:cNvPr>
              <p:cNvSpPr>
                <a:spLocks noEditPoints="1"/>
              </p:cNvSpPr>
              <p:nvPr/>
            </p:nvSpPr>
            <p:spPr bwMode="auto">
              <a:xfrm flipH="1">
                <a:off x="9489196" y="5426959"/>
                <a:ext cx="355600" cy="35560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457112">
                  <a:defRPr/>
                </a:pPr>
                <a:endParaRPr lang="en-US">
                  <a:solidFill>
                    <a:prstClr val="white"/>
                  </a:solidFill>
                  <a:latin typeface="Segoe UI"/>
                </a:endParaRPr>
              </a:p>
            </p:txBody>
          </p:sp>
        </p:grpSp>
      </p:grpSp>
      <p:cxnSp>
        <p:nvCxnSpPr>
          <p:cNvPr id="18" name="Straight Arrow Connector 17">
            <a:extLst>
              <a:ext uri="{FF2B5EF4-FFF2-40B4-BE49-F238E27FC236}">
                <a16:creationId xmlns:a16="http://schemas.microsoft.com/office/drawing/2014/main" id="{F55F359C-1D9B-4D57-90C1-1FB6448C80DB}"/>
              </a:ext>
            </a:extLst>
          </p:cNvPr>
          <p:cNvCxnSpPr>
            <a:cxnSpLocks/>
          </p:cNvCxnSpPr>
          <p:nvPr/>
        </p:nvCxnSpPr>
        <p:spPr>
          <a:xfrm flipV="1">
            <a:off x="7425023" y="4453240"/>
            <a:ext cx="0" cy="908936"/>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79E8D98-ADA4-42EF-9B05-53960A8ECF9B}"/>
              </a:ext>
            </a:extLst>
          </p:cNvPr>
          <p:cNvCxnSpPr>
            <a:cxnSpLocks/>
          </p:cNvCxnSpPr>
          <p:nvPr/>
        </p:nvCxnSpPr>
        <p:spPr>
          <a:xfrm flipV="1">
            <a:off x="9360388" y="4450127"/>
            <a:ext cx="0" cy="900870"/>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2151F77-1005-4DB5-8421-F98AD62019C5}"/>
              </a:ext>
            </a:extLst>
          </p:cNvPr>
          <p:cNvCxnSpPr>
            <a:cxnSpLocks/>
          </p:cNvCxnSpPr>
          <p:nvPr/>
        </p:nvCxnSpPr>
        <p:spPr>
          <a:xfrm flipV="1">
            <a:off x="11304351" y="4441528"/>
            <a:ext cx="0" cy="896763"/>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4D66C04-A506-44E1-8E1A-8112FB9A0C7E}"/>
              </a:ext>
            </a:extLst>
          </p:cNvPr>
          <p:cNvCxnSpPr>
            <a:cxnSpLocks/>
          </p:cNvCxnSpPr>
          <p:nvPr/>
        </p:nvCxnSpPr>
        <p:spPr>
          <a:xfrm flipV="1">
            <a:off x="7425023" y="2556898"/>
            <a:ext cx="0" cy="1042016"/>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425917-BABA-45C6-AC00-880558B30484}"/>
              </a:ext>
            </a:extLst>
          </p:cNvPr>
          <p:cNvCxnSpPr>
            <a:cxnSpLocks/>
          </p:cNvCxnSpPr>
          <p:nvPr/>
        </p:nvCxnSpPr>
        <p:spPr>
          <a:xfrm flipV="1">
            <a:off x="9360388" y="2553329"/>
            <a:ext cx="0" cy="1032769"/>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AC2E615-AD67-40A9-A428-A2699C900334}"/>
              </a:ext>
            </a:extLst>
          </p:cNvPr>
          <p:cNvCxnSpPr>
            <a:cxnSpLocks/>
          </p:cNvCxnSpPr>
          <p:nvPr/>
        </p:nvCxnSpPr>
        <p:spPr>
          <a:xfrm flipV="1">
            <a:off x="11304351" y="2543471"/>
            <a:ext cx="0" cy="1028061"/>
          </a:xfrm>
          <a:prstGeom prst="straightConnector1">
            <a:avLst/>
          </a:prstGeom>
          <a:ln w="127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7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B3C1EB9-472C-4DDB-B48D-EBFC9863028D}"/>
              </a:ext>
            </a:extLst>
          </p:cNvPr>
          <p:cNvSpPr>
            <a:spLocks noGrp="1"/>
          </p:cNvSpPr>
          <p:nvPr>
            <p:ph type="body" sz="quarter" idx="10"/>
          </p:nvPr>
        </p:nvSpPr>
        <p:spPr>
          <a:xfrm>
            <a:off x="515626" y="2755547"/>
            <a:ext cx="5489815" cy="4928620"/>
          </a:xfrm>
        </p:spPr>
        <p:txBody>
          <a:bodyPr>
            <a:normAutofit/>
          </a:bodyPr>
          <a:lstStyle/>
          <a:p>
            <a:pPr>
              <a:lnSpc>
                <a:spcPct val="100000"/>
              </a:lnSpc>
            </a:pPr>
            <a:r>
              <a:rPr lang="en-US" sz="2000" dirty="0"/>
              <a:t>Speed</a:t>
            </a:r>
            <a:endParaRPr lang="en-US" sz="1800" dirty="0"/>
          </a:p>
          <a:p>
            <a:pPr lvl="1">
              <a:lnSpc>
                <a:spcPct val="100000"/>
              </a:lnSpc>
            </a:pPr>
            <a:r>
              <a:rPr lang="en-US" sz="1600" b="1" dirty="0"/>
              <a:t>79% </a:t>
            </a:r>
            <a:r>
              <a:rPr lang="en-US" sz="1600" dirty="0"/>
              <a:t>won’t return to a slow website</a:t>
            </a:r>
          </a:p>
          <a:p>
            <a:pPr>
              <a:lnSpc>
                <a:spcPct val="100000"/>
              </a:lnSpc>
            </a:pPr>
            <a:r>
              <a:rPr lang="en-US" sz="2000" dirty="0"/>
              <a:t>Personalization</a:t>
            </a:r>
            <a:endParaRPr lang="en-US" sz="1800" dirty="0"/>
          </a:p>
          <a:p>
            <a:pPr lvl="1">
              <a:lnSpc>
                <a:spcPct val="100000"/>
              </a:lnSpc>
            </a:pPr>
            <a:r>
              <a:rPr lang="en-US" sz="1600" b="1" dirty="0"/>
              <a:t>38% </a:t>
            </a:r>
            <a:r>
              <a:rPr lang="en-US" sz="1600" dirty="0"/>
              <a:t>won't call again if they have to repeat themselves</a:t>
            </a:r>
          </a:p>
          <a:p>
            <a:pPr>
              <a:lnSpc>
                <a:spcPct val="100000"/>
              </a:lnSpc>
            </a:pPr>
            <a:r>
              <a:rPr lang="en-US" sz="2000" dirty="0"/>
              <a:t>Cross-device</a:t>
            </a:r>
          </a:p>
          <a:p>
            <a:pPr lvl="1">
              <a:lnSpc>
                <a:spcPct val="100000"/>
              </a:lnSpc>
            </a:pPr>
            <a:r>
              <a:rPr lang="en-US" sz="1600" b="1" dirty="0"/>
              <a:t>65% </a:t>
            </a:r>
            <a:r>
              <a:rPr lang="en-US" sz="1600" dirty="0"/>
              <a:t>get frustrated with an inconsistent experience</a:t>
            </a:r>
          </a:p>
        </p:txBody>
      </p:sp>
      <p:sp>
        <p:nvSpPr>
          <p:cNvPr id="5" name="Title 4">
            <a:extLst>
              <a:ext uri="{FF2B5EF4-FFF2-40B4-BE49-F238E27FC236}">
                <a16:creationId xmlns:a16="http://schemas.microsoft.com/office/drawing/2014/main" id="{82B3E56B-E205-43A2-98B1-88EAA82B8635}"/>
              </a:ext>
            </a:extLst>
          </p:cNvPr>
          <p:cNvSpPr>
            <a:spLocks noGrp="1"/>
          </p:cNvSpPr>
          <p:nvPr>
            <p:ph type="title"/>
          </p:nvPr>
        </p:nvSpPr>
        <p:spPr>
          <a:xfrm>
            <a:off x="515626" y="1431283"/>
            <a:ext cx="4546235" cy="683911"/>
          </a:xfrm>
        </p:spPr>
        <p:txBody>
          <a:bodyPr>
            <a:noAutofit/>
          </a:bodyPr>
          <a:lstStyle/>
          <a:p>
            <a:r>
              <a:rPr lang="en-US" dirty="0"/>
              <a:t>Your customers have high expectations</a:t>
            </a:r>
          </a:p>
        </p:txBody>
      </p:sp>
      <p:sp>
        <p:nvSpPr>
          <p:cNvPr id="17" name="Line 5">
            <a:extLst>
              <a:ext uri="{FF2B5EF4-FFF2-40B4-BE49-F238E27FC236}">
                <a16:creationId xmlns:a16="http://schemas.microsoft.com/office/drawing/2014/main" id="{5408DA47-52E3-4943-95F3-B7F39210CF62}"/>
              </a:ext>
            </a:extLst>
          </p:cNvPr>
          <p:cNvSpPr>
            <a:spLocks noChangeShapeType="1"/>
          </p:cNvSpPr>
          <p:nvPr/>
        </p:nvSpPr>
        <p:spPr bwMode="auto">
          <a:xfrm>
            <a:off x="8751888" y="1970088"/>
            <a:ext cx="654050" cy="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931DBD52-F6D1-472C-A2D1-BF859B947176}"/>
              </a:ext>
            </a:extLst>
          </p:cNvPr>
          <p:cNvSpPr>
            <a:spLocks noEditPoints="1"/>
          </p:cNvSpPr>
          <p:nvPr/>
        </p:nvSpPr>
        <p:spPr bwMode="auto">
          <a:xfrm>
            <a:off x="10887075" y="2159001"/>
            <a:ext cx="669925" cy="696913"/>
          </a:xfrm>
          <a:custGeom>
            <a:avLst/>
            <a:gdLst>
              <a:gd name="T0" fmla="*/ 230 w 349"/>
              <a:gd name="T1" fmla="*/ 148 h 363"/>
              <a:gd name="T2" fmla="*/ 118 w 349"/>
              <a:gd name="T3" fmla="*/ 215 h 363"/>
              <a:gd name="T4" fmla="*/ 230 w 349"/>
              <a:gd name="T5" fmla="*/ 148 h 363"/>
              <a:gd name="T6" fmla="*/ 70 w 349"/>
              <a:gd name="T7" fmla="*/ 47 h 363"/>
              <a:gd name="T8" fmla="*/ 81 w 349"/>
              <a:gd name="T9" fmla="*/ 98 h 363"/>
              <a:gd name="T10" fmla="*/ 51 w 349"/>
              <a:gd name="T11" fmla="*/ 121 h 363"/>
              <a:gd name="T12" fmla="*/ 7 w 349"/>
              <a:gd name="T13" fmla="*/ 122 h 363"/>
              <a:gd name="T14" fmla="*/ 8 w 349"/>
              <a:gd name="T15" fmla="*/ 162 h 363"/>
              <a:gd name="T16" fmla="*/ 51 w 349"/>
              <a:gd name="T17" fmla="*/ 190 h 363"/>
              <a:gd name="T18" fmla="*/ 45 w 349"/>
              <a:gd name="T19" fmla="*/ 228 h 363"/>
              <a:gd name="T20" fmla="*/ 16 w 349"/>
              <a:gd name="T21" fmla="*/ 263 h 363"/>
              <a:gd name="T22" fmla="*/ 43 w 349"/>
              <a:gd name="T23" fmla="*/ 290 h 363"/>
              <a:gd name="T24" fmla="*/ 93 w 349"/>
              <a:gd name="T25" fmla="*/ 279 h 363"/>
              <a:gd name="T26" fmla="*/ 115 w 349"/>
              <a:gd name="T27" fmla="*/ 310 h 363"/>
              <a:gd name="T28" fmla="*/ 118 w 349"/>
              <a:gd name="T29" fmla="*/ 355 h 363"/>
              <a:gd name="T30" fmla="*/ 156 w 349"/>
              <a:gd name="T31" fmla="*/ 355 h 363"/>
              <a:gd name="T32" fmla="*/ 184 w 349"/>
              <a:gd name="T33" fmla="*/ 310 h 363"/>
              <a:gd name="T34" fmla="*/ 220 w 349"/>
              <a:gd name="T35" fmla="*/ 315 h 363"/>
              <a:gd name="T36" fmla="*/ 252 w 349"/>
              <a:gd name="T37" fmla="*/ 345 h 363"/>
              <a:gd name="T38" fmla="*/ 278 w 349"/>
              <a:gd name="T39" fmla="*/ 318 h 363"/>
              <a:gd name="T40" fmla="*/ 267 w 349"/>
              <a:gd name="T41" fmla="*/ 265 h 363"/>
              <a:gd name="T42" fmla="*/ 278 w 349"/>
              <a:gd name="T43" fmla="*/ 253 h 363"/>
              <a:gd name="T44" fmla="*/ 329 w 349"/>
              <a:gd name="T45" fmla="*/ 248 h 363"/>
              <a:gd name="T46" fmla="*/ 347 w 349"/>
              <a:gd name="T47" fmla="*/ 214 h 363"/>
              <a:gd name="T48" fmla="*/ 311 w 349"/>
              <a:gd name="T49" fmla="*/ 190 h 363"/>
              <a:gd name="T50" fmla="*/ 295 w 349"/>
              <a:gd name="T51" fmla="*/ 156 h 363"/>
              <a:gd name="T52" fmla="*/ 329 w 349"/>
              <a:gd name="T53" fmla="*/ 116 h 363"/>
              <a:gd name="T54" fmla="*/ 318 w 349"/>
              <a:gd name="T55" fmla="*/ 77 h 363"/>
              <a:gd name="T56" fmla="*/ 277 w 349"/>
              <a:gd name="T57" fmla="*/ 86 h 363"/>
              <a:gd name="T58" fmla="*/ 253 w 349"/>
              <a:gd name="T59" fmla="*/ 83 h 363"/>
              <a:gd name="T60" fmla="*/ 241 w 349"/>
              <a:gd name="T61" fmla="*/ 76 h 363"/>
              <a:gd name="T62" fmla="*/ 238 w 349"/>
              <a:gd name="T63" fmla="*/ 21 h 363"/>
              <a:gd name="T64" fmla="*/ 206 w 349"/>
              <a:gd name="T65" fmla="*/ 2 h 363"/>
              <a:gd name="T66" fmla="*/ 183 w 349"/>
              <a:gd name="T67" fmla="*/ 39 h 363"/>
              <a:gd name="T68" fmla="*/ 164 w 349"/>
              <a:gd name="T69" fmla="*/ 54 h 363"/>
              <a:gd name="T70" fmla="*/ 128 w 349"/>
              <a:gd name="T71" fmla="*/ 49 h 363"/>
              <a:gd name="T72" fmla="*/ 96 w 349"/>
              <a:gd name="T73" fmla="*/ 18 h 363"/>
              <a:gd name="T74" fmla="*/ 70 w 349"/>
              <a:gd name="T75"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63">
                <a:moveTo>
                  <a:pt x="230" y="148"/>
                </a:moveTo>
                <a:cubicBezTo>
                  <a:pt x="230" y="148"/>
                  <a:pt x="230" y="148"/>
                  <a:pt x="230" y="148"/>
                </a:cubicBezTo>
                <a:cubicBezTo>
                  <a:pt x="247" y="180"/>
                  <a:pt x="238" y="220"/>
                  <a:pt x="207" y="239"/>
                </a:cubicBezTo>
                <a:cubicBezTo>
                  <a:pt x="176" y="258"/>
                  <a:pt x="136" y="247"/>
                  <a:pt x="118" y="215"/>
                </a:cubicBezTo>
                <a:cubicBezTo>
                  <a:pt x="101" y="183"/>
                  <a:pt x="110" y="143"/>
                  <a:pt x="141" y="124"/>
                </a:cubicBezTo>
                <a:cubicBezTo>
                  <a:pt x="172" y="105"/>
                  <a:pt x="212" y="116"/>
                  <a:pt x="230" y="148"/>
                </a:cubicBezTo>
                <a:close/>
                <a:moveTo>
                  <a:pt x="70" y="47"/>
                </a:moveTo>
                <a:cubicBezTo>
                  <a:pt x="70" y="47"/>
                  <a:pt x="70" y="47"/>
                  <a:pt x="70" y="47"/>
                </a:cubicBezTo>
                <a:cubicBezTo>
                  <a:pt x="82" y="76"/>
                  <a:pt x="82" y="76"/>
                  <a:pt x="82" y="76"/>
                </a:cubicBezTo>
                <a:cubicBezTo>
                  <a:pt x="87" y="87"/>
                  <a:pt x="85" y="93"/>
                  <a:pt x="81" y="98"/>
                </a:cubicBezTo>
                <a:cubicBezTo>
                  <a:pt x="77" y="103"/>
                  <a:pt x="73" y="106"/>
                  <a:pt x="70" y="113"/>
                </a:cubicBezTo>
                <a:cubicBezTo>
                  <a:pt x="67" y="118"/>
                  <a:pt x="62" y="122"/>
                  <a:pt x="51" y="121"/>
                </a:cubicBezTo>
                <a:cubicBezTo>
                  <a:pt x="20" y="116"/>
                  <a:pt x="20" y="116"/>
                  <a:pt x="20" y="116"/>
                </a:cubicBezTo>
                <a:cubicBezTo>
                  <a:pt x="14" y="114"/>
                  <a:pt x="8" y="119"/>
                  <a:pt x="7" y="122"/>
                </a:cubicBezTo>
                <a:cubicBezTo>
                  <a:pt x="0" y="150"/>
                  <a:pt x="0" y="150"/>
                  <a:pt x="0" y="150"/>
                </a:cubicBezTo>
                <a:cubicBezTo>
                  <a:pt x="0" y="153"/>
                  <a:pt x="2" y="161"/>
                  <a:pt x="8" y="162"/>
                </a:cubicBezTo>
                <a:cubicBezTo>
                  <a:pt x="37" y="174"/>
                  <a:pt x="37" y="174"/>
                  <a:pt x="37" y="174"/>
                </a:cubicBezTo>
                <a:cubicBezTo>
                  <a:pt x="47" y="178"/>
                  <a:pt x="50" y="183"/>
                  <a:pt x="51" y="190"/>
                </a:cubicBezTo>
                <a:cubicBezTo>
                  <a:pt x="51" y="196"/>
                  <a:pt x="53" y="204"/>
                  <a:pt x="54" y="210"/>
                </a:cubicBezTo>
                <a:cubicBezTo>
                  <a:pt x="54" y="217"/>
                  <a:pt x="53" y="222"/>
                  <a:pt x="45" y="228"/>
                </a:cubicBezTo>
                <a:cubicBezTo>
                  <a:pt x="20" y="247"/>
                  <a:pt x="20" y="247"/>
                  <a:pt x="20" y="247"/>
                </a:cubicBezTo>
                <a:cubicBezTo>
                  <a:pt x="14" y="252"/>
                  <a:pt x="14" y="260"/>
                  <a:pt x="16" y="263"/>
                </a:cubicBezTo>
                <a:cubicBezTo>
                  <a:pt x="30" y="286"/>
                  <a:pt x="30" y="286"/>
                  <a:pt x="30" y="286"/>
                </a:cubicBezTo>
                <a:cubicBezTo>
                  <a:pt x="31" y="289"/>
                  <a:pt x="37" y="292"/>
                  <a:pt x="43" y="290"/>
                </a:cubicBezTo>
                <a:cubicBezTo>
                  <a:pt x="71" y="276"/>
                  <a:pt x="71" y="276"/>
                  <a:pt x="71" y="276"/>
                </a:cubicBezTo>
                <a:cubicBezTo>
                  <a:pt x="82" y="271"/>
                  <a:pt x="88" y="275"/>
                  <a:pt x="93" y="279"/>
                </a:cubicBezTo>
                <a:cubicBezTo>
                  <a:pt x="98" y="283"/>
                  <a:pt x="102" y="286"/>
                  <a:pt x="107" y="289"/>
                </a:cubicBezTo>
                <a:cubicBezTo>
                  <a:pt x="113" y="292"/>
                  <a:pt x="116" y="299"/>
                  <a:pt x="115" y="310"/>
                </a:cubicBezTo>
                <a:cubicBezTo>
                  <a:pt x="110" y="342"/>
                  <a:pt x="110" y="342"/>
                  <a:pt x="110" y="342"/>
                </a:cubicBezTo>
                <a:cubicBezTo>
                  <a:pt x="110" y="348"/>
                  <a:pt x="115" y="355"/>
                  <a:pt x="118" y="355"/>
                </a:cubicBezTo>
                <a:cubicBezTo>
                  <a:pt x="142" y="361"/>
                  <a:pt x="142" y="361"/>
                  <a:pt x="142" y="361"/>
                </a:cubicBezTo>
                <a:cubicBezTo>
                  <a:pt x="147" y="363"/>
                  <a:pt x="153" y="359"/>
                  <a:pt x="156" y="355"/>
                </a:cubicBezTo>
                <a:cubicBezTo>
                  <a:pt x="165" y="325"/>
                  <a:pt x="165" y="325"/>
                  <a:pt x="165" y="325"/>
                </a:cubicBezTo>
                <a:cubicBezTo>
                  <a:pt x="170" y="313"/>
                  <a:pt x="176" y="310"/>
                  <a:pt x="184" y="310"/>
                </a:cubicBezTo>
                <a:cubicBezTo>
                  <a:pt x="189" y="310"/>
                  <a:pt x="193" y="308"/>
                  <a:pt x="199" y="307"/>
                </a:cubicBezTo>
                <a:cubicBezTo>
                  <a:pt x="206" y="305"/>
                  <a:pt x="212" y="307"/>
                  <a:pt x="220" y="315"/>
                </a:cubicBezTo>
                <a:cubicBezTo>
                  <a:pt x="238" y="342"/>
                  <a:pt x="238" y="342"/>
                  <a:pt x="238" y="342"/>
                </a:cubicBezTo>
                <a:cubicBezTo>
                  <a:pt x="241" y="347"/>
                  <a:pt x="249" y="348"/>
                  <a:pt x="252" y="345"/>
                </a:cubicBezTo>
                <a:cubicBezTo>
                  <a:pt x="275" y="332"/>
                  <a:pt x="275" y="332"/>
                  <a:pt x="275" y="332"/>
                </a:cubicBezTo>
                <a:cubicBezTo>
                  <a:pt x="278" y="329"/>
                  <a:pt x="281" y="323"/>
                  <a:pt x="278" y="318"/>
                </a:cubicBezTo>
                <a:cubicBezTo>
                  <a:pt x="266" y="288"/>
                  <a:pt x="266" y="288"/>
                  <a:pt x="266" y="288"/>
                </a:cubicBezTo>
                <a:cubicBezTo>
                  <a:pt x="261" y="276"/>
                  <a:pt x="263" y="270"/>
                  <a:pt x="267" y="265"/>
                </a:cubicBezTo>
                <a:cubicBezTo>
                  <a:pt x="272" y="261"/>
                  <a:pt x="275" y="257"/>
                  <a:pt x="277" y="253"/>
                </a:cubicBezTo>
                <a:cubicBezTo>
                  <a:pt x="278" y="253"/>
                  <a:pt x="278" y="253"/>
                  <a:pt x="278" y="253"/>
                </a:cubicBezTo>
                <a:cubicBezTo>
                  <a:pt x="281" y="246"/>
                  <a:pt x="286" y="243"/>
                  <a:pt x="297" y="243"/>
                </a:cubicBezTo>
                <a:cubicBezTo>
                  <a:pt x="329" y="248"/>
                  <a:pt x="329" y="248"/>
                  <a:pt x="329" y="248"/>
                </a:cubicBezTo>
                <a:cubicBezTo>
                  <a:pt x="335" y="249"/>
                  <a:pt x="340" y="244"/>
                  <a:pt x="341" y="241"/>
                </a:cubicBezTo>
                <a:cubicBezTo>
                  <a:pt x="347" y="214"/>
                  <a:pt x="347" y="214"/>
                  <a:pt x="347" y="214"/>
                </a:cubicBezTo>
                <a:cubicBezTo>
                  <a:pt x="349" y="211"/>
                  <a:pt x="346" y="204"/>
                  <a:pt x="340" y="201"/>
                </a:cubicBezTo>
                <a:cubicBezTo>
                  <a:pt x="311" y="190"/>
                  <a:pt x="311" y="190"/>
                  <a:pt x="311" y="190"/>
                </a:cubicBezTo>
                <a:cubicBezTo>
                  <a:pt x="300" y="185"/>
                  <a:pt x="298" y="178"/>
                  <a:pt x="297" y="172"/>
                </a:cubicBezTo>
                <a:cubicBezTo>
                  <a:pt x="297" y="165"/>
                  <a:pt x="295" y="161"/>
                  <a:pt x="295" y="156"/>
                </a:cubicBezTo>
                <a:cubicBezTo>
                  <a:pt x="294" y="150"/>
                  <a:pt x="294" y="141"/>
                  <a:pt x="303" y="135"/>
                </a:cubicBezTo>
                <a:cubicBezTo>
                  <a:pt x="329" y="116"/>
                  <a:pt x="329" y="116"/>
                  <a:pt x="329" y="116"/>
                </a:cubicBezTo>
                <a:cubicBezTo>
                  <a:pt x="334" y="111"/>
                  <a:pt x="334" y="105"/>
                  <a:pt x="332" y="100"/>
                </a:cubicBezTo>
                <a:cubicBezTo>
                  <a:pt x="318" y="77"/>
                  <a:pt x="318" y="77"/>
                  <a:pt x="318" y="77"/>
                </a:cubicBezTo>
                <a:cubicBezTo>
                  <a:pt x="317" y="74"/>
                  <a:pt x="311" y="71"/>
                  <a:pt x="305" y="72"/>
                </a:cubicBezTo>
                <a:cubicBezTo>
                  <a:pt x="277" y="86"/>
                  <a:pt x="277" y="86"/>
                  <a:pt x="277" y="86"/>
                </a:cubicBezTo>
                <a:cubicBezTo>
                  <a:pt x="266" y="91"/>
                  <a:pt x="260" y="86"/>
                  <a:pt x="255" y="83"/>
                </a:cubicBezTo>
                <a:cubicBezTo>
                  <a:pt x="253" y="83"/>
                  <a:pt x="253" y="83"/>
                  <a:pt x="253" y="83"/>
                </a:cubicBezTo>
                <a:cubicBezTo>
                  <a:pt x="250" y="79"/>
                  <a:pt x="246" y="76"/>
                  <a:pt x="243" y="76"/>
                </a:cubicBezTo>
                <a:cubicBezTo>
                  <a:pt x="241" y="76"/>
                  <a:pt x="241" y="76"/>
                  <a:pt x="241" y="76"/>
                </a:cubicBezTo>
                <a:cubicBezTo>
                  <a:pt x="237" y="72"/>
                  <a:pt x="232" y="67"/>
                  <a:pt x="233" y="54"/>
                </a:cubicBezTo>
                <a:cubicBezTo>
                  <a:pt x="238" y="21"/>
                  <a:pt x="238" y="21"/>
                  <a:pt x="238" y="21"/>
                </a:cubicBezTo>
                <a:cubicBezTo>
                  <a:pt x="240" y="15"/>
                  <a:pt x="235" y="10"/>
                  <a:pt x="230" y="9"/>
                </a:cubicBezTo>
                <a:cubicBezTo>
                  <a:pt x="206" y="2"/>
                  <a:pt x="206" y="2"/>
                  <a:pt x="206" y="2"/>
                </a:cubicBezTo>
                <a:cubicBezTo>
                  <a:pt x="201" y="0"/>
                  <a:pt x="195" y="3"/>
                  <a:pt x="193" y="10"/>
                </a:cubicBezTo>
                <a:cubicBezTo>
                  <a:pt x="183" y="39"/>
                  <a:pt x="183" y="39"/>
                  <a:pt x="183" y="39"/>
                </a:cubicBezTo>
                <a:cubicBezTo>
                  <a:pt x="178" y="50"/>
                  <a:pt x="172" y="54"/>
                  <a:pt x="165" y="54"/>
                </a:cubicBezTo>
                <a:cubicBezTo>
                  <a:pt x="164" y="54"/>
                  <a:pt x="164" y="54"/>
                  <a:pt x="164" y="54"/>
                </a:cubicBezTo>
                <a:cubicBezTo>
                  <a:pt x="159" y="54"/>
                  <a:pt x="155" y="55"/>
                  <a:pt x="149" y="56"/>
                </a:cubicBezTo>
                <a:cubicBezTo>
                  <a:pt x="142" y="58"/>
                  <a:pt x="136" y="56"/>
                  <a:pt x="128" y="49"/>
                </a:cubicBezTo>
                <a:cubicBezTo>
                  <a:pt x="110" y="21"/>
                  <a:pt x="110" y="21"/>
                  <a:pt x="110" y="21"/>
                </a:cubicBezTo>
                <a:cubicBezTo>
                  <a:pt x="107" y="16"/>
                  <a:pt x="99" y="15"/>
                  <a:pt x="96" y="18"/>
                </a:cubicBezTo>
                <a:cubicBezTo>
                  <a:pt x="73" y="31"/>
                  <a:pt x="73" y="31"/>
                  <a:pt x="73" y="31"/>
                </a:cubicBezTo>
                <a:cubicBezTo>
                  <a:pt x="70" y="34"/>
                  <a:pt x="67" y="40"/>
                  <a:pt x="70" y="47"/>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5EC23086-0789-48BF-8809-1B08448D7284}"/>
              </a:ext>
            </a:extLst>
          </p:cNvPr>
          <p:cNvSpPr>
            <a:spLocks/>
          </p:cNvSpPr>
          <p:nvPr/>
        </p:nvSpPr>
        <p:spPr bwMode="auto">
          <a:xfrm>
            <a:off x="10742613" y="3406776"/>
            <a:ext cx="1027113" cy="677863"/>
          </a:xfrm>
          <a:custGeom>
            <a:avLst/>
            <a:gdLst>
              <a:gd name="T0" fmla="*/ 101 w 535"/>
              <a:gd name="T1" fmla="*/ 353 h 353"/>
              <a:gd name="T2" fmla="*/ 101 w 535"/>
              <a:gd name="T3" fmla="*/ 353 h 353"/>
              <a:gd name="T4" fmla="*/ 0 w 535"/>
              <a:gd name="T5" fmla="*/ 253 h 353"/>
              <a:gd name="T6" fmla="*/ 85 w 535"/>
              <a:gd name="T7" fmla="*/ 155 h 353"/>
              <a:gd name="T8" fmla="*/ 85 w 535"/>
              <a:gd name="T9" fmla="*/ 149 h 353"/>
              <a:gd name="T10" fmla="*/ 232 w 535"/>
              <a:gd name="T11" fmla="*/ 0 h 353"/>
              <a:gd name="T12" fmla="*/ 356 w 535"/>
              <a:gd name="T13" fmla="*/ 66 h 353"/>
              <a:gd name="T14" fmla="*/ 396 w 535"/>
              <a:gd name="T15" fmla="*/ 56 h 353"/>
              <a:gd name="T16" fmla="*/ 443 w 535"/>
              <a:gd name="T17" fmla="*/ 70 h 353"/>
              <a:gd name="T18" fmla="*/ 482 w 535"/>
              <a:gd name="T19" fmla="*/ 140 h 353"/>
              <a:gd name="T20" fmla="*/ 535 w 535"/>
              <a:gd name="T21" fmla="*/ 237 h 353"/>
              <a:gd name="T22" fmla="*/ 432 w 535"/>
              <a:gd name="T2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5" h="353">
                <a:moveTo>
                  <a:pt x="101" y="353"/>
                </a:moveTo>
                <a:cubicBezTo>
                  <a:pt x="101" y="353"/>
                  <a:pt x="101" y="353"/>
                  <a:pt x="101" y="353"/>
                </a:cubicBezTo>
                <a:cubicBezTo>
                  <a:pt x="46" y="352"/>
                  <a:pt x="0" y="307"/>
                  <a:pt x="0" y="253"/>
                </a:cubicBezTo>
                <a:cubicBezTo>
                  <a:pt x="0" y="204"/>
                  <a:pt x="38" y="162"/>
                  <a:pt x="85" y="155"/>
                </a:cubicBezTo>
                <a:cubicBezTo>
                  <a:pt x="85" y="149"/>
                  <a:pt x="85" y="149"/>
                  <a:pt x="85" y="149"/>
                </a:cubicBezTo>
                <a:cubicBezTo>
                  <a:pt x="85" y="66"/>
                  <a:pt x="151" y="0"/>
                  <a:pt x="232" y="0"/>
                </a:cubicBezTo>
                <a:cubicBezTo>
                  <a:pt x="284" y="0"/>
                  <a:pt x="329" y="28"/>
                  <a:pt x="356" y="66"/>
                </a:cubicBezTo>
                <a:cubicBezTo>
                  <a:pt x="368" y="59"/>
                  <a:pt x="382" y="56"/>
                  <a:pt x="396" y="56"/>
                </a:cubicBezTo>
                <a:cubicBezTo>
                  <a:pt x="414" y="56"/>
                  <a:pt x="430" y="60"/>
                  <a:pt x="443" y="70"/>
                </a:cubicBezTo>
                <a:cubicBezTo>
                  <a:pt x="467" y="85"/>
                  <a:pt x="481" y="110"/>
                  <a:pt x="482" y="140"/>
                </a:cubicBezTo>
                <a:cubicBezTo>
                  <a:pt x="513" y="160"/>
                  <a:pt x="535" y="196"/>
                  <a:pt x="535" y="237"/>
                </a:cubicBezTo>
                <a:cubicBezTo>
                  <a:pt x="535" y="297"/>
                  <a:pt x="490" y="346"/>
                  <a:pt x="432" y="353"/>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9E6D96D3-CB2F-476B-ACF9-2555D4B5260E}"/>
              </a:ext>
            </a:extLst>
          </p:cNvPr>
          <p:cNvSpPr>
            <a:spLocks/>
          </p:cNvSpPr>
          <p:nvPr/>
        </p:nvSpPr>
        <p:spPr bwMode="auto">
          <a:xfrm>
            <a:off x="11017250" y="3865563"/>
            <a:ext cx="479425" cy="425450"/>
          </a:xfrm>
          <a:custGeom>
            <a:avLst/>
            <a:gdLst>
              <a:gd name="T0" fmla="*/ 0 w 302"/>
              <a:gd name="T1" fmla="*/ 268 h 268"/>
              <a:gd name="T2" fmla="*/ 0 w 302"/>
              <a:gd name="T3" fmla="*/ 268 h 268"/>
              <a:gd name="T4" fmla="*/ 302 w 302"/>
              <a:gd name="T5" fmla="*/ 268 h 268"/>
              <a:gd name="T6" fmla="*/ 302 w 302"/>
              <a:gd name="T7" fmla="*/ 0 h 268"/>
              <a:gd name="T8" fmla="*/ 0 w 302"/>
              <a:gd name="T9" fmla="*/ 0 h 268"/>
              <a:gd name="T10" fmla="*/ 0 w 302"/>
              <a:gd name="T11" fmla="*/ 268 h 268"/>
            </a:gdLst>
            <a:ahLst/>
            <a:cxnLst>
              <a:cxn ang="0">
                <a:pos x="T0" y="T1"/>
              </a:cxn>
              <a:cxn ang="0">
                <a:pos x="T2" y="T3"/>
              </a:cxn>
              <a:cxn ang="0">
                <a:pos x="T4" y="T5"/>
              </a:cxn>
              <a:cxn ang="0">
                <a:pos x="T6" y="T7"/>
              </a:cxn>
              <a:cxn ang="0">
                <a:pos x="T8" y="T9"/>
              </a:cxn>
              <a:cxn ang="0">
                <a:pos x="T10" y="T11"/>
              </a:cxn>
            </a:cxnLst>
            <a:rect l="0" t="0" r="r" b="b"/>
            <a:pathLst>
              <a:path w="302" h="268">
                <a:moveTo>
                  <a:pt x="0" y="268"/>
                </a:moveTo>
                <a:lnTo>
                  <a:pt x="0" y="268"/>
                </a:lnTo>
                <a:lnTo>
                  <a:pt x="302" y="268"/>
                </a:lnTo>
                <a:lnTo>
                  <a:pt x="302" y="0"/>
                </a:lnTo>
                <a:lnTo>
                  <a:pt x="0" y="0"/>
                </a:lnTo>
                <a:lnTo>
                  <a:pt x="0" y="268"/>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FCFAF97-AA75-4264-A995-FDB0F44FCC8C}"/>
              </a:ext>
            </a:extLst>
          </p:cNvPr>
          <p:cNvSpPr>
            <a:spLocks/>
          </p:cNvSpPr>
          <p:nvPr/>
        </p:nvSpPr>
        <p:spPr bwMode="auto">
          <a:xfrm>
            <a:off x="11014075" y="4075113"/>
            <a:ext cx="217488" cy="0"/>
          </a:xfrm>
          <a:custGeom>
            <a:avLst/>
            <a:gdLst>
              <a:gd name="T0" fmla="*/ 0 w 137"/>
              <a:gd name="T1" fmla="*/ 0 w 137"/>
              <a:gd name="T2" fmla="*/ 137 w 137"/>
            </a:gdLst>
            <a:ahLst/>
            <a:cxnLst>
              <a:cxn ang="0">
                <a:pos x="T0" y="0"/>
              </a:cxn>
              <a:cxn ang="0">
                <a:pos x="T1" y="0"/>
              </a:cxn>
              <a:cxn ang="0">
                <a:pos x="T2" y="0"/>
              </a:cxn>
            </a:cxnLst>
            <a:rect l="0" t="0" r="r" b="b"/>
            <a:pathLst>
              <a:path w="137">
                <a:moveTo>
                  <a:pt x="0" y="0"/>
                </a:moveTo>
                <a:lnTo>
                  <a:pt x="0" y="0"/>
                </a:lnTo>
                <a:lnTo>
                  <a:pt x="137" y="0"/>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C1462FD7-D748-47BF-A794-5CB9BD7C2793}"/>
              </a:ext>
            </a:extLst>
          </p:cNvPr>
          <p:cNvSpPr>
            <a:spLocks/>
          </p:cNvSpPr>
          <p:nvPr/>
        </p:nvSpPr>
        <p:spPr bwMode="auto">
          <a:xfrm>
            <a:off x="11372850" y="4075113"/>
            <a:ext cx="123825" cy="0"/>
          </a:xfrm>
          <a:custGeom>
            <a:avLst/>
            <a:gdLst>
              <a:gd name="T0" fmla="*/ 0 w 78"/>
              <a:gd name="T1" fmla="*/ 0 w 78"/>
              <a:gd name="T2" fmla="*/ 78 w 78"/>
            </a:gdLst>
            <a:ahLst/>
            <a:cxnLst>
              <a:cxn ang="0">
                <a:pos x="T0" y="0"/>
              </a:cxn>
              <a:cxn ang="0">
                <a:pos x="T1" y="0"/>
              </a:cxn>
              <a:cxn ang="0">
                <a:pos x="T2" y="0"/>
              </a:cxn>
            </a:cxnLst>
            <a:rect l="0" t="0" r="r" b="b"/>
            <a:pathLst>
              <a:path w="78">
                <a:moveTo>
                  <a:pt x="0" y="0"/>
                </a:moveTo>
                <a:lnTo>
                  <a:pt x="0" y="0"/>
                </a:lnTo>
                <a:lnTo>
                  <a:pt x="78" y="0"/>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40C9CBAF-2EFB-4A6A-AA15-FBB3828E4363}"/>
              </a:ext>
            </a:extLst>
          </p:cNvPr>
          <p:cNvSpPr>
            <a:spLocks/>
          </p:cNvSpPr>
          <p:nvPr/>
        </p:nvSpPr>
        <p:spPr bwMode="auto">
          <a:xfrm>
            <a:off x="11229975" y="4060826"/>
            <a:ext cx="52388" cy="50800"/>
          </a:xfrm>
          <a:custGeom>
            <a:avLst/>
            <a:gdLst>
              <a:gd name="T0" fmla="*/ 27 w 27"/>
              <a:gd name="T1" fmla="*/ 14 h 27"/>
              <a:gd name="T2" fmla="*/ 27 w 27"/>
              <a:gd name="T3" fmla="*/ 14 h 27"/>
              <a:gd name="T4" fmla="*/ 14 w 27"/>
              <a:gd name="T5" fmla="*/ 27 h 27"/>
              <a:gd name="T6" fmla="*/ 0 w 27"/>
              <a:gd name="T7" fmla="*/ 14 h 27"/>
              <a:gd name="T8" fmla="*/ 14 w 27"/>
              <a:gd name="T9" fmla="*/ 0 h 27"/>
              <a:gd name="T10" fmla="*/ 27 w 27"/>
              <a:gd name="T11" fmla="*/ 14 h 27"/>
            </a:gdLst>
            <a:ahLst/>
            <a:cxnLst>
              <a:cxn ang="0">
                <a:pos x="T0" y="T1"/>
              </a:cxn>
              <a:cxn ang="0">
                <a:pos x="T2" y="T3"/>
              </a:cxn>
              <a:cxn ang="0">
                <a:pos x="T4" y="T5"/>
              </a:cxn>
              <a:cxn ang="0">
                <a:pos x="T6" y="T7"/>
              </a:cxn>
              <a:cxn ang="0">
                <a:pos x="T8" y="T9"/>
              </a:cxn>
              <a:cxn ang="0">
                <a:pos x="T10" y="T11"/>
              </a:cxn>
            </a:cxnLst>
            <a:rect l="0" t="0" r="r" b="b"/>
            <a:pathLst>
              <a:path w="27" h="27">
                <a:moveTo>
                  <a:pt x="27" y="14"/>
                </a:moveTo>
                <a:cubicBezTo>
                  <a:pt x="27" y="14"/>
                  <a:pt x="27" y="14"/>
                  <a:pt x="27" y="14"/>
                </a:cubicBezTo>
                <a:cubicBezTo>
                  <a:pt x="27" y="20"/>
                  <a:pt x="22" y="27"/>
                  <a:pt x="14" y="27"/>
                </a:cubicBezTo>
                <a:cubicBezTo>
                  <a:pt x="6" y="27"/>
                  <a:pt x="0" y="20"/>
                  <a:pt x="0" y="14"/>
                </a:cubicBezTo>
                <a:cubicBezTo>
                  <a:pt x="0" y="6"/>
                  <a:pt x="6" y="0"/>
                  <a:pt x="14" y="0"/>
                </a:cubicBezTo>
                <a:cubicBezTo>
                  <a:pt x="22" y="0"/>
                  <a:pt x="27" y="6"/>
                  <a:pt x="27" y="14"/>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A2887CCF-7707-4E21-8662-6D5AEF488292}"/>
              </a:ext>
            </a:extLst>
          </p:cNvPr>
          <p:cNvSpPr>
            <a:spLocks/>
          </p:cNvSpPr>
          <p:nvPr/>
        </p:nvSpPr>
        <p:spPr bwMode="auto">
          <a:xfrm>
            <a:off x="11180763" y="3970338"/>
            <a:ext cx="192088" cy="219075"/>
          </a:xfrm>
          <a:custGeom>
            <a:avLst/>
            <a:gdLst>
              <a:gd name="T0" fmla="*/ 0 w 100"/>
              <a:gd name="T1" fmla="*/ 97 h 114"/>
              <a:gd name="T2" fmla="*/ 0 w 100"/>
              <a:gd name="T3" fmla="*/ 97 h 114"/>
              <a:gd name="T4" fmla="*/ 42 w 100"/>
              <a:gd name="T5" fmla="*/ 114 h 114"/>
              <a:gd name="T6" fmla="*/ 83 w 100"/>
              <a:gd name="T7" fmla="*/ 97 h 114"/>
              <a:gd name="T8" fmla="*/ 100 w 100"/>
              <a:gd name="T9" fmla="*/ 58 h 114"/>
              <a:gd name="T10" fmla="*/ 83 w 100"/>
              <a:gd name="T11" fmla="*/ 16 h 114"/>
              <a:gd name="T12" fmla="*/ 42 w 100"/>
              <a:gd name="T13" fmla="*/ 0 h 114"/>
              <a:gd name="T14" fmla="*/ 0 w 100"/>
              <a:gd name="T15" fmla="*/ 1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4">
                <a:moveTo>
                  <a:pt x="0" y="97"/>
                </a:moveTo>
                <a:cubicBezTo>
                  <a:pt x="0" y="97"/>
                  <a:pt x="0" y="97"/>
                  <a:pt x="0" y="97"/>
                </a:cubicBezTo>
                <a:cubicBezTo>
                  <a:pt x="10" y="107"/>
                  <a:pt x="25" y="114"/>
                  <a:pt x="42" y="114"/>
                </a:cubicBezTo>
                <a:cubicBezTo>
                  <a:pt x="57" y="114"/>
                  <a:pt x="73" y="107"/>
                  <a:pt x="83" y="97"/>
                </a:cubicBezTo>
                <a:cubicBezTo>
                  <a:pt x="94" y="87"/>
                  <a:pt x="100" y="73"/>
                  <a:pt x="100" y="58"/>
                </a:cubicBezTo>
                <a:cubicBezTo>
                  <a:pt x="100" y="41"/>
                  <a:pt x="94" y="27"/>
                  <a:pt x="83" y="16"/>
                </a:cubicBezTo>
                <a:cubicBezTo>
                  <a:pt x="73" y="7"/>
                  <a:pt x="57" y="0"/>
                  <a:pt x="42" y="0"/>
                </a:cubicBezTo>
                <a:cubicBezTo>
                  <a:pt x="25" y="0"/>
                  <a:pt x="10" y="7"/>
                  <a:pt x="0" y="16"/>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6C43FF0A-31D2-497C-8BF6-47840EDD03D8}"/>
              </a:ext>
            </a:extLst>
          </p:cNvPr>
          <p:cNvSpPr>
            <a:spLocks/>
          </p:cNvSpPr>
          <p:nvPr/>
        </p:nvSpPr>
        <p:spPr bwMode="auto">
          <a:xfrm>
            <a:off x="8089900" y="2301876"/>
            <a:ext cx="111125" cy="114300"/>
          </a:xfrm>
          <a:custGeom>
            <a:avLst/>
            <a:gdLst>
              <a:gd name="T0" fmla="*/ 0 w 58"/>
              <a:gd name="T1" fmla="*/ 0 h 60"/>
              <a:gd name="T2" fmla="*/ 0 w 58"/>
              <a:gd name="T3" fmla="*/ 0 h 60"/>
              <a:gd name="T4" fmla="*/ 0 w 58"/>
              <a:gd name="T5" fmla="*/ 50 h 60"/>
              <a:gd name="T6" fmla="*/ 9 w 58"/>
              <a:gd name="T7" fmla="*/ 60 h 60"/>
              <a:gd name="T8" fmla="*/ 58 w 58"/>
              <a:gd name="T9" fmla="*/ 60 h 60"/>
            </a:gdLst>
            <a:ahLst/>
            <a:cxnLst>
              <a:cxn ang="0">
                <a:pos x="T0" y="T1"/>
              </a:cxn>
              <a:cxn ang="0">
                <a:pos x="T2" y="T3"/>
              </a:cxn>
              <a:cxn ang="0">
                <a:pos x="T4" y="T5"/>
              </a:cxn>
              <a:cxn ang="0">
                <a:pos x="T6" y="T7"/>
              </a:cxn>
              <a:cxn ang="0">
                <a:pos x="T8" y="T9"/>
              </a:cxn>
            </a:cxnLst>
            <a:rect l="0" t="0" r="r" b="b"/>
            <a:pathLst>
              <a:path w="58" h="60">
                <a:moveTo>
                  <a:pt x="0" y="0"/>
                </a:moveTo>
                <a:cubicBezTo>
                  <a:pt x="0" y="0"/>
                  <a:pt x="0" y="0"/>
                  <a:pt x="0" y="0"/>
                </a:cubicBezTo>
                <a:cubicBezTo>
                  <a:pt x="0" y="50"/>
                  <a:pt x="0" y="50"/>
                  <a:pt x="0" y="50"/>
                </a:cubicBezTo>
                <a:cubicBezTo>
                  <a:pt x="0" y="56"/>
                  <a:pt x="3" y="60"/>
                  <a:pt x="9" y="60"/>
                </a:cubicBezTo>
                <a:cubicBezTo>
                  <a:pt x="58" y="60"/>
                  <a:pt x="58" y="60"/>
                  <a:pt x="58" y="60"/>
                </a:cubicBezTo>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AA389016-D9D9-4428-A180-18F3144D10A8}"/>
              </a:ext>
            </a:extLst>
          </p:cNvPr>
          <p:cNvSpPr>
            <a:spLocks/>
          </p:cNvSpPr>
          <p:nvPr/>
        </p:nvSpPr>
        <p:spPr bwMode="auto">
          <a:xfrm>
            <a:off x="7654925" y="1458913"/>
            <a:ext cx="1093788" cy="727075"/>
          </a:xfrm>
          <a:custGeom>
            <a:avLst/>
            <a:gdLst>
              <a:gd name="T0" fmla="*/ 0 w 569"/>
              <a:gd name="T1" fmla="*/ 263 h 379"/>
              <a:gd name="T2" fmla="*/ 0 w 569"/>
              <a:gd name="T3" fmla="*/ 263 h 379"/>
              <a:gd name="T4" fmla="*/ 92 w 569"/>
              <a:gd name="T5" fmla="*/ 166 h 379"/>
              <a:gd name="T6" fmla="*/ 92 w 569"/>
              <a:gd name="T7" fmla="*/ 160 h 379"/>
              <a:gd name="T8" fmla="*/ 248 w 569"/>
              <a:gd name="T9" fmla="*/ 0 h 379"/>
              <a:gd name="T10" fmla="*/ 379 w 569"/>
              <a:gd name="T11" fmla="*/ 71 h 379"/>
              <a:gd name="T12" fmla="*/ 422 w 569"/>
              <a:gd name="T13" fmla="*/ 60 h 379"/>
              <a:gd name="T14" fmla="*/ 472 w 569"/>
              <a:gd name="T15" fmla="*/ 75 h 379"/>
              <a:gd name="T16" fmla="*/ 512 w 569"/>
              <a:gd name="T17" fmla="*/ 150 h 379"/>
              <a:gd name="T18" fmla="*/ 569 w 569"/>
              <a:gd name="T19" fmla="*/ 254 h 379"/>
              <a:gd name="T20" fmla="*/ 460 w 569"/>
              <a:gd name="T21" fmla="*/ 379 h 379"/>
              <a:gd name="T22" fmla="*/ 445 w 569"/>
              <a:gd name="T23" fmla="*/ 379 h 379"/>
              <a:gd name="T24" fmla="*/ 433 w 569"/>
              <a:gd name="T25" fmla="*/ 379 h 379"/>
              <a:gd name="T26" fmla="*/ 177 w 569"/>
              <a:gd name="T27" fmla="*/ 379 h 379"/>
              <a:gd name="T28" fmla="*/ 172 w 569"/>
              <a:gd name="T29"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9" h="379">
                <a:moveTo>
                  <a:pt x="0" y="263"/>
                </a:moveTo>
                <a:cubicBezTo>
                  <a:pt x="0" y="263"/>
                  <a:pt x="0" y="263"/>
                  <a:pt x="0" y="263"/>
                </a:cubicBezTo>
                <a:cubicBezTo>
                  <a:pt x="5" y="213"/>
                  <a:pt x="45" y="173"/>
                  <a:pt x="92" y="166"/>
                </a:cubicBezTo>
                <a:cubicBezTo>
                  <a:pt x="92" y="160"/>
                  <a:pt x="92" y="160"/>
                  <a:pt x="92" y="160"/>
                </a:cubicBezTo>
                <a:cubicBezTo>
                  <a:pt x="92" y="71"/>
                  <a:pt x="162" y="0"/>
                  <a:pt x="248" y="0"/>
                </a:cubicBezTo>
                <a:cubicBezTo>
                  <a:pt x="302" y="0"/>
                  <a:pt x="351" y="29"/>
                  <a:pt x="379" y="71"/>
                </a:cubicBezTo>
                <a:cubicBezTo>
                  <a:pt x="391" y="64"/>
                  <a:pt x="406" y="60"/>
                  <a:pt x="422" y="60"/>
                </a:cubicBezTo>
                <a:cubicBezTo>
                  <a:pt x="441" y="60"/>
                  <a:pt x="459" y="66"/>
                  <a:pt x="472" y="75"/>
                </a:cubicBezTo>
                <a:cubicBezTo>
                  <a:pt x="496" y="92"/>
                  <a:pt x="512" y="119"/>
                  <a:pt x="512" y="150"/>
                </a:cubicBezTo>
                <a:cubicBezTo>
                  <a:pt x="546" y="172"/>
                  <a:pt x="569" y="212"/>
                  <a:pt x="569" y="254"/>
                </a:cubicBezTo>
                <a:cubicBezTo>
                  <a:pt x="569" y="319"/>
                  <a:pt x="521" y="372"/>
                  <a:pt x="460" y="379"/>
                </a:cubicBezTo>
                <a:cubicBezTo>
                  <a:pt x="445" y="379"/>
                  <a:pt x="445" y="379"/>
                  <a:pt x="445" y="379"/>
                </a:cubicBezTo>
                <a:cubicBezTo>
                  <a:pt x="433" y="379"/>
                  <a:pt x="433" y="379"/>
                  <a:pt x="433" y="379"/>
                </a:cubicBezTo>
                <a:cubicBezTo>
                  <a:pt x="177" y="379"/>
                  <a:pt x="177" y="379"/>
                  <a:pt x="177" y="379"/>
                </a:cubicBezTo>
                <a:cubicBezTo>
                  <a:pt x="172" y="379"/>
                  <a:pt x="172" y="379"/>
                  <a:pt x="172" y="379"/>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17EED282-2D71-44EE-9248-4CE8B4F90813}"/>
              </a:ext>
            </a:extLst>
          </p:cNvPr>
          <p:cNvSpPr>
            <a:spLocks/>
          </p:cNvSpPr>
          <p:nvPr/>
        </p:nvSpPr>
        <p:spPr bwMode="auto">
          <a:xfrm>
            <a:off x="7065963" y="1970088"/>
            <a:ext cx="919163" cy="725488"/>
          </a:xfrm>
          <a:custGeom>
            <a:avLst/>
            <a:gdLst>
              <a:gd name="T0" fmla="*/ 0 w 579"/>
              <a:gd name="T1" fmla="*/ 457 h 457"/>
              <a:gd name="T2" fmla="*/ 0 w 579"/>
              <a:gd name="T3" fmla="*/ 457 h 457"/>
              <a:gd name="T4" fmla="*/ 579 w 579"/>
              <a:gd name="T5" fmla="*/ 457 h 457"/>
              <a:gd name="T6" fmla="*/ 579 w 579"/>
              <a:gd name="T7" fmla="*/ 0 h 457"/>
              <a:gd name="T8" fmla="*/ 0 w 579"/>
              <a:gd name="T9" fmla="*/ 0 h 457"/>
              <a:gd name="T10" fmla="*/ 0 w 579"/>
              <a:gd name="T11" fmla="*/ 457 h 457"/>
            </a:gdLst>
            <a:ahLst/>
            <a:cxnLst>
              <a:cxn ang="0">
                <a:pos x="T0" y="T1"/>
              </a:cxn>
              <a:cxn ang="0">
                <a:pos x="T2" y="T3"/>
              </a:cxn>
              <a:cxn ang="0">
                <a:pos x="T4" y="T5"/>
              </a:cxn>
              <a:cxn ang="0">
                <a:pos x="T6" y="T7"/>
              </a:cxn>
              <a:cxn ang="0">
                <a:pos x="T8" y="T9"/>
              </a:cxn>
              <a:cxn ang="0">
                <a:pos x="T10" y="T11"/>
              </a:cxn>
            </a:cxnLst>
            <a:rect l="0" t="0" r="r" b="b"/>
            <a:pathLst>
              <a:path w="579" h="457">
                <a:moveTo>
                  <a:pt x="0" y="457"/>
                </a:moveTo>
                <a:lnTo>
                  <a:pt x="0" y="457"/>
                </a:lnTo>
                <a:lnTo>
                  <a:pt x="579" y="457"/>
                </a:lnTo>
                <a:lnTo>
                  <a:pt x="579" y="0"/>
                </a:lnTo>
                <a:lnTo>
                  <a:pt x="0" y="0"/>
                </a:lnTo>
                <a:lnTo>
                  <a:pt x="0" y="457"/>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9C0479EE-236C-4383-A66A-63B2429A8A05}"/>
              </a:ext>
            </a:extLst>
          </p:cNvPr>
          <p:cNvSpPr>
            <a:spLocks/>
          </p:cNvSpPr>
          <p:nvPr/>
        </p:nvSpPr>
        <p:spPr bwMode="auto">
          <a:xfrm>
            <a:off x="7065963" y="1970088"/>
            <a:ext cx="919163" cy="160338"/>
          </a:xfrm>
          <a:custGeom>
            <a:avLst/>
            <a:gdLst>
              <a:gd name="T0" fmla="*/ 0 w 579"/>
              <a:gd name="T1" fmla="*/ 101 h 101"/>
              <a:gd name="T2" fmla="*/ 0 w 579"/>
              <a:gd name="T3" fmla="*/ 101 h 101"/>
              <a:gd name="T4" fmla="*/ 579 w 579"/>
              <a:gd name="T5" fmla="*/ 101 h 101"/>
              <a:gd name="T6" fmla="*/ 579 w 579"/>
              <a:gd name="T7" fmla="*/ 0 h 101"/>
              <a:gd name="T8" fmla="*/ 0 w 579"/>
              <a:gd name="T9" fmla="*/ 0 h 101"/>
              <a:gd name="T10" fmla="*/ 0 w 579"/>
              <a:gd name="T11" fmla="*/ 101 h 101"/>
            </a:gdLst>
            <a:ahLst/>
            <a:cxnLst>
              <a:cxn ang="0">
                <a:pos x="T0" y="T1"/>
              </a:cxn>
              <a:cxn ang="0">
                <a:pos x="T2" y="T3"/>
              </a:cxn>
              <a:cxn ang="0">
                <a:pos x="T4" y="T5"/>
              </a:cxn>
              <a:cxn ang="0">
                <a:pos x="T6" y="T7"/>
              </a:cxn>
              <a:cxn ang="0">
                <a:pos x="T8" y="T9"/>
              </a:cxn>
              <a:cxn ang="0">
                <a:pos x="T10" y="T11"/>
              </a:cxn>
            </a:cxnLst>
            <a:rect l="0" t="0" r="r" b="b"/>
            <a:pathLst>
              <a:path w="579" h="101">
                <a:moveTo>
                  <a:pt x="0" y="101"/>
                </a:moveTo>
                <a:lnTo>
                  <a:pt x="0" y="101"/>
                </a:lnTo>
                <a:lnTo>
                  <a:pt x="579" y="101"/>
                </a:lnTo>
                <a:lnTo>
                  <a:pt x="579" y="0"/>
                </a:lnTo>
                <a:lnTo>
                  <a:pt x="0" y="0"/>
                </a:lnTo>
                <a:lnTo>
                  <a:pt x="0" y="101"/>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DC9A83E1-8A32-4F52-B65D-EE584717925B}"/>
              </a:ext>
            </a:extLst>
          </p:cNvPr>
          <p:cNvSpPr>
            <a:spLocks/>
          </p:cNvSpPr>
          <p:nvPr/>
        </p:nvSpPr>
        <p:spPr bwMode="auto">
          <a:xfrm>
            <a:off x="7742238" y="2019301"/>
            <a:ext cx="63500" cy="61913"/>
          </a:xfrm>
          <a:custGeom>
            <a:avLst/>
            <a:gdLst>
              <a:gd name="T0" fmla="*/ 18 w 33"/>
              <a:gd name="T1" fmla="*/ 32 h 32"/>
              <a:gd name="T2" fmla="*/ 18 w 33"/>
              <a:gd name="T3" fmla="*/ 32 h 32"/>
              <a:gd name="T4" fmla="*/ 15 w 33"/>
              <a:gd name="T5" fmla="*/ 32 h 32"/>
              <a:gd name="T6" fmla="*/ 0 w 33"/>
              <a:gd name="T7" fmla="*/ 18 h 32"/>
              <a:gd name="T8" fmla="*/ 0 w 33"/>
              <a:gd name="T9" fmla="*/ 15 h 32"/>
              <a:gd name="T10" fmla="*/ 15 w 33"/>
              <a:gd name="T11" fmla="*/ 0 h 32"/>
              <a:gd name="T12" fmla="*/ 18 w 33"/>
              <a:gd name="T13" fmla="*/ 0 h 32"/>
              <a:gd name="T14" fmla="*/ 33 w 33"/>
              <a:gd name="T15" fmla="*/ 15 h 32"/>
              <a:gd name="T16" fmla="*/ 33 w 33"/>
              <a:gd name="T17" fmla="*/ 18 h 32"/>
              <a:gd name="T18" fmla="*/ 18 w 33"/>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8" y="32"/>
                </a:moveTo>
                <a:cubicBezTo>
                  <a:pt x="18" y="32"/>
                  <a:pt x="18" y="32"/>
                  <a:pt x="18" y="32"/>
                </a:cubicBezTo>
                <a:cubicBezTo>
                  <a:pt x="15" y="32"/>
                  <a:pt x="15" y="32"/>
                  <a:pt x="15" y="32"/>
                </a:cubicBezTo>
                <a:cubicBezTo>
                  <a:pt x="7" y="32"/>
                  <a:pt x="0" y="26"/>
                  <a:pt x="0" y="18"/>
                </a:cubicBezTo>
                <a:cubicBezTo>
                  <a:pt x="0" y="15"/>
                  <a:pt x="0" y="15"/>
                  <a:pt x="0" y="15"/>
                </a:cubicBezTo>
                <a:cubicBezTo>
                  <a:pt x="0" y="6"/>
                  <a:pt x="7" y="0"/>
                  <a:pt x="15" y="0"/>
                </a:cubicBezTo>
                <a:cubicBezTo>
                  <a:pt x="18" y="0"/>
                  <a:pt x="18" y="0"/>
                  <a:pt x="18" y="0"/>
                </a:cubicBezTo>
                <a:cubicBezTo>
                  <a:pt x="28" y="0"/>
                  <a:pt x="33" y="6"/>
                  <a:pt x="33" y="15"/>
                </a:cubicBezTo>
                <a:cubicBezTo>
                  <a:pt x="33" y="18"/>
                  <a:pt x="33" y="18"/>
                  <a:pt x="33" y="18"/>
                </a:cubicBezTo>
                <a:cubicBezTo>
                  <a:pt x="33" y="26"/>
                  <a:pt x="28" y="32"/>
                  <a:pt x="18" y="32"/>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29DA06CE-19C0-4DC9-AD10-333AC5B73CCC}"/>
              </a:ext>
            </a:extLst>
          </p:cNvPr>
          <p:cNvSpPr>
            <a:spLocks/>
          </p:cNvSpPr>
          <p:nvPr/>
        </p:nvSpPr>
        <p:spPr bwMode="auto">
          <a:xfrm>
            <a:off x="7623175" y="2054226"/>
            <a:ext cx="50800" cy="0"/>
          </a:xfrm>
          <a:custGeom>
            <a:avLst/>
            <a:gdLst>
              <a:gd name="T0" fmla="*/ 32 w 32"/>
              <a:gd name="T1" fmla="*/ 32 w 32"/>
              <a:gd name="T2" fmla="*/ 0 w 32"/>
            </a:gdLst>
            <a:ahLst/>
            <a:cxnLst>
              <a:cxn ang="0">
                <a:pos x="T0" y="0"/>
              </a:cxn>
              <a:cxn ang="0">
                <a:pos x="T1" y="0"/>
              </a:cxn>
              <a:cxn ang="0">
                <a:pos x="T2" y="0"/>
              </a:cxn>
            </a:cxnLst>
            <a:rect l="0" t="0" r="r" b="b"/>
            <a:pathLst>
              <a:path w="32">
                <a:moveTo>
                  <a:pt x="32" y="0"/>
                </a:moveTo>
                <a:lnTo>
                  <a:pt x="32" y="0"/>
                </a:lnTo>
                <a:lnTo>
                  <a:pt x="0" y="0"/>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5A744804-B54F-4316-A456-404EE223ACB8}"/>
              </a:ext>
            </a:extLst>
          </p:cNvPr>
          <p:cNvSpPr>
            <a:spLocks/>
          </p:cNvSpPr>
          <p:nvPr/>
        </p:nvSpPr>
        <p:spPr bwMode="auto">
          <a:xfrm>
            <a:off x="7856538" y="2017713"/>
            <a:ext cx="65088" cy="66675"/>
          </a:xfrm>
          <a:custGeom>
            <a:avLst/>
            <a:gdLst>
              <a:gd name="T0" fmla="*/ 0 w 41"/>
              <a:gd name="T1" fmla="*/ 0 h 42"/>
              <a:gd name="T2" fmla="*/ 0 w 41"/>
              <a:gd name="T3" fmla="*/ 0 h 42"/>
              <a:gd name="T4" fmla="*/ 41 w 41"/>
              <a:gd name="T5" fmla="*/ 42 h 42"/>
            </a:gdLst>
            <a:ahLst/>
            <a:cxnLst>
              <a:cxn ang="0">
                <a:pos x="T0" y="T1"/>
              </a:cxn>
              <a:cxn ang="0">
                <a:pos x="T2" y="T3"/>
              </a:cxn>
              <a:cxn ang="0">
                <a:pos x="T4" y="T5"/>
              </a:cxn>
            </a:cxnLst>
            <a:rect l="0" t="0" r="r" b="b"/>
            <a:pathLst>
              <a:path w="41" h="42">
                <a:moveTo>
                  <a:pt x="0" y="0"/>
                </a:moveTo>
                <a:lnTo>
                  <a:pt x="0" y="0"/>
                </a:lnTo>
                <a:lnTo>
                  <a:pt x="41" y="42"/>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6DA7C091-CC34-4B75-9F91-526A983CDFE9}"/>
              </a:ext>
            </a:extLst>
          </p:cNvPr>
          <p:cNvSpPr>
            <a:spLocks/>
          </p:cNvSpPr>
          <p:nvPr/>
        </p:nvSpPr>
        <p:spPr bwMode="auto">
          <a:xfrm>
            <a:off x="7856538" y="2017713"/>
            <a:ext cx="65088" cy="66675"/>
          </a:xfrm>
          <a:custGeom>
            <a:avLst/>
            <a:gdLst>
              <a:gd name="T0" fmla="*/ 41 w 41"/>
              <a:gd name="T1" fmla="*/ 0 h 42"/>
              <a:gd name="T2" fmla="*/ 41 w 41"/>
              <a:gd name="T3" fmla="*/ 0 h 42"/>
              <a:gd name="T4" fmla="*/ 0 w 41"/>
              <a:gd name="T5" fmla="*/ 42 h 42"/>
            </a:gdLst>
            <a:ahLst/>
            <a:cxnLst>
              <a:cxn ang="0">
                <a:pos x="T0" y="T1"/>
              </a:cxn>
              <a:cxn ang="0">
                <a:pos x="T2" y="T3"/>
              </a:cxn>
              <a:cxn ang="0">
                <a:pos x="T4" y="T5"/>
              </a:cxn>
            </a:cxnLst>
            <a:rect l="0" t="0" r="r" b="b"/>
            <a:pathLst>
              <a:path w="41" h="42">
                <a:moveTo>
                  <a:pt x="41" y="0"/>
                </a:moveTo>
                <a:lnTo>
                  <a:pt x="41" y="0"/>
                </a:lnTo>
                <a:lnTo>
                  <a:pt x="0" y="42"/>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BA8A96AB-C4B1-4868-871A-F68A0D31F5B7}"/>
              </a:ext>
            </a:extLst>
          </p:cNvPr>
          <p:cNvSpPr>
            <a:spLocks/>
          </p:cNvSpPr>
          <p:nvPr/>
        </p:nvSpPr>
        <p:spPr bwMode="auto">
          <a:xfrm>
            <a:off x="7551738" y="2265363"/>
            <a:ext cx="66675" cy="66675"/>
          </a:xfrm>
          <a:custGeom>
            <a:avLst/>
            <a:gdLst>
              <a:gd name="T0" fmla="*/ 18 w 35"/>
              <a:gd name="T1" fmla="*/ 35 h 35"/>
              <a:gd name="T2" fmla="*/ 18 w 35"/>
              <a:gd name="T3" fmla="*/ 35 h 35"/>
              <a:gd name="T4" fmla="*/ 0 w 35"/>
              <a:gd name="T5" fmla="*/ 17 h 35"/>
              <a:gd name="T6" fmla="*/ 18 w 35"/>
              <a:gd name="T7" fmla="*/ 0 h 35"/>
              <a:gd name="T8" fmla="*/ 35 w 35"/>
              <a:gd name="T9" fmla="*/ 17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18" y="35"/>
                  <a:pt x="18" y="35"/>
                  <a:pt x="18" y="35"/>
                </a:cubicBezTo>
                <a:cubicBezTo>
                  <a:pt x="8" y="35"/>
                  <a:pt x="0" y="26"/>
                  <a:pt x="0" y="17"/>
                </a:cubicBezTo>
                <a:cubicBezTo>
                  <a:pt x="0" y="9"/>
                  <a:pt x="8" y="0"/>
                  <a:pt x="18" y="0"/>
                </a:cubicBezTo>
                <a:cubicBezTo>
                  <a:pt x="28" y="0"/>
                  <a:pt x="35" y="9"/>
                  <a:pt x="35" y="17"/>
                </a:cubicBezTo>
                <a:cubicBezTo>
                  <a:pt x="35" y="26"/>
                  <a:pt x="28" y="35"/>
                  <a:pt x="18"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63253D91-BDF7-4503-9580-2D806C0BA820}"/>
              </a:ext>
            </a:extLst>
          </p:cNvPr>
          <p:cNvSpPr>
            <a:spLocks/>
          </p:cNvSpPr>
          <p:nvPr/>
        </p:nvSpPr>
        <p:spPr bwMode="auto">
          <a:xfrm>
            <a:off x="7670800" y="2265363"/>
            <a:ext cx="66675" cy="66675"/>
          </a:xfrm>
          <a:custGeom>
            <a:avLst/>
            <a:gdLst>
              <a:gd name="T0" fmla="*/ 18 w 35"/>
              <a:gd name="T1" fmla="*/ 35 h 35"/>
              <a:gd name="T2" fmla="*/ 18 w 35"/>
              <a:gd name="T3" fmla="*/ 35 h 35"/>
              <a:gd name="T4" fmla="*/ 0 w 35"/>
              <a:gd name="T5" fmla="*/ 17 h 35"/>
              <a:gd name="T6" fmla="*/ 18 w 35"/>
              <a:gd name="T7" fmla="*/ 0 h 35"/>
              <a:gd name="T8" fmla="*/ 35 w 35"/>
              <a:gd name="T9" fmla="*/ 17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18" y="35"/>
                  <a:pt x="18" y="35"/>
                  <a:pt x="18" y="35"/>
                </a:cubicBezTo>
                <a:cubicBezTo>
                  <a:pt x="8" y="35"/>
                  <a:pt x="0" y="26"/>
                  <a:pt x="0" y="17"/>
                </a:cubicBezTo>
                <a:cubicBezTo>
                  <a:pt x="0" y="9"/>
                  <a:pt x="8" y="0"/>
                  <a:pt x="18" y="0"/>
                </a:cubicBezTo>
                <a:cubicBezTo>
                  <a:pt x="28" y="0"/>
                  <a:pt x="35" y="9"/>
                  <a:pt x="35" y="17"/>
                </a:cubicBezTo>
                <a:cubicBezTo>
                  <a:pt x="35" y="26"/>
                  <a:pt x="28" y="35"/>
                  <a:pt x="18"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0C3367A4-4143-4027-A61F-77634736DA59}"/>
              </a:ext>
            </a:extLst>
          </p:cNvPr>
          <p:cNvSpPr>
            <a:spLocks/>
          </p:cNvSpPr>
          <p:nvPr/>
        </p:nvSpPr>
        <p:spPr bwMode="auto">
          <a:xfrm>
            <a:off x="7789863" y="2265363"/>
            <a:ext cx="66675" cy="66675"/>
          </a:xfrm>
          <a:custGeom>
            <a:avLst/>
            <a:gdLst>
              <a:gd name="T0" fmla="*/ 17 w 35"/>
              <a:gd name="T1" fmla="*/ 35 h 35"/>
              <a:gd name="T2" fmla="*/ 17 w 35"/>
              <a:gd name="T3" fmla="*/ 35 h 35"/>
              <a:gd name="T4" fmla="*/ 0 w 35"/>
              <a:gd name="T5" fmla="*/ 17 h 35"/>
              <a:gd name="T6" fmla="*/ 17 w 35"/>
              <a:gd name="T7" fmla="*/ 0 h 35"/>
              <a:gd name="T8" fmla="*/ 35 w 35"/>
              <a:gd name="T9" fmla="*/ 17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17" y="35"/>
                  <a:pt x="17" y="35"/>
                  <a:pt x="17" y="35"/>
                </a:cubicBezTo>
                <a:cubicBezTo>
                  <a:pt x="7" y="35"/>
                  <a:pt x="0" y="26"/>
                  <a:pt x="0" y="17"/>
                </a:cubicBezTo>
                <a:cubicBezTo>
                  <a:pt x="0" y="9"/>
                  <a:pt x="7" y="0"/>
                  <a:pt x="17" y="0"/>
                </a:cubicBezTo>
                <a:cubicBezTo>
                  <a:pt x="27" y="0"/>
                  <a:pt x="35" y="9"/>
                  <a:pt x="35" y="17"/>
                </a:cubicBezTo>
                <a:cubicBezTo>
                  <a:pt x="35"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6">
            <a:extLst>
              <a:ext uri="{FF2B5EF4-FFF2-40B4-BE49-F238E27FC236}">
                <a16:creationId xmlns:a16="http://schemas.microsoft.com/office/drawing/2014/main" id="{65CE9DCE-027E-47D1-B742-D7298B49DC1F}"/>
              </a:ext>
            </a:extLst>
          </p:cNvPr>
          <p:cNvSpPr>
            <a:spLocks/>
          </p:cNvSpPr>
          <p:nvPr/>
        </p:nvSpPr>
        <p:spPr bwMode="auto">
          <a:xfrm>
            <a:off x="7196138" y="2265363"/>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7">
            <a:extLst>
              <a:ext uri="{FF2B5EF4-FFF2-40B4-BE49-F238E27FC236}">
                <a16:creationId xmlns:a16="http://schemas.microsoft.com/office/drawing/2014/main" id="{4A0E5716-4CD4-4EF3-8F4B-6A9156F225B0}"/>
              </a:ext>
            </a:extLst>
          </p:cNvPr>
          <p:cNvSpPr>
            <a:spLocks/>
          </p:cNvSpPr>
          <p:nvPr/>
        </p:nvSpPr>
        <p:spPr bwMode="auto">
          <a:xfrm>
            <a:off x="7315200" y="2265363"/>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D0C1C459-CBE8-4654-8E8B-39E7C121000C}"/>
              </a:ext>
            </a:extLst>
          </p:cNvPr>
          <p:cNvSpPr>
            <a:spLocks/>
          </p:cNvSpPr>
          <p:nvPr/>
        </p:nvSpPr>
        <p:spPr bwMode="auto">
          <a:xfrm>
            <a:off x="7434263" y="2265363"/>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9">
            <a:extLst>
              <a:ext uri="{FF2B5EF4-FFF2-40B4-BE49-F238E27FC236}">
                <a16:creationId xmlns:a16="http://schemas.microsoft.com/office/drawing/2014/main" id="{99A7DDE8-11CF-4A3A-984D-850B73D5D0F8}"/>
              </a:ext>
            </a:extLst>
          </p:cNvPr>
          <p:cNvSpPr>
            <a:spLocks/>
          </p:cNvSpPr>
          <p:nvPr/>
        </p:nvSpPr>
        <p:spPr bwMode="auto">
          <a:xfrm>
            <a:off x="7551738" y="2384426"/>
            <a:ext cx="66675" cy="65088"/>
          </a:xfrm>
          <a:custGeom>
            <a:avLst/>
            <a:gdLst>
              <a:gd name="T0" fmla="*/ 18 w 35"/>
              <a:gd name="T1" fmla="*/ 34 h 34"/>
              <a:gd name="T2" fmla="*/ 18 w 35"/>
              <a:gd name="T3" fmla="*/ 34 h 34"/>
              <a:gd name="T4" fmla="*/ 0 w 35"/>
              <a:gd name="T5" fmla="*/ 16 h 34"/>
              <a:gd name="T6" fmla="*/ 18 w 35"/>
              <a:gd name="T7" fmla="*/ 0 h 34"/>
              <a:gd name="T8" fmla="*/ 35 w 35"/>
              <a:gd name="T9" fmla="*/ 16 h 34"/>
              <a:gd name="T10" fmla="*/ 18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8" y="34"/>
                </a:moveTo>
                <a:cubicBezTo>
                  <a:pt x="18" y="34"/>
                  <a:pt x="18" y="34"/>
                  <a:pt x="18" y="34"/>
                </a:cubicBezTo>
                <a:cubicBezTo>
                  <a:pt x="8" y="34"/>
                  <a:pt x="0" y="26"/>
                  <a:pt x="0" y="16"/>
                </a:cubicBezTo>
                <a:cubicBezTo>
                  <a:pt x="0" y="8"/>
                  <a:pt x="8" y="0"/>
                  <a:pt x="18" y="0"/>
                </a:cubicBezTo>
                <a:cubicBezTo>
                  <a:pt x="28" y="0"/>
                  <a:pt x="35" y="8"/>
                  <a:pt x="35" y="16"/>
                </a:cubicBezTo>
                <a:cubicBezTo>
                  <a:pt x="35" y="26"/>
                  <a:pt x="28" y="34"/>
                  <a:pt x="18"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0">
            <a:extLst>
              <a:ext uri="{FF2B5EF4-FFF2-40B4-BE49-F238E27FC236}">
                <a16:creationId xmlns:a16="http://schemas.microsoft.com/office/drawing/2014/main" id="{B4A27A0F-6DFA-4E91-B2B0-E001F00C5483}"/>
              </a:ext>
            </a:extLst>
          </p:cNvPr>
          <p:cNvSpPr>
            <a:spLocks/>
          </p:cNvSpPr>
          <p:nvPr/>
        </p:nvSpPr>
        <p:spPr bwMode="auto">
          <a:xfrm>
            <a:off x="7670800" y="2384426"/>
            <a:ext cx="66675" cy="65088"/>
          </a:xfrm>
          <a:custGeom>
            <a:avLst/>
            <a:gdLst>
              <a:gd name="T0" fmla="*/ 18 w 35"/>
              <a:gd name="T1" fmla="*/ 34 h 34"/>
              <a:gd name="T2" fmla="*/ 18 w 35"/>
              <a:gd name="T3" fmla="*/ 34 h 34"/>
              <a:gd name="T4" fmla="*/ 0 w 35"/>
              <a:gd name="T5" fmla="*/ 16 h 34"/>
              <a:gd name="T6" fmla="*/ 18 w 35"/>
              <a:gd name="T7" fmla="*/ 0 h 34"/>
              <a:gd name="T8" fmla="*/ 35 w 35"/>
              <a:gd name="T9" fmla="*/ 16 h 34"/>
              <a:gd name="T10" fmla="*/ 18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8" y="34"/>
                </a:moveTo>
                <a:cubicBezTo>
                  <a:pt x="18" y="34"/>
                  <a:pt x="18" y="34"/>
                  <a:pt x="18" y="34"/>
                </a:cubicBezTo>
                <a:cubicBezTo>
                  <a:pt x="8" y="34"/>
                  <a:pt x="0" y="26"/>
                  <a:pt x="0" y="16"/>
                </a:cubicBezTo>
                <a:cubicBezTo>
                  <a:pt x="0" y="8"/>
                  <a:pt x="8" y="0"/>
                  <a:pt x="18" y="0"/>
                </a:cubicBezTo>
                <a:cubicBezTo>
                  <a:pt x="28" y="0"/>
                  <a:pt x="35" y="8"/>
                  <a:pt x="35" y="16"/>
                </a:cubicBezTo>
                <a:cubicBezTo>
                  <a:pt x="35" y="26"/>
                  <a:pt x="28" y="34"/>
                  <a:pt x="18"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1">
            <a:extLst>
              <a:ext uri="{FF2B5EF4-FFF2-40B4-BE49-F238E27FC236}">
                <a16:creationId xmlns:a16="http://schemas.microsoft.com/office/drawing/2014/main" id="{0A1E63FD-620E-4C51-B40B-F16B69B61938}"/>
              </a:ext>
            </a:extLst>
          </p:cNvPr>
          <p:cNvSpPr>
            <a:spLocks/>
          </p:cNvSpPr>
          <p:nvPr/>
        </p:nvSpPr>
        <p:spPr bwMode="auto">
          <a:xfrm>
            <a:off x="7789863" y="2384426"/>
            <a:ext cx="66675" cy="65088"/>
          </a:xfrm>
          <a:custGeom>
            <a:avLst/>
            <a:gdLst>
              <a:gd name="T0" fmla="*/ 17 w 35"/>
              <a:gd name="T1" fmla="*/ 34 h 34"/>
              <a:gd name="T2" fmla="*/ 17 w 35"/>
              <a:gd name="T3" fmla="*/ 34 h 34"/>
              <a:gd name="T4" fmla="*/ 0 w 35"/>
              <a:gd name="T5" fmla="*/ 16 h 34"/>
              <a:gd name="T6" fmla="*/ 17 w 35"/>
              <a:gd name="T7" fmla="*/ 0 h 34"/>
              <a:gd name="T8" fmla="*/ 35 w 35"/>
              <a:gd name="T9" fmla="*/ 16 h 34"/>
              <a:gd name="T10" fmla="*/ 17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7" y="34"/>
                </a:moveTo>
                <a:cubicBezTo>
                  <a:pt x="17" y="34"/>
                  <a:pt x="17" y="34"/>
                  <a:pt x="17" y="34"/>
                </a:cubicBezTo>
                <a:cubicBezTo>
                  <a:pt x="7" y="34"/>
                  <a:pt x="0" y="26"/>
                  <a:pt x="0" y="16"/>
                </a:cubicBezTo>
                <a:cubicBezTo>
                  <a:pt x="0" y="8"/>
                  <a:pt x="7" y="0"/>
                  <a:pt x="17" y="0"/>
                </a:cubicBezTo>
                <a:cubicBezTo>
                  <a:pt x="27" y="0"/>
                  <a:pt x="35" y="8"/>
                  <a:pt x="35" y="16"/>
                </a:cubicBezTo>
                <a:cubicBezTo>
                  <a:pt x="35"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2">
            <a:extLst>
              <a:ext uri="{FF2B5EF4-FFF2-40B4-BE49-F238E27FC236}">
                <a16:creationId xmlns:a16="http://schemas.microsoft.com/office/drawing/2014/main" id="{3A758B9E-49E2-4A9B-89A9-123A3C1407E0}"/>
              </a:ext>
            </a:extLst>
          </p:cNvPr>
          <p:cNvSpPr>
            <a:spLocks/>
          </p:cNvSpPr>
          <p:nvPr/>
        </p:nvSpPr>
        <p:spPr bwMode="auto">
          <a:xfrm>
            <a:off x="7196138" y="2384426"/>
            <a:ext cx="65088" cy="65088"/>
          </a:xfrm>
          <a:custGeom>
            <a:avLst/>
            <a:gdLst>
              <a:gd name="T0" fmla="*/ 17 w 34"/>
              <a:gd name="T1" fmla="*/ 34 h 34"/>
              <a:gd name="T2" fmla="*/ 17 w 34"/>
              <a:gd name="T3" fmla="*/ 34 h 34"/>
              <a:gd name="T4" fmla="*/ 0 w 34"/>
              <a:gd name="T5" fmla="*/ 16 h 34"/>
              <a:gd name="T6" fmla="*/ 17 w 34"/>
              <a:gd name="T7" fmla="*/ 0 h 34"/>
              <a:gd name="T8" fmla="*/ 34 w 34"/>
              <a:gd name="T9" fmla="*/ 16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8" y="34"/>
                  <a:pt x="0" y="26"/>
                  <a:pt x="0" y="16"/>
                </a:cubicBezTo>
                <a:cubicBezTo>
                  <a:pt x="0" y="8"/>
                  <a:pt x="8" y="0"/>
                  <a:pt x="17" y="0"/>
                </a:cubicBezTo>
                <a:cubicBezTo>
                  <a:pt x="27" y="0"/>
                  <a:pt x="34" y="8"/>
                  <a:pt x="34" y="16"/>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3">
            <a:extLst>
              <a:ext uri="{FF2B5EF4-FFF2-40B4-BE49-F238E27FC236}">
                <a16:creationId xmlns:a16="http://schemas.microsoft.com/office/drawing/2014/main" id="{A41B3B2C-717E-4497-91F8-42BB52C23618}"/>
              </a:ext>
            </a:extLst>
          </p:cNvPr>
          <p:cNvSpPr>
            <a:spLocks/>
          </p:cNvSpPr>
          <p:nvPr/>
        </p:nvSpPr>
        <p:spPr bwMode="auto">
          <a:xfrm>
            <a:off x="7315200" y="2384426"/>
            <a:ext cx="65088" cy="65088"/>
          </a:xfrm>
          <a:custGeom>
            <a:avLst/>
            <a:gdLst>
              <a:gd name="T0" fmla="*/ 17 w 34"/>
              <a:gd name="T1" fmla="*/ 34 h 34"/>
              <a:gd name="T2" fmla="*/ 17 w 34"/>
              <a:gd name="T3" fmla="*/ 34 h 34"/>
              <a:gd name="T4" fmla="*/ 0 w 34"/>
              <a:gd name="T5" fmla="*/ 16 h 34"/>
              <a:gd name="T6" fmla="*/ 17 w 34"/>
              <a:gd name="T7" fmla="*/ 0 h 34"/>
              <a:gd name="T8" fmla="*/ 34 w 34"/>
              <a:gd name="T9" fmla="*/ 16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8" y="34"/>
                  <a:pt x="0" y="26"/>
                  <a:pt x="0" y="16"/>
                </a:cubicBezTo>
                <a:cubicBezTo>
                  <a:pt x="0" y="8"/>
                  <a:pt x="8" y="0"/>
                  <a:pt x="17" y="0"/>
                </a:cubicBezTo>
                <a:cubicBezTo>
                  <a:pt x="27" y="0"/>
                  <a:pt x="34" y="8"/>
                  <a:pt x="34" y="16"/>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4">
            <a:extLst>
              <a:ext uri="{FF2B5EF4-FFF2-40B4-BE49-F238E27FC236}">
                <a16:creationId xmlns:a16="http://schemas.microsoft.com/office/drawing/2014/main" id="{48AAECB4-FB73-4437-B61E-8A48D06AC2E6}"/>
              </a:ext>
            </a:extLst>
          </p:cNvPr>
          <p:cNvSpPr>
            <a:spLocks/>
          </p:cNvSpPr>
          <p:nvPr/>
        </p:nvSpPr>
        <p:spPr bwMode="auto">
          <a:xfrm>
            <a:off x="7434263" y="2384426"/>
            <a:ext cx="65088" cy="65088"/>
          </a:xfrm>
          <a:custGeom>
            <a:avLst/>
            <a:gdLst>
              <a:gd name="T0" fmla="*/ 17 w 34"/>
              <a:gd name="T1" fmla="*/ 34 h 34"/>
              <a:gd name="T2" fmla="*/ 17 w 34"/>
              <a:gd name="T3" fmla="*/ 34 h 34"/>
              <a:gd name="T4" fmla="*/ 0 w 34"/>
              <a:gd name="T5" fmla="*/ 16 h 34"/>
              <a:gd name="T6" fmla="*/ 17 w 34"/>
              <a:gd name="T7" fmla="*/ 0 h 34"/>
              <a:gd name="T8" fmla="*/ 34 w 34"/>
              <a:gd name="T9" fmla="*/ 16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8" y="34"/>
                  <a:pt x="0" y="26"/>
                  <a:pt x="0" y="16"/>
                </a:cubicBezTo>
                <a:cubicBezTo>
                  <a:pt x="0" y="8"/>
                  <a:pt x="8" y="0"/>
                  <a:pt x="17" y="0"/>
                </a:cubicBezTo>
                <a:cubicBezTo>
                  <a:pt x="27" y="0"/>
                  <a:pt x="34" y="8"/>
                  <a:pt x="34" y="16"/>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5">
            <a:extLst>
              <a:ext uri="{FF2B5EF4-FFF2-40B4-BE49-F238E27FC236}">
                <a16:creationId xmlns:a16="http://schemas.microsoft.com/office/drawing/2014/main" id="{A68908D5-F9D9-4CD1-8AA2-0CBD2BED9760}"/>
              </a:ext>
            </a:extLst>
          </p:cNvPr>
          <p:cNvSpPr>
            <a:spLocks/>
          </p:cNvSpPr>
          <p:nvPr/>
        </p:nvSpPr>
        <p:spPr bwMode="auto">
          <a:xfrm>
            <a:off x="7551738" y="2501901"/>
            <a:ext cx="66675" cy="66675"/>
          </a:xfrm>
          <a:custGeom>
            <a:avLst/>
            <a:gdLst>
              <a:gd name="T0" fmla="*/ 18 w 35"/>
              <a:gd name="T1" fmla="*/ 35 h 35"/>
              <a:gd name="T2" fmla="*/ 18 w 35"/>
              <a:gd name="T3" fmla="*/ 35 h 35"/>
              <a:gd name="T4" fmla="*/ 0 w 35"/>
              <a:gd name="T5" fmla="*/ 17 h 35"/>
              <a:gd name="T6" fmla="*/ 18 w 35"/>
              <a:gd name="T7" fmla="*/ 0 h 35"/>
              <a:gd name="T8" fmla="*/ 35 w 35"/>
              <a:gd name="T9" fmla="*/ 17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18" y="35"/>
                  <a:pt x="18" y="35"/>
                  <a:pt x="18" y="35"/>
                </a:cubicBezTo>
                <a:cubicBezTo>
                  <a:pt x="8" y="35"/>
                  <a:pt x="0" y="26"/>
                  <a:pt x="0" y="17"/>
                </a:cubicBezTo>
                <a:cubicBezTo>
                  <a:pt x="0" y="9"/>
                  <a:pt x="8" y="0"/>
                  <a:pt x="18" y="0"/>
                </a:cubicBezTo>
                <a:cubicBezTo>
                  <a:pt x="28" y="0"/>
                  <a:pt x="35" y="9"/>
                  <a:pt x="35" y="17"/>
                </a:cubicBezTo>
                <a:cubicBezTo>
                  <a:pt x="35" y="26"/>
                  <a:pt x="28" y="35"/>
                  <a:pt x="18"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6">
            <a:extLst>
              <a:ext uri="{FF2B5EF4-FFF2-40B4-BE49-F238E27FC236}">
                <a16:creationId xmlns:a16="http://schemas.microsoft.com/office/drawing/2014/main" id="{D77E7391-7B51-4DDF-BA4A-E5AD00B7790B}"/>
              </a:ext>
            </a:extLst>
          </p:cNvPr>
          <p:cNvSpPr>
            <a:spLocks/>
          </p:cNvSpPr>
          <p:nvPr/>
        </p:nvSpPr>
        <p:spPr bwMode="auto">
          <a:xfrm>
            <a:off x="7670800" y="2501901"/>
            <a:ext cx="66675" cy="66675"/>
          </a:xfrm>
          <a:custGeom>
            <a:avLst/>
            <a:gdLst>
              <a:gd name="T0" fmla="*/ 18 w 35"/>
              <a:gd name="T1" fmla="*/ 35 h 35"/>
              <a:gd name="T2" fmla="*/ 18 w 35"/>
              <a:gd name="T3" fmla="*/ 35 h 35"/>
              <a:gd name="T4" fmla="*/ 0 w 35"/>
              <a:gd name="T5" fmla="*/ 17 h 35"/>
              <a:gd name="T6" fmla="*/ 18 w 35"/>
              <a:gd name="T7" fmla="*/ 0 h 35"/>
              <a:gd name="T8" fmla="*/ 35 w 35"/>
              <a:gd name="T9" fmla="*/ 17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18" y="35"/>
                  <a:pt x="18" y="35"/>
                  <a:pt x="18" y="35"/>
                </a:cubicBezTo>
                <a:cubicBezTo>
                  <a:pt x="8" y="35"/>
                  <a:pt x="0" y="26"/>
                  <a:pt x="0" y="17"/>
                </a:cubicBezTo>
                <a:cubicBezTo>
                  <a:pt x="0" y="9"/>
                  <a:pt x="8" y="0"/>
                  <a:pt x="18" y="0"/>
                </a:cubicBezTo>
                <a:cubicBezTo>
                  <a:pt x="28" y="0"/>
                  <a:pt x="35" y="9"/>
                  <a:pt x="35" y="17"/>
                </a:cubicBezTo>
                <a:cubicBezTo>
                  <a:pt x="35" y="26"/>
                  <a:pt x="28" y="35"/>
                  <a:pt x="18"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7">
            <a:extLst>
              <a:ext uri="{FF2B5EF4-FFF2-40B4-BE49-F238E27FC236}">
                <a16:creationId xmlns:a16="http://schemas.microsoft.com/office/drawing/2014/main" id="{9FA29324-0EB0-4397-91F2-6114C6FAC667}"/>
              </a:ext>
            </a:extLst>
          </p:cNvPr>
          <p:cNvSpPr>
            <a:spLocks/>
          </p:cNvSpPr>
          <p:nvPr/>
        </p:nvSpPr>
        <p:spPr bwMode="auto">
          <a:xfrm>
            <a:off x="7789863" y="2501901"/>
            <a:ext cx="66675" cy="66675"/>
          </a:xfrm>
          <a:custGeom>
            <a:avLst/>
            <a:gdLst>
              <a:gd name="T0" fmla="*/ 17 w 35"/>
              <a:gd name="T1" fmla="*/ 35 h 35"/>
              <a:gd name="T2" fmla="*/ 17 w 35"/>
              <a:gd name="T3" fmla="*/ 35 h 35"/>
              <a:gd name="T4" fmla="*/ 0 w 35"/>
              <a:gd name="T5" fmla="*/ 17 h 35"/>
              <a:gd name="T6" fmla="*/ 17 w 35"/>
              <a:gd name="T7" fmla="*/ 0 h 35"/>
              <a:gd name="T8" fmla="*/ 35 w 35"/>
              <a:gd name="T9" fmla="*/ 17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17" y="35"/>
                  <a:pt x="17" y="35"/>
                  <a:pt x="17" y="35"/>
                </a:cubicBezTo>
                <a:cubicBezTo>
                  <a:pt x="7" y="35"/>
                  <a:pt x="0" y="26"/>
                  <a:pt x="0" y="17"/>
                </a:cubicBezTo>
                <a:cubicBezTo>
                  <a:pt x="0" y="9"/>
                  <a:pt x="7" y="0"/>
                  <a:pt x="17" y="0"/>
                </a:cubicBezTo>
                <a:cubicBezTo>
                  <a:pt x="27" y="0"/>
                  <a:pt x="35" y="9"/>
                  <a:pt x="35" y="17"/>
                </a:cubicBezTo>
                <a:cubicBezTo>
                  <a:pt x="35"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38">
            <a:extLst>
              <a:ext uri="{FF2B5EF4-FFF2-40B4-BE49-F238E27FC236}">
                <a16:creationId xmlns:a16="http://schemas.microsoft.com/office/drawing/2014/main" id="{5D05146D-0165-4819-A84F-212C8D10AA80}"/>
              </a:ext>
            </a:extLst>
          </p:cNvPr>
          <p:cNvSpPr>
            <a:spLocks/>
          </p:cNvSpPr>
          <p:nvPr/>
        </p:nvSpPr>
        <p:spPr bwMode="auto">
          <a:xfrm>
            <a:off x="7196138" y="2501901"/>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9">
            <a:extLst>
              <a:ext uri="{FF2B5EF4-FFF2-40B4-BE49-F238E27FC236}">
                <a16:creationId xmlns:a16="http://schemas.microsoft.com/office/drawing/2014/main" id="{C07DDB5B-4972-46CD-A010-B11B7FDFA589}"/>
              </a:ext>
            </a:extLst>
          </p:cNvPr>
          <p:cNvSpPr>
            <a:spLocks/>
          </p:cNvSpPr>
          <p:nvPr/>
        </p:nvSpPr>
        <p:spPr bwMode="auto">
          <a:xfrm>
            <a:off x="7315200" y="2501901"/>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0">
            <a:extLst>
              <a:ext uri="{FF2B5EF4-FFF2-40B4-BE49-F238E27FC236}">
                <a16:creationId xmlns:a16="http://schemas.microsoft.com/office/drawing/2014/main" id="{8A70229B-60FB-4EC9-99D7-1BAA2D556B70}"/>
              </a:ext>
            </a:extLst>
          </p:cNvPr>
          <p:cNvSpPr>
            <a:spLocks/>
          </p:cNvSpPr>
          <p:nvPr/>
        </p:nvSpPr>
        <p:spPr bwMode="auto">
          <a:xfrm>
            <a:off x="7434263" y="2501901"/>
            <a:ext cx="65088" cy="66675"/>
          </a:xfrm>
          <a:custGeom>
            <a:avLst/>
            <a:gdLst>
              <a:gd name="T0" fmla="*/ 17 w 34"/>
              <a:gd name="T1" fmla="*/ 35 h 35"/>
              <a:gd name="T2" fmla="*/ 17 w 34"/>
              <a:gd name="T3" fmla="*/ 35 h 35"/>
              <a:gd name="T4" fmla="*/ 0 w 34"/>
              <a:gd name="T5" fmla="*/ 17 h 35"/>
              <a:gd name="T6" fmla="*/ 17 w 34"/>
              <a:gd name="T7" fmla="*/ 0 h 35"/>
              <a:gd name="T8" fmla="*/ 34 w 34"/>
              <a:gd name="T9" fmla="*/ 17 h 35"/>
              <a:gd name="T10" fmla="*/ 17 w 34"/>
              <a:gd name="T11" fmla="*/ 35 h 35"/>
            </a:gdLst>
            <a:ahLst/>
            <a:cxnLst>
              <a:cxn ang="0">
                <a:pos x="T0" y="T1"/>
              </a:cxn>
              <a:cxn ang="0">
                <a:pos x="T2" y="T3"/>
              </a:cxn>
              <a:cxn ang="0">
                <a:pos x="T4" y="T5"/>
              </a:cxn>
              <a:cxn ang="0">
                <a:pos x="T6" y="T7"/>
              </a:cxn>
              <a:cxn ang="0">
                <a:pos x="T8" y="T9"/>
              </a:cxn>
              <a:cxn ang="0">
                <a:pos x="T10" y="T11"/>
              </a:cxn>
            </a:cxnLst>
            <a:rect l="0" t="0" r="r" b="b"/>
            <a:pathLst>
              <a:path w="34" h="35">
                <a:moveTo>
                  <a:pt x="17" y="35"/>
                </a:moveTo>
                <a:cubicBezTo>
                  <a:pt x="17" y="35"/>
                  <a:pt x="17" y="35"/>
                  <a:pt x="17" y="35"/>
                </a:cubicBezTo>
                <a:cubicBezTo>
                  <a:pt x="8" y="35"/>
                  <a:pt x="0" y="26"/>
                  <a:pt x="0" y="17"/>
                </a:cubicBezTo>
                <a:cubicBezTo>
                  <a:pt x="0" y="9"/>
                  <a:pt x="8" y="0"/>
                  <a:pt x="17" y="0"/>
                </a:cubicBezTo>
                <a:cubicBezTo>
                  <a:pt x="27" y="0"/>
                  <a:pt x="34" y="9"/>
                  <a:pt x="34" y="17"/>
                </a:cubicBezTo>
                <a:cubicBezTo>
                  <a:pt x="34" y="26"/>
                  <a:pt x="27" y="35"/>
                  <a:pt x="17" y="35"/>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1">
            <a:extLst>
              <a:ext uri="{FF2B5EF4-FFF2-40B4-BE49-F238E27FC236}">
                <a16:creationId xmlns:a16="http://schemas.microsoft.com/office/drawing/2014/main" id="{C3F3C6E6-A174-46CE-BC04-EED5BF3BCD05}"/>
              </a:ext>
            </a:extLst>
          </p:cNvPr>
          <p:cNvSpPr>
            <a:spLocks/>
          </p:cNvSpPr>
          <p:nvPr/>
        </p:nvSpPr>
        <p:spPr bwMode="auto">
          <a:xfrm>
            <a:off x="8054975" y="1558926"/>
            <a:ext cx="65088" cy="65088"/>
          </a:xfrm>
          <a:custGeom>
            <a:avLst/>
            <a:gdLst>
              <a:gd name="T0" fmla="*/ 17 w 34"/>
              <a:gd name="T1" fmla="*/ 34 h 34"/>
              <a:gd name="T2" fmla="*/ 17 w 34"/>
              <a:gd name="T3" fmla="*/ 34 h 34"/>
              <a:gd name="T4" fmla="*/ 0 w 34"/>
              <a:gd name="T5" fmla="*/ 17 h 34"/>
              <a:gd name="T6" fmla="*/ 17 w 34"/>
              <a:gd name="T7" fmla="*/ 0 h 34"/>
              <a:gd name="T8" fmla="*/ 34 w 34"/>
              <a:gd name="T9" fmla="*/ 17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7" y="34"/>
                  <a:pt x="0" y="26"/>
                  <a:pt x="0" y="17"/>
                </a:cubicBezTo>
                <a:cubicBezTo>
                  <a:pt x="0" y="8"/>
                  <a:pt x="7" y="0"/>
                  <a:pt x="17" y="0"/>
                </a:cubicBezTo>
                <a:cubicBezTo>
                  <a:pt x="27" y="0"/>
                  <a:pt x="34" y="8"/>
                  <a:pt x="34" y="17"/>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42">
            <a:extLst>
              <a:ext uri="{FF2B5EF4-FFF2-40B4-BE49-F238E27FC236}">
                <a16:creationId xmlns:a16="http://schemas.microsoft.com/office/drawing/2014/main" id="{5453C0A9-1FE8-4ABD-BD68-182DAF0F1114}"/>
              </a:ext>
            </a:extLst>
          </p:cNvPr>
          <p:cNvSpPr>
            <a:spLocks/>
          </p:cNvSpPr>
          <p:nvPr/>
        </p:nvSpPr>
        <p:spPr bwMode="auto">
          <a:xfrm>
            <a:off x="8120063" y="2016126"/>
            <a:ext cx="66675" cy="65088"/>
          </a:xfrm>
          <a:custGeom>
            <a:avLst/>
            <a:gdLst>
              <a:gd name="T0" fmla="*/ 17 w 35"/>
              <a:gd name="T1" fmla="*/ 34 h 34"/>
              <a:gd name="T2" fmla="*/ 17 w 35"/>
              <a:gd name="T3" fmla="*/ 34 h 34"/>
              <a:gd name="T4" fmla="*/ 0 w 35"/>
              <a:gd name="T5" fmla="*/ 16 h 34"/>
              <a:gd name="T6" fmla="*/ 17 w 35"/>
              <a:gd name="T7" fmla="*/ 0 h 34"/>
              <a:gd name="T8" fmla="*/ 35 w 35"/>
              <a:gd name="T9" fmla="*/ 16 h 34"/>
              <a:gd name="T10" fmla="*/ 17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7" y="34"/>
                </a:moveTo>
                <a:cubicBezTo>
                  <a:pt x="17" y="34"/>
                  <a:pt x="17" y="34"/>
                  <a:pt x="17" y="34"/>
                </a:cubicBezTo>
                <a:cubicBezTo>
                  <a:pt x="7" y="34"/>
                  <a:pt x="0" y="26"/>
                  <a:pt x="0" y="16"/>
                </a:cubicBezTo>
                <a:cubicBezTo>
                  <a:pt x="0" y="8"/>
                  <a:pt x="7" y="0"/>
                  <a:pt x="17" y="0"/>
                </a:cubicBezTo>
                <a:cubicBezTo>
                  <a:pt x="27" y="0"/>
                  <a:pt x="35" y="8"/>
                  <a:pt x="35" y="16"/>
                </a:cubicBezTo>
                <a:cubicBezTo>
                  <a:pt x="35"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43">
            <a:extLst>
              <a:ext uri="{FF2B5EF4-FFF2-40B4-BE49-F238E27FC236}">
                <a16:creationId xmlns:a16="http://schemas.microsoft.com/office/drawing/2014/main" id="{E631425A-F903-49F4-9877-2B913482E9C1}"/>
              </a:ext>
            </a:extLst>
          </p:cNvPr>
          <p:cNvSpPr>
            <a:spLocks/>
          </p:cNvSpPr>
          <p:nvPr/>
        </p:nvSpPr>
        <p:spPr bwMode="auto">
          <a:xfrm>
            <a:off x="8120063" y="1806576"/>
            <a:ext cx="66675" cy="65088"/>
          </a:xfrm>
          <a:custGeom>
            <a:avLst/>
            <a:gdLst>
              <a:gd name="T0" fmla="*/ 17 w 35"/>
              <a:gd name="T1" fmla="*/ 34 h 34"/>
              <a:gd name="T2" fmla="*/ 17 w 35"/>
              <a:gd name="T3" fmla="*/ 34 h 34"/>
              <a:gd name="T4" fmla="*/ 0 w 35"/>
              <a:gd name="T5" fmla="*/ 17 h 34"/>
              <a:gd name="T6" fmla="*/ 17 w 35"/>
              <a:gd name="T7" fmla="*/ 0 h 34"/>
              <a:gd name="T8" fmla="*/ 35 w 35"/>
              <a:gd name="T9" fmla="*/ 17 h 34"/>
              <a:gd name="T10" fmla="*/ 17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7" y="34"/>
                </a:moveTo>
                <a:cubicBezTo>
                  <a:pt x="17" y="34"/>
                  <a:pt x="17" y="34"/>
                  <a:pt x="17" y="34"/>
                </a:cubicBezTo>
                <a:cubicBezTo>
                  <a:pt x="7" y="34"/>
                  <a:pt x="0" y="26"/>
                  <a:pt x="0" y="17"/>
                </a:cubicBezTo>
                <a:cubicBezTo>
                  <a:pt x="0" y="8"/>
                  <a:pt x="7" y="0"/>
                  <a:pt x="17" y="0"/>
                </a:cubicBezTo>
                <a:cubicBezTo>
                  <a:pt x="28" y="0"/>
                  <a:pt x="35" y="8"/>
                  <a:pt x="35" y="17"/>
                </a:cubicBezTo>
                <a:cubicBezTo>
                  <a:pt x="35" y="26"/>
                  <a:pt x="28"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44">
            <a:extLst>
              <a:ext uri="{FF2B5EF4-FFF2-40B4-BE49-F238E27FC236}">
                <a16:creationId xmlns:a16="http://schemas.microsoft.com/office/drawing/2014/main" id="{7579CEB9-C435-47E3-84F7-A9D586799B19}"/>
              </a:ext>
            </a:extLst>
          </p:cNvPr>
          <p:cNvSpPr>
            <a:spLocks/>
          </p:cNvSpPr>
          <p:nvPr/>
        </p:nvSpPr>
        <p:spPr bwMode="auto">
          <a:xfrm>
            <a:off x="8432800" y="1708151"/>
            <a:ext cx="68263" cy="65088"/>
          </a:xfrm>
          <a:custGeom>
            <a:avLst/>
            <a:gdLst>
              <a:gd name="T0" fmla="*/ 18 w 35"/>
              <a:gd name="T1" fmla="*/ 34 h 34"/>
              <a:gd name="T2" fmla="*/ 18 w 35"/>
              <a:gd name="T3" fmla="*/ 34 h 34"/>
              <a:gd name="T4" fmla="*/ 0 w 35"/>
              <a:gd name="T5" fmla="*/ 16 h 34"/>
              <a:gd name="T6" fmla="*/ 18 w 35"/>
              <a:gd name="T7" fmla="*/ 0 h 34"/>
              <a:gd name="T8" fmla="*/ 35 w 35"/>
              <a:gd name="T9" fmla="*/ 16 h 34"/>
              <a:gd name="T10" fmla="*/ 18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8" y="34"/>
                </a:moveTo>
                <a:cubicBezTo>
                  <a:pt x="18" y="34"/>
                  <a:pt x="18" y="34"/>
                  <a:pt x="18" y="34"/>
                </a:cubicBezTo>
                <a:cubicBezTo>
                  <a:pt x="8" y="34"/>
                  <a:pt x="0" y="26"/>
                  <a:pt x="0" y="16"/>
                </a:cubicBezTo>
                <a:cubicBezTo>
                  <a:pt x="0" y="8"/>
                  <a:pt x="8" y="0"/>
                  <a:pt x="18" y="0"/>
                </a:cubicBezTo>
                <a:cubicBezTo>
                  <a:pt x="28" y="0"/>
                  <a:pt x="35" y="8"/>
                  <a:pt x="35" y="16"/>
                </a:cubicBezTo>
                <a:cubicBezTo>
                  <a:pt x="35" y="26"/>
                  <a:pt x="28" y="34"/>
                  <a:pt x="18"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45">
            <a:extLst>
              <a:ext uri="{FF2B5EF4-FFF2-40B4-BE49-F238E27FC236}">
                <a16:creationId xmlns:a16="http://schemas.microsoft.com/office/drawing/2014/main" id="{9F910404-7054-47D7-AE70-7E03D70AB7E0}"/>
              </a:ext>
            </a:extLst>
          </p:cNvPr>
          <p:cNvSpPr>
            <a:spLocks/>
          </p:cNvSpPr>
          <p:nvPr/>
        </p:nvSpPr>
        <p:spPr bwMode="auto">
          <a:xfrm>
            <a:off x="8202613" y="1658938"/>
            <a:ext cx="66675" cy="65088"/>
          </a:xfrm>
          <a:custGeom>
            <a:avLst/>
            <a:gdLst>
              <a:gd name="T0" fmla="*/ 17 w 35"/>
              <a:gd name="T1" fmla="*/ 34 h 34"/>
              <a:gd name="T2" fmla="*/ 17 w 35"/>
              <a:gd name="T3" fmla="*/ 34 h 34"/>
              <a:gd name="T4" fmla="*/ 0 w 35"/>
              <a:gd name="T5" fmla="*/ 16 h 34"/>
              <a:gd name="T6" fmla="*/ 17 w 35"/>
              <a:gd name="T7" fmla="*/ 0 h 34"/>
              <a:gd name="T8" fmla="*/ 35 w 35"/>
              <a:gd name="T9" fmla="*/ 16 h 34"/>
              <a:gd name="T10" fmla="*/ 17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7" y="34"/>
                </a:moveTo>
                <a:cubicBezTo>
                  <a:pt x="17" y="34"/>
                  <a:pt x="17" y="34"/>
                  <a:pt x="17" y="34"/>
                </a:cubicBezTo>
                <a:cubicBezTo>
                  <a:pt x="7" y="34"/>
                  <a:pt x="0" y="26"/>
                  <a:pt x="0" y="16"/>
                </a:cubicBezTo>
                <a:cubicBezTo>
                  <a:pt x="0" y="8"/>
                  <a:pt x="7" y="0"/>
                  <a:pt x="17" y="0"/>
                </a:cubicBezTo>
                <a:cubicBezTo>
                  <a:pt x="27" y="0"/>
                  <a:pt x="35" y="8"/>
                  <a:pt x="35" y="16"/>
                </a:cubicBezTo>
                <a:cubicBezTo>
                  <a:pt x="35"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46">
            <a:extLst>
              <a:ext uri="{FF2B5EF4-FFF2-40B4-BE49-F238E27FC236}">
                <a16:creationId xmlns:a16="http://schemas.microsoft.com/office/drawing/2014/main" id="{2EB69C7C-AE81-4F62-9B80-A6FFA4FC7908}"/>
              </a:ext>
            </a:extLst>
          </p:cNvPr>
          <p:cNvSpPr>
            <a:spLocks/>
          </p:cNvSpPr>
          <p:nvPr/>
        </p:nvSpPr>
        <p:spPr bwMode="auto">
          <a:xfrm>
            <a:off x="8547100" y="1825626"/>
            <a:ext cx="66675" cy="65088"/>
          </a:xfrm>
          <a:custGeom>
            <a:avLst/>
            <a:gdLst>
              <a:gd name="T0" fmla="*/ 18 w 35"/>
              <a:gd name="T1" fmla="*/ 34 h 34"/>
              <a:gd name="T2" fmla="*/ 18 w 35"/>
              <a:gd name="T3" fmla="*/ 34 h 34"/>
              <a:gd name="T4" fmla="*/ 0 w 35"/>
              <a:gd name="T5" fmla="*/ 16 h 34"/>
              <a:gd name="T6" fmla="*/ 18 w 35"/>
              <a:gd name="T7" fmla="*/ 0 h 34"/>
              <a:gd name="T8" fmla="*/ 35 w 35"/>
              <a:gd name="T9" fmla="*/ 16 h 34"/>
              <a:gd name="T10" fmla="*/ 18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8" y="34"/>
                </a:moveTo>
                <a:cubicBezTo>
                  <a:pt x="18" y="34"/>
                  <a:pt x="18" y="34"/>
                  <a:pt x="18" y="34"/>
                </a:cubicBezTo>
                <a:cubicBezTo>
                  <a:pt x="8" y="34"/>
                  <a:pt x="0" y="25"/>
                  <a:pt x="0" y="16"/>
                </a:cubicBezTo>
                <a:cubicBezTo>
                  <a:pt x="0" y="8"/>
                  <a:pt x="8" y="0"/>
                  <a:pt x="18" y="0"/>
                </a:cubicBezTo>
                <a:cubicBezTo>
                  <a:pt x="28" y="0"/>
                  <a:pt x="35" y="8"/>
                  <a:pt x="35" y="16"/>
                </a:cubicBezTo>
                <a:cubicBezTo>
                  <a:pt x="35" y="25"/>
                  <a:pt x="28" y="34"/>
                  <a:pt x="18"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7">
            <a:extLst>
              <a:ext uri="{FF2B5EF4-FFF2-40B4-BE49-F238E27FC236}">
                <a16:creationId xmlns:a16="http://schemas.microsoft.com/office/drawing/2014/main" id="{AD181FF3-E858-4DCD-BC6C-5731DA782CF0}"/>
              </a:ext>
            </a:extLst>
          </p:cNvPr>
          <p:cNvSpPr>
            <a:spLocks/>
          </p:cNvSpPr>
          <p:nvPr/>
        </p:nvSpPr>
        <p:spPr bwMode="auto">
          <a:xfrm>
            <a:off x="8324850" y="1857376"/>
            <a:ext cx="66675" cy="66675"/>
          </a:xfrm>
          <a:custGeom>
            <a:avLst/>
            <a:gdLst>
              <a:gd name="T0" fmla="*/ 17 w 34"/>
              <a:gd name="T1" fmla="*/ 34 h 34"/>
              <a:gd name="T2" fmla="*/ 17 w 34"/>
              <a:gd name="T3" fmla="*/ 34 h 34"/>
              <a:gd name="T4" fmla="*/ 0 w 34"/>
              <a:gd name="T5" fmla="*/ 16 h 34"/>
              <a:gd name="T6" fmla="*/ 17 w 34"/>
              <a:gd name="T7" fmla="*/ 0 h 34"/>
              <a:gd name="T8" fmla="*/ 34 w 34"/>
              <a:gd name="T9" fmla="*/ 16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7" y="34"/>
                  <a:pt x="0" y="26"/>
                  <a:pt x="0" y="16"/>
                </a:cubicBezTo>
                <a:cubicBezTo>
                  <a:pt x="0" y="8"/>
                  <a:pt x="7" y="0"/>
                  <a:pt x="17" y="0"/>
                </a:cubicBezTo>
                <a:cubicBezTo>
                  <a:pt x="27" y="0"/>
                  <a:pt x="34" y="8"/>
                  <a:pt x="34" y="16"/>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8">
            <a:extLst>
              <a:ext uri="{FF2B5EF4-FFF2-40B4-BE49-F238E27FC236}">
                <a16:creationId xmlns:a16="http://schemas.microsoft.com/office/drawing/2014/main" id="{015C421F-331B-4586-8971-638E01E70A05}"/>
              </a:ext>
            </a:extLst>
          </p:cNvPr>
          <p:cNvSpPr>
            <a:spLocks/>
          </p:cNvSpPr>
          <p:nvPr/>
        </p:nvSpPr>
        <p:spPr bwMode="auto">
          <a:xfrm>
            <a:off x="7954963" y="1751013"/>
            <a:ext cx="66675" cy="65088"/>
          </a:xfrm>
          <a:custGeom>
            <a:avLst/>
            <a:gdLst>
              <a:gd name="T0" fmla="*/ 17 w 35"/>
              <a:gd name="T1" fmla="*/ 34 h 34"/>
              <a:gd name="T2" fmla="*/ 17 w 35"/>
              <a:gd name="T3" fmla="*/ 34 h 34"/>
              <a:gd name="T4" fmla="*/ 0 w 35"/>
              <a:gd name="T5" fmla="*/ 16 h 34"/>
              <a:gd name="T6" fmla="*/ 17 w 35"/>
              <a:gd name="T7" fmla="*/ 0 h 34"/>
              <a:gd name="T8" fmla="*/ 35 w 35"/>
              <a:gd name="T9" fmla="*/ 16 h 34"/>
              <a:gd name="T10" fmla="*/ 17 w 35"/>
              <a:gd name="T11" fmla="*/ 34 h 34"/>
            </a:gdLst>
            <a:ahLst/>
            <a:cxnLst>
              <a:cxn ang="0">
                <a:pos x="T0" y="T1"/>
              </a:cxn>
              <a:cxn ang="0">
                <a:pos x="T2" y="T3"/>
              </a:cxn>
              <a:cxn ang="0">
                <a:pos x="T4" y="T5"/>
              </a:cxn>
              <a:cxn ang="0">
                <a:pos x="T6" y="T7"/>
              </a:cxn>
              <a:cxn ang="0">
                <a:pos x="T8" y="T9"/>
              </a:cxn>
              <a:cxn ang="0">
                <a:pos x="T10" y="T11"/>
              </a:cxn>
            </a:cxnLst>
            <a:rect l="0" t="0" r="r" b="b"/>
            <a:pathLst>
              <a:path w="35" h="34">
                <a:moveTo>
                  <a:pt x="17" y="34"/>
                </a:moveTo>
                <a:cubicBezTo>
                  <a:pt x="17" y="34"/>
                  <a:pt x="17" y="34"/>
                  <a:pt x="17" y="34"/>
                </a:cubicBezTo>
                <a:cubicBezTo>
                  <a:pt x="8" y="34"/>
                  <a:pt x="0" y="26"/>
                  <a:pt x="0" y="16"/>
                </a:cubicBezTo>
                <a:cubicBezTo>
                  <a:pt x="0" y="8"/>
                  <a:pt x="8" y="0"/>
                  <a:pt x="17" y="0"/>
                </a:cubicBezTo>
                <a:cubicBezTo>
                  <a:pt x="28" y="0"/>
                  <a:pt x="35" y="8"/>
                  <a:pt x="35" y="16"/>
                </a:cubicBezTo>
                <a:cubicBezTo>
                  <a:pt x="35" y="26"/>
                  <a:pt x="28"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49">
            <a:extLst>
              <a:ext uri="{FF2B5EF4-FFF2-40B4-BE49-F238E27FC236}">
                <a16:creationId xmlns:a16="http://schemas.microsoft.com/office/drawing/2014/main" id="{2EE41D98-F4C9-40C9-AFE4-B7485B90AAD7}"/>
              </a:ext>
            </a:extLst>
          </p:cNvPr>
          <p:cNvSpPr>
            <a:spLocks/>
          </p:cNvSpPr>
          <p:nvPr/>
        </p:nvSpPr>
        <p:spPr bwMode="auto">
          <a:xfrm>
            <a:off x="8553450" y="1982788"/>
            <a:ext cx="65088" cy="65088"/>
          </a:xfrm>
          <a:custGeom>
            <a:avLst/>
            <a:gdLst>
              <a:gd name="T0" fmla="*/ 17 w 34"/>
              <a:gd name="T1" fmla="*/ 34 h 34"/>
              <a:gd name="T2" fmla="*/ 17 w 34"/>
              <a:gd name="T3" fmla="*/ 34 h 34"/>
              <a:gd name="T4" fmla="*/ 0 w 34"/>
              <a:gd name="T5" fmla="*/ 16 h 34"/>
              <a:gd name="T6" fmla="*/ 17 w 34"/>
              <a:gd name="T7" fmla="*/ 0 h 34"/>
              <a:gd name="T8" fmla="*/ 34 w 34"/>
              <a:gd name="T9" fmla="*/ 16 h 34"/>
              <a:gd name="T10" fmla="*/ 17 w 34"/>
              <a:gd name="T11" fmla="*/ 34 h 34"/>
            </a:gdLst>
            <a:ahLst/>
            <a:cxnLst>
              <a:cxn ang="0">
                <a:pos x="T0" y="T1"/>
              </a:cxn>
              <a:cxn ang="0">
                <a:pos x="T2" y="T3"/>
              </a:cxn>
              <a:cxn ang="0">
                <a:pos x="T4" y="T5"/>
              </a:cxn>
              <a:cxn ang="0">
                <a:pos x="T6" y="T7"/>
              </a:cxn>
              <a:cxn ang="0">
                <a:pos x="T8" y="T9"/>
              </a:cxn>
              <a:cxn ang="0">
                <a:pos x="T10" y="T11"/>
              </a:cxn>
            </a:cxnLst>
            <a:rect l="0" t="0" r="r" b="b"/>
            <a:pathLst>
              <a:path w="34" h="34">
                <a:moveTo>
                  <a:pt x="17" y="34"/>
                </a:moveTo>
                <a:cubicBezTo>
                  <a:pt x="17" y="34"/>
                  <a:pt x="17" y="34"/>
                  <a:pt x="17" y="34"/>
                </a:cubicBezTo>
                <a:cubicBezTo>
                  <a:pt x="7" y="34"/>
                  <a:pt x="0" y="26"/>
                  <a:pt x="0" y="16"/>
                </a:cubicBezTo>
                <a:cubicBezTo>
                  <a:pt x="0" y="8"/>
                  <a:pt x="7" y="0"/>
                  <a:pt x="17" y="0"/>
                </a:cubicBezTo>
                <a:cubicBezTo>
                  <a:pt x="27" y="0"/>
                  <a:pt x="34" y="8"/>
                  <a:pt x="34" y="16"/>
                </a:cubicBezTo>
                <a:cubicBezTo>
                  <a:pt x="34" y="26"/>
                  <a:pt x="27" y="34"/>
                  <a:pt x="17" y="34"/>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51">
            <a:extLst>
              <a:ext uri="{FF2B5EF4-FFF2-40B4-BE49-F238E27FC236}">
                <a16:creationId xmlns:a16="http://schemas.microsoft.com/office/drawing/2014/main" id="{23FA5CB6-27FE-4C7C-89B8-A5D745AC3285}"/>
              </a:ext>
            </a:extLst>
          </p:cNvPr>
          <p:cNvSpPr>
            <a:spLocks/>
          </p:cNvSpPr>
          <p:nvPr/>
        </p:nvSpPr>
        <p:spPr bwMode="auto">
          <a:xfrm>
            <a:off x="9375775" y="4605338"/>
            <a:ext cx="984250" cy="971550"/>
          </a:xfrm>
          <a:custGeom>
            <a:avLst/>
            <a:gdLst>
              <a:gd name="T0" fmla="*/ 311 w 620"/>
              <a:gd name="T1" fmla="*/ 467 h 612"/>
              <a:gd name="T2" fmla="*/ 311 w 620"/>
              <a:gd name="T3" fmla="*/ 467 h 612"/>
              <a:gd name="T4" fmla="*/ 116 w 620"/>
              <a:gd name="T5" fmla="*/ 612 h 612"/>
              <a:gd name="T6" fmla="*/ 190 w 620"/>
              <a:gd name="T7" fmla="*/ 378 h 612"/>
              <a:gd name="T8" fmla="*/ 0 w 620"/>
              <a:gd name="T9" fmla="*/ 236 h 612"/>
              <a:gd name="T10" fmla="*/ 236 w 620"/>
              <a:gd name="T11" fmla="*/ 236 h 612"/>
              <a:gd name="T12" fmla="*/ 311 w 620"/>
              <a:gd name="T13" fmla="*/ 0 h 612"/>
              <a:gd name="T14" fmla="*/ 385 w 620"/>
              <a:gd name="T15" fmla="*/ 236 h 612"/>
              <a:gd name="T16" fmla="*/ 620 w 620"/>
              <a:gd name="T17" fmla="*/ 236 h 612"/>
              <a:gd name="T18" fmla="*/ 431 w 620"/>
              <a:gd name="T19" fmla="*/ 378 h 612"/>
              <a:gd name="T20" fmla="*/ 504 w 620"/>
              <a:gd name="T21" fmla="*/ 612 h 612"/>
              <a:gd name="T22" fmla="*/ 311 w 620"/>
              <a:gd name="T23" fmla="*/ 46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612">
                <a:moveTo>
                  <a:pt x="311" y="467"/>
                </a:moveTo>
                <a:lnTo>
                  <a:pt x="311" y="467"/>
                </a:lnTo>
                <a:lnTo>
                  <a:pt x="116" y="612"/>
                </a:lnTo>
                <a:lnTo>
                  <a:pt x="190" y="378"/>
                </a:lnTo>
                <a:lnTo>
                  <a:pt x="0" y="236"/>
                </a:lnTo>
                <a:lnTo>
                  <a:pt x="236" y="236"/>
                </a:lnTo>
                <a:lnTo>
                  <a:pt x="311" y="0"/>
                </a:lnTo>
                <a:lnTo>
                  <a:pt x="385" y="236"/>
                </a:lnTo>
                <a:lnTo>
                  <a:pt x="620" y="236"/>
                </a:lnTo>
                <a:lnTo>
                  <a:pt x="431" y="378"/>
                </a:lnTo>
                <a:lnTo>
                  <a:pt x="504" y="612"/>
                </a:lnTo>
                <a:lnTo>
                  <a:pt x="311" y="467"/>
                </a:lnTo>
                <a:close/>
              </a:path>
            </a:pathLst>
          </a:custGeom>
          <a:noFill/>
          <a:ln w="31750" cap="rnd">
            <a:solidFill>
              <a:srgbClr val="0101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2">
            <a:extLst>
              <a:ext uri="{FF2B5EF4-FFF2-40B4-BE49-F238E27FC236}">
                <a16:creationId xmlns:a16="http://schemas.microsoft.com/office/drawing/2014/main" id="{1CCAB337-6163-43AE-8447-91B408178EC3}"/>
              </a:ext>
            </a:extLst>
          </p:cNvPr>
          <p:cNvSpPr>
            <a:spLocks/>
          </p:cNvSpPr>
          <p:nvPr/>
        </p:nvSpPr>
        <p:spPr bwMode="auto">
          <a:xfrm>
            <a:off x="9605963" y="4860926"/>
            <a:ext cx="523875" cy="509588"/>
          </a:xfrm>
          <a:custGeom>
            <a:avLst/>
            <a:gdLst>
              <a:gd name="T0" fmla="*/ 0 w 330"/>
              <a:gd name="T1" fmla="*/ 123 h 321"/>
              <a:gd name="T2" fmla="*/ 0 w 330"/>
              <a:gd name="T3" fmla="*/ 123 h 321"/>
              <a:gd name="T4" fmla="*/ 126 w 330"/>
              <a:gd name="T5" fmla="*/ 123 h 321"/>
              <a:gd name="T6" fmla="*/ 165 w 330"/>
              <a:gd name="T7" fmla="*/ 0 h 321"/>
              <a:gd name="T8" fmla="*/ 204 w 330"/>
              <a:gd name="T9" fmla="*/ 123 h 321"/>
              <a:gd name="T10" fmla="*/ 330 w 330"/>
              <a:gd name="T11" fmla="*/ 123 h 321"/>
              <a:gd name="T12" fmla="*/ 229 w 330"/>
              <a:gd name="T13" fmla="*/ 199 h 321"/>
              <a:gd name="T14" fmla="*/ 267 w 330"/>
              <a:gd name="T15" fmla="*/ 321 h 321"/>
              <a:gd name="T16" fmla="*/ 165 w 330"/>
              <a:gd name="T17" fmla="*/ 245 h 321"/>
              <a:gd name="T18" fmla="*/ 63 w 330"/>
              <a:gd name="T19" fmla="*/ 321 h 321"/>
              <a:gd name="T20" fmla="*/ 102 w 330"/>
              <a:gd name="T21" fmla="*/ 199 h 321"/>
              <a:gd name="T22" fmla="*/ 0 w 330"/>
              <a:gd name="T23" fmla="*/ 12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321">
                <a:moveTo>
                  <a:pt x="0" y="123"/>
                </a:moveTo>
                <a:lnTo>
                  <a:pt x="0" y="123"/>
                </a:lnTo>
                <a:lnTo>
                  <a:pt x="126" y="123"/>
                </a:lnTo>
                <a:lnTo>
                  <a:pt x="165" y="0"/>
                </a:lnTo>
                <a:lnTo>
                  <a:pt x="204" y="123"/>
                </a:lnTo>
                <a:lnTo>
                  <a:pt x="330" y="123"/>
                </a:lnTo>
                <a:lnTo>
                  <a:pt x="229" y="199"/>
                </a:lnTo>
                <a:lnTo>
                  <a:pt x="267" y="321"/>
                </a:lnTo>
                <a:lnTo>
                  <a:pt x="165" y="245"/>
                </a:lnTo>
                <a:lnTo>
                  <a:pt x="63" y="321"/>
                </a:lnTo>
                <a:lnTo>
                  <a:pt x="102" y="199"/>
                </a:lnTo>
                <a:lnTo>
                  <a:pt x="0" y="123"/>
                </a:lnTo>
                <a:close/>
              </a:path>
            </a:pathLst>
          </a:custGeom>
          <a:noFill/>
          <a:ln w="31750" cap="rnd">
            <a:solidFill>
              <a:srgbClr val="0101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3">
            <a:extLst>
              <a:ext uri="{FF2B5EF4-FFF2-40B4-BE49-F238E27FC236}">
                <a16:creationId xmlns:a16="http://schemas.microsoft.com/office/drawing/2014/main" id="{B9B3C1B1-D962-4844-866D-F7F16A1DBC15}"/>
              </a:ext>
            </a:extLst>
          </p:cNvPr>
          <p:cNvSpPr>
            <a:spLocks/>
          </p:cNvSpPr>
          <p:nvPr/>
        </p:nvSpPr>
        <p:spPr bwMode="auto">
          <a:xfrm>
            <a:off x="9375775" y="4605338"/>
            <a:ext cx="984250" cy="971550"/>
          </a:xfrm>
          <a:custGeom>
            <a:avLst/>
            <a:gdLst>
              <a:gd name="T0" fmla="*/ 311 w 620"/>
              <a:gd name="T1" fmla="*/ 467 h 612"/>
              <a:gd name="T2" fmla="*/ 311 w 620"/>
              <a:gd name="T3" fmla="*/ 467 h 612"/>
              <a:gd name="T4" fmla="*/ 116 w 620"/>
              <a:gd name="T5" fmla="*/ 612 h 612"/>
              <a:gd name="T6" fmla="*/ 190 w 620"/>
              <a:gd name="T7" fmla="*/ 378 h 612"/>
              <a:gd name="T8" fmla="*/ 0 w 620"/>
              <a:gd name="T9" fmla="*/ 236 h 612"/>
              <a:gd name="T10" fmla="*/ 236 w 620"/>
              <a:gd name="T11" fmla="*/ 236 h 612"/>
              <a:gd name="T12" fmla="*/ 311 w 620"/>
              <a:gd name="T13" fmla="*/ 0 h 612"/>
              <a:gd name="T14" fmla="*/ 385 w 620"/>
              <a:gd name="T15" fmla="*/ 236 h 612"/>
              <a:gd name="T16" fmla="*/ 620 w 620"/>
              <a:gd name="T17" fmla="*/ 236 h 612"/>
              <a:gd name="T18" fmla="*/ 431 w 620"/>
              <a:gd name="T19" fmla="*/ 378 h 612"/>
              <a:gd name="T20" fmla="*/ 504 w 620"/>
              <a:gd name="T21" fmla="*/ 612 h 612"/>
              <a:gd name="T22" fmla="*/ 311 w 620"/>
              <a:gd name="T23" fmla="*/ 46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612">
                <a:moveTo>
                  <a:pt x="311" y="467"/>
                </a:moveTo>
                <a:lnTo>
                  <a:pt x="311" y="467"/>
                </a:lnTo>
                <a:lnTo>
                  <a:pt x="116" y="612"/>
                </a:lnTo>
                <a:lnTo>
                  <a:pt x="190" y="378"/>
                </a:lnTo>
                <a:lnTo>
                  <a:pt x="0" y="236"/>
                </a:lnTo>
                <a:lnTo>
                  <a:pt x="236" y="236"/>
                </a:lnTo>
                <a:lnTo>
                  <a:pt x="311" y="0"/>
                </a:lnTo>
                <a:lnTo>
                  <a:pt x="385" y="236"/>
                </a:lnTo>
                <a:lnTo>
                  <a:pt x="620" y="236"/>
                </a:lnTo>
                <a:lnTo>
                  <a:pt x="431" y="378"/>
                </a:lnTo>
                <a:lnTo>
                  <a:pt x="504" y="612"/>
                </a:lnTo>
                <a:lnTo>
                  <a:pt x="311" y="467"/>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54">
            <a:extLst>
              <a:ext uri="{FF2B5EF4-FFF2-40B4-BE49-F238E27FC236}">
                <a16:creationId xmlns:a16="http://schemas.microsoft.com/office/drawing/2014/main" id="{3781FF28-241C-4C2C-8069-0C77BB7C0D85}"/>
              </a:ext>
            </a:extLst>
          </p:cNvPr>
          <p:cNvSpPr>
            <a:spLocks/>
          </p:cNvSpPr>
          <p:nvPr/>
        </p:nvSpPr>
        <p:spPr bwMode="auto">
          <a:xfrm>
            <a:off x="9605963" y="4860926"/>
            <a:ext cx="523875" cy="509588"/>
          </a:xfrm>
          <a:custGeom>
            <a:avLst/>
            <a:gdLst>
              <a:gd name="T0" fmla="*/ 0 w 330"/>
              <a:gd name="T1" fmla="*/ 123 h 321"/>
              <a:gd name="T2" fmla="*/ 0 w 330"/>
              <a:gd name="T3" fmla="*/ 123 h 321"/>
              <a:gd name="T4" fmla="*/ 126 w 330"/>
              <a:gd name="T5" fmla="*/ 123 h 321"/>
              <a:gd name="T6" fmla="*/ 165 w 330"/>
              <a:gd name="T7" fmla="*/ 0 h 321"/>
              <a:gd name="T8" fmla="*/ 204 w 330"/>
              <a:gd name="T9" fmla="*/ 123 h 321"/>
              <a:gd name="T10" fmla="*/ 330 w 330"/>
              <a:gd name="T11" fmla="*/ 123 h 321"/>
              <a:gd name="T12" fmla="*/ 229 w 330"/>
              <a:gd name="T13" fmla="*/ 199 h 321"/>
              <a:gd name="T14" fmla="*/ 267 w 330"/>
              <a:gd name="T15" fmla="*/ 321 h 321"/>
              <a:gd name="T16" fmla="*/ 165 w 330"/>
              <a:gd name="T17" fmla="*/ 245 h 321"/>
              <a:gd name="T18" fmla="*/ 63 w 330"/>
              <a:gd name="T19" fmla="*/ 321 h 321"/>
              <a:gd name="T20" fmla="*/ 102 w 330"/>
              <a:gd name="T21" fmla="*/ 199 h 321"/>
              <a:gd name="T22" fmla="*/ 0 w 330"/>
              <a:gd name="T23" fmla="*/ 12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321">
                <a:moveTo>
                  <a:pt x="0" y="123"/>
                </a:moveTo>
                <a:lnTo>
                  <a:pt x="0" y="123"/>
                </a:lnTo>
                <a:lnTo>
                  <a:pt x="126" y="123"/>
                </a:lnTo>
                <a:lnTo>
                  <a:pt x="165" y="0"/>
                </a:lnTo>
                <a:lnTo>
                  <a:pt x="204" y="123"/>
                </a:lnTo>
                <a:lnTo>
                  <a:pt x="330" y="123"/>
                </a:lnTo>
                <a:lnTo>
                  <a:pt x="229" y="199"/>
                </a:lnTo>
                <a:lnTo>
                  <a:pt x="267" y="321"/>
                </a:lnTo>
                <a:lnTo>
                  <a:pt x="165" y="245"/>
                </a:lnTo>
                <a:lnTo>
                  <a:pt x="63" y="321"/>
                </a:lnTo>
                <a:lnTo>
                  <a:pt x="102" y="199"/>
                </a:lnTo>
                <a:lnTo>
                  <a:pt x="0" y="123"/>
                </a:ln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5">
            <a:extLst>
              <a:ext uri="{FF2B5EF4-FFF2-40B4-BE49-F238E27FC236}">
                <a16:creationId xmlns:a16="http://schemas.microsoft.com/office/drawing/2014/main" id="{19C36AA4-2F71-435E-A42E-F83442B67161}"/>
              </a:ext>
            </a:extLst>
          </p:cNvPr>
          <p:cNvSpPr>
            <a:spLocks/>
          </p:cNvSpPr>
          <p:nvPr/>
        </p:nvSpPr>
        <p:spPr bwMode="auto">
          <a:xfrm>
            <a:off x="6686550" y="3021013"/>
            <a:ext cx="1654175" cy="1054100"/>
          </a:xfrm>
          <a:custGeom>
            <a:avLst/>
            <a:gdLst>
              <a:gd name="T0" fmla="*/ 550 w 862"/>
              <a:gd name="T1" fmla="*/ 549 h 549"/>
              <a:gd name="T2" fmla="*/ 274 w 862"/>
              <a:gd name="T3" fmla="*/ 549 h 549"/>
              <a:gd name="T4" fmla="*/ 0 w 862"/>
              <a:gd name="T5" fmla="*/ 274 h 549"/>
              <a:gd name="T6" fmla="*/ 0 w 862"/>
              <a:gd name="T7" fmla="*/ 274 h 549"/>
              <a:gd name="T8" fmla="*/ 274 w 862"/>
              <a:gd name="T9" fmla="*/ 0 h 549"/>
              <a:gd name="T10" fmla="*/ 862 w 862"/>
              <a:gd name="T11" fmla="*/ 0 h 549"/>
            </a:gdLst>
            <a:ahLst/>
            <a:cxnLst>
              <a:cxn ang="0">
                <a:pos x="T0" y="T1"/>
              </a:cxn>
              <a:cxn ang="0">
                <a:pos x="T2" y="T3"/>
              </a:cxn>
              <a:cxn ang="0">
                <a:pos x="T4" y="T5"/>
              </a:cxn>
              <a:cxn ang="0">
                <a:pos x="T6" y="T7"/>
              </a:cxn>
              <a:cxn ang="0">
                <a:pos x="T8" y="T9"/>
              </a:cxn>
              <a:cxn ang="0">
                <a:pos x="T10" y="T11"/>
              </a:cxn>
            </a:cxnLst>
            <a:rect l="0" t="0" r="r" b="b"/>
            <a:pathLst>
              <a:path w="862" h="549">
                <a:moveTo>
                  <a:pt x="550" y="549"/>
                </a:moveTo>
                <a:cubicBezTo>
                  <a:pt x="274" y="549"/>
                  <a:pt x="274" y="549"/>
                  <a:pt x="274" y="549"/>
                </a:cubicBezTo>
                <a:cubicBezTo>
                  <a:pt x="123" y="549"/>
                  <a:pt x="0" y="425"/>
                  <a:pt x="0" y="274"/>
                </a:cubicBezTo>
                <a:cubicBezTo>
                  <a:pt x="0" y="274"/>
                  <a:pt x="0" y="274"/>
                  <a:pt x="0" y="274"/>
                </a:cubicBezTo>
                <a:cubicBezTo>
                  <a:pt x="0" y="123"/>
                  <a:pt x="123" y="0"/>
                  <a:pt x="274" y="0"/>
                </a:cubicBezTo>
                <a:cubicBezTo>
                  <a:pt x="862" y="0"/>
                  <a:pt x="862" y="0"/>
                  <a:pt x="862" y="0"/>
                </a:cubicBezTo>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6">
            <a:extLst>
              <a:ext uri="{FF2B5EF4-FFF2-40B4-BE49-F238E27FC236}">
                <a16:creationId xmlns:a16="http://schemas.microsoft.com/office/drawing/2014/main" id="{A0D233F1-3E58-49C7-9667-B51904467EFD}"/>
              </a:ext>
            </a:extLst>
          </p:cNvPr>
          <p:cNvSpPr>
            <a:spLocks/>
          </p:cNvSpPr>
          <p:nvPr/>
        </p:nvSpPr>
        <p:spPr bwMode="auto">
          <a:xfrm>
            <a:off x="9372600" y="1970088"/>
            <a:ext cx="2417763" cy="1050925"/>
          </a:xfrm>
          <a:custGeom>
            <a:avLst/>
            <a:gdLst>
              <a:gd name="T0" fmla="*/ 985 w 1260"/>
              <a:gd name="T1" fmla="*/ 0 h 548"/>
              <a:gd name="T2" fmla="*/ 1180 w 1260"/>
              <a:gd name="T3" fmla="*/ 80 h 548"/>
              <a:gd name="T4" fmla="*/ 1260 w 1260"/>
              <a:gd name="T5" fmla="*/ 275 h 548"/>
              <a:gd name="T6" fmla="*/ 1260 w 1260"/>
              <a:gd name="T7" fmla="*/ 275 h 548"/>
              <a:gd name="T8" fmla="*/ 1260 w 1260"/>
              <a:gd name="T9" fmla="*/ 275 h 548"/>
              <a:gd name="T10" fmla="*/ 1180 w 1260"/>
              <a:gd name="T11" fmla="*/ 468 h 548"/>
              <a:gd name="T12" fmla="*/ 986 w 1260"/>
              <a:gd name="T13" fmla="*/ 548 h 548"/>
              <a:gd name="T14" fmla="*/ 0 w 1260"/>
              <a:gd name="T15" fmla="*/ 548 h 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0" h="548">
                <a:moveTo>
                  <a:pt x="985" y="0"/>
                </a:moveTo>
                <a:cubicBezTo>
                  <a:pt x="1061" y="0"/>
                  <a:pt x="1130" y="31"/>
                  <a:pt x="1180" y="80"/>
                </a:cubicBezTo>
                <a:cubicBezTo>
                  <a:pt x="1229" y="130"/>
                  <a:pt x="1260" y="199"/>
                  <a:pt x="1260" y="275"/>
                </a:cubicBezTo>
                <a:cubicBezTo>
                  <a:pt x="1260" y="275"/>
                  <a:pt x="1260" y="275"/>
                  <a:pt x="1260" y="275"/>
                </a:cubicBezTo>
                <a:cubicBezTo>
                  <a:pt x="1260" y="275"/>
                  <a:pt x="1260" y="275"/>
                  <a:pt x="1260" y="275"/>
                </a:cubicBezTo>
                <a:cubicBezTo>
                  <a:pt x="1260" y="350"/>
                  <a:pt x="1230" y="419"/>
                  <a:pt x="1180" y="468"/>
                </a:cubicBezTo>
                <a:cubicBezTo>
                  <a:pt x="1130" y="518"/>
                  <a:pt x="1062" y="548"/>
                  <a:pt x="986" y="548"/>
                </a:cubicBezTo>
                <a:cubicBezTo>
                  <a:pt x="0" y="548"/>
                  <a:pt x="0" y="548"/>
                  <a:pt x="0" y="548"/>
                </a:cubicBezTo>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7">
            <a:extLst>
              <a:ext uri="{FF2B5EF4-FFF2-40B4-BE49-F238E27FC236}">
                <a16:creationId xmlns:a16="http://schemas.microsoft.com/office/drawing/2014/main" id="{B8792C19-4A0D-4F11-8257-5B0F15E189D4}"/>
              </a:ext>
            </a:extLst>
          </p:cNvPr>
          <p:cNvSpPr>
            <a:spLocks noChangeShapeType="1"/>
          </p:cNvSpPr>
          <p:nvPr/>
        </p:nvSpPr>
        <p:spPr bwMode="auto">
          <a:xfrm>
            <a:off x="10479088" y="1970088"/>
            <a:ext cx="774700" cy="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8">
            <a:extLst>
              <a:ext uri="{FF2B5EF4-FFF2-40B4-BE49-F238E27FC236}">
                <a16:creationId xmlns:a16="http://schemas.microsoft.com/office/drawing/2014/main" id="{8B0EDA13-06B4-4D52-8B5C-EFA71058BA73}"/>
              </a:ext>
            </a:extLst>
          </p:cNvPr>
          <p:cNvSpPr>
            <a:spLocks noChangeShapeType="1"/>
          </p:cNvSpPr>
          <p:nvPr/>
        </p:nvSpPr>
        <p:spPr bwMode="auto">
          <a:xfrm flipH="1">
            <a:off x="8856663" y="5127626"/>
            <a:ext cx="493713" cy="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9">
            <a:extLst>
              <a:ext uri="{FF2B5EF4-FFF2-40B4-BE49-F238E27FC236}">
                <a16:creationId xmlns:a16="http://schemas.microsoft.com/office/drawing/2014/main" id="{19A7938A-F2A4-4852-BEE1-79428E153754}"/>
              </a:ext>
            </a:extLst>
          </p:cNvPr>
          <p:cNvSpPr>
            <a:spLocks noChangeShapeType="1"/>
          </p:cNvSpPr>
          <p:nvPr/>
        </p:nvSpPr>
        <p:spPr bwMode="auto">
          <a:xfrm flipH="1">
            <a:off x="10363200" y="5127626"/>
            <a:ext cx="465138" cy="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0">
            <a:extLst>
              <a:ext uri="{FF2B5EF4-FFF2-40B4-BE49-F238E27FC236}">
                <a16:creationId xmlns:a16="http://schemas.microsoft.com/office/drawing/2014/main" id="{CEC090D4-6197-4A5A-B620-EDAA615053CA}"/>
              </a:ext>
            </a:extLst>
          </p:cNvPr>
          <p:cNvSpPr>
            <a:spLocks/>
          </p:cNvSpPr>
          <p:nvPr/>
        </p:nvSpPr>
        <p:spPr bwMode="auto">
          <a:xfrm>
            <a:off x="11198225" y="4249738"/>
            <a:ext cx="592138" cy="877888"/>
          </a:xfrm>
          <a:custGeom>
            <a:avLst/>
            <a:gdLst>
              <a:gd name="T0" fmla="*/ 240 w 309"/>
              <a:gd name="T1" fmla="*/ 0 h 457"/>
              <a:gd name="T2" fmla="*/ 309 w 309"/>
              <a:gd name="T3" fmla="*/ 182 h 457"/>
              <a:gd name="T4" fmla="*/ 309 w 309"/>
              <a:gd name="T5" fmla="*/ 182 h 457"/>
              <a:gd name="T6" fmla="*/ 35 w 309"/>
              <a:gd name="T7" fmla="*/ 457 h 457"/>
              <a:gd name="T8" fmla="*/ 0 w 309"/>
              <a:gd name="T9" fmla="*/ 457 h 457"/>
            </a:gdLst>
            <a:ahLst/>
            <a:cxnLst>
              <a:cxn ang="0">
                <a:pos x="T0" y="T1"/>
              </a:cxn>
              <a:cxn ang="0">
                <a:pos x="T2" y="T3"/>
              </a:cxn>
              <a:cxn ang="0">
                <a:pos x="T4" y="T5"/>
              </a:cxn>
              <a:cxn ang="0">
                <a:pos x="T6" y="T7"/>
              </a:cxn>
              <a:cxn ang="0">
                <a:pos x="T8" y="T9"/>
              </a:cxn>
            </a:cxnLst>
            <a:rect l="0" t="0" r="r" b="b"/>
            <a:pathLst>
              <a:path w="309" h="457">
                <a:moveTo>
                  <a:pt x="240" y="0"/>
                </a:moveTo>
                <a:cubicBezTo>
                  <a:pt x="283" y="48"/>
                  <a:pt x="309" y="112"/>
                  <a:pt x="309" y="182"/>
                </a:cubicBezTo>
                <a:cubicBezTo>
                  <a:pt x="309" y="182"/>
                  <a:pt x="309" y="182"/>
                  <a:pt x="309" y="182"/>
                </a:cubicBezTo>
                <a:cubicBezTo>
                  <a:pt x="309" y="334"/>
                  <a:pt x="187" y="457"/>
                  <a:pt x="35" y="457"/>
                </a:cubicBezTo>
                <a:cubicBezTo>
                  <a:pt x="0" y="457"/>
                  <a:pt x="0" y="457"/>
                  <a:pt x="0" y="457"/>
                </a:cubicBezTo>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1">
            <a:extLst>
              <a:ext uri="{FF2B5EF4-FFF2-40B4-BE49-F238E27FC236}">
                <a16:creationId xmlns:a16="http://schemas.microsoft.com/office/drawing/2014/main" id="{0D80FC87-C7C1-42F2-BB4B-B128DB80AC8F}"/>
              </a:ext>
            </a:extLst>
          </p:cNvPr>
          <p:cNvSpPr>
            <a:spLocks/>
          </p:cNvSpPr>
          <p:nvPr/>
        </p:nvSpPr>
        <p:spPr bwMode="auto">
          <a:xfrm>
            <a:off x="11845925" y="3071813"/>
            <a:ext cx="152400" cy="150813"/>
          </a:xfrm>
          <a:custGeom>
            <a:avLst/>
            <a:gdLst>
              <a:gd name="T0" fmla="*/ 79 w 79"/>
              <a:gd name="T1" fmla="*/ 39 h 79"/>
              <a:gd name="T2" fmla="*/ 39 w 79"/>
              <a:gd name="T3" fmla="*/ 79 h 79"/>
              <a:gd name="T4" fmla="*/ 0 w 79"/>
              <a:gd name="T5" fmla="*/ 39 h 79"/>
              <a:gd name="T6" fmla="*/ 39 w 79"/>
              <a:gd name="T7" fmla="*/ 0 h 79"/>
              <a:gd name="T8" fmla="*/ 79 w 79"/>
              <a:gd name="T9" fmla="*/ 39 h 79"/>
            </a:gdLst>
            <a:ahLst/>
            <a:cxnLst>
              <a:cxn ang="0">
                <a:pos x="T0" y="T1"/>
              </a:cxn>
              <a:cxn ang="0">
                <a:pos x="T2" y="T3"/>
              </a:cxn>
              <a:cxn ang="0">
                <a:pos x="T4" y="T5"/>
              </a:cxn>
              <a:cxn ang="0">
                <a:pos x="T6" y="T7"/>
              </a:cxn>
              <a:cxn ang="0">
                <a:pos x="T8" y="T9"/>
              </a:cxn>
            </a:cxnLst>
            <a:rect l="0" t="0" r="r" b="b"/>
            <a:pathLst>
              <a:path w="79" h="79">
                <a:moveTo>
                  <a:pt x="79" y="39"/>
                </a:moveTo>
                <a:cubicBezTo>
                  <a:pt x="55" y="48"/>
                  <a:pt x="48" y="55"/>
                  <a:pt x="39" y="79"/>
                </a:cubicBezTo>
                <a:cubicBezTo>
                  <a:pt x="31" y="55"/>
                  <a:pt x="24" y="48"/>
                  <a:pt x="0" y="39"/>
                </a:cubicBezTo>
                <a:cubicBezTo>
                  <a:pt x="24" y="31"/>
                  <a:pt x="31" y="24"/>
                  <a:pt x="39" y="0"/>
                </a:cubicBezTo>
                <a:cubicBezTo>
                  <a:pt x="48" y="24"/>
                  <a:pt x="55" y="31"/>
                  <a:pt x="79" y="39"/>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2">
            <a:extLst>
              <a:ext uri="{FF2B5EF4-FFF2-40B4-BE49-F238E27FC236}">
                <a16:creationId xmlns:a16="http://schemas.microsoft.com/office/drawing/2014/main" id="{7A8EDB95-3F42-46E4-AB0D-4C040058EFC5}"/>
              </a:ext>
            </a:extLst>
          </p:cNvPr>
          <p:cNvSpPr>
            <a:spLocks/>
          </p:cNvSpPr>
          <p:nvPr/>
        </p:nvSpPr>
        <p:spPr bwMode="auto">
          <a:xfrm>
            <a:off x="8978900" y="1468438"/>
            <a:ext cx="150813" cy="152400"/>
          </a:xfrm>
          <a:custGeom>
            <a:avLst/>
            <a:gdLst>
              <a:gd name="T0" fmla="*/ 79 w 79"/>
              <a:gd name="T1" fmla="*/ 39 h 79"/>
              <a:gd name="T2" fmla="*/ 40 w 79"/>
              <a:gd name="T3" fmla="*/ 79 h 79"/>
              <a:gd name="T4" fmla="*/ 0 w 79"/>
              <a:gd name="T5" fmla="*/ 39 h 79"/>
              <a:gd name="T6" fmla="*/ 40 w 79"/>
              <a:gd name="T7" fmla="*/ 0 h 79"/>
              <a:gd name="T8" fmla="*/ 79 w 79"/>
              <a:gd name="T9" fmla="*/ 39 h 79"/>
            </a:gdLst>
            <a:ahLst/>
            <a:cxnLst>
              <a:cxn ang="0">
                <a:pos x="T0" y="T1"/>
              </a:cxn>
              <a:cxn ang="0">
                <a:pos x="T2" y="T3"/>
              </a:cxn>
              <a:cxn ang="0">
                <a:pos x="T4" y="T5"/>
              </a:cxn>
              <a:cxn ang="0">
                <a:pos x="T6" y="T7"/>
              </a:cxn>
              <a:cxn ang="0">
                <a:pos x="T8" y="T9"/>
              </a:cxn>
            </a:cxnLst>
            <a:rect l="0" t="0" r="r" b="b"/>
            <a:pathLst>
              <a:path w="79" h="79">
                <a:moveTo>
                  <a:pt x="79" y="39"/>
                </a:moveTo>
                <a:cubicBezTo>
                  <a:pt x="55" y="48"/>
                  <a:pt x="48" y="55"/>
                  <a:pt x="40" y="79"/>
                </a:cubicBezTo>
                <a:cubicBezTo>
                  <a:pt x="31" y="55"/>
                  <a:pt x="24" y="48"/>
                  <a:pt x="0" y="39"/>
                </a:cubicBezTo>
                <a:cubicBezTo>
                  <a:pt x="24" y="31"/>
                  <a:pt x="31" y="24"/>
                  <a:pt x="40" y="0"/>
                </a:cubicBezTo>
                <a:cubicBezTo>
                  <a:pt x="48" y="24"/>
                  <a:pt x="55" y="31"/>
                  <a:pt x="79" y="39"/>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3">
            <a:extLst>
              <a:ext uri="{FF2B5EF4-FFF2-40B4-BE49-F238E27FC236}">
                <a16:creationId xmlns:a16="http://schemas.microsoft.com/office/drawing/2014/main" id="{627F5E89-6DCF-4263-AA74-4EF9A6E7E1A4}"/>
              </a:ext>
            </a:extLst>
          </p:cNvPr>
          <p:cNvSpPr>
            <a:spLocks/>
          </p:cNvSpPr>
          <p:nvPr/>
        </p:nvSpPr>
        <p:spPr bwMode="auto">
          <a:xfrm>
            <a:off x="8759825" y="2351088"/>
            <a:ext cx="193675" cy="196850"/>
          </a:xfrm>
          <a:custGeom>
            <a:avLst/>
            <a:gdLst>
              <a:gd name="T0" fmla="*/ 101 w 101"/>
              <a:gd name="T1" fmla="*/ 51 h 102"/>
              <a:gd name="T2" fmla="*/ 50 w 101"/>
              <a:gd name="T3" fmla="*/ 102 h 102"/>
              <a:gd name="T4" fmla="*/ 0 w 101"/>
              <a:gd name="T5" fmla="*/ 51 h 102"/>
              <a:gd name="T6" fmla="*/ 50 w 101"/>
              <a:gd name="T7" fmla="*/ 0 h 102"/>
              <a:gd name="T8" fmla="*/ 101 w 101"/>
              <a:gd name="T9" fmla="*/ 51 h 102"/>
            </a:gdLst>
            <a:ahLst/>
            <a:cxnLst>
              <a:cxn ang="0">
                <a:pos x="T0" y="T1"/>
              </a:cxn>
              <a:cxn ang="0">
                <a:pos x="T2" y="T3"/>
              </a:cxn>
              <a:cxn ang="0">
                <a:pos x="T4" y="T5"/>
              </a:cxn>
              <a:cxn ang="0">
                <a:pos x="T6" y="T7"/>
              </a:cxn>
              <a:cxn ang="0">
                <a:pos x="T8" y="T9"/>
              </a:cxn>
            </a:cxnLst>
            <a:rect l="0" t="0" r="r" b="b"/>
            <a:pathLst>
              <a:path w="101" h="102">
                <a:moveTo>
                  <a:pt x="101" y="51"/>
                </a:moveTo>
                <a:cubicBezTo>
                  <a:pt x="70" y="62"/>
                  <a:pt x="61" y="71"/>
                  <a:pt x="50" y="102"/>
                </a:cubicBezTo>
                <a:cubicBezTo>
                  <a:pt x="40" y="71"/>
                  <a:pt x="31" y="62"/>
                  <a:pt x="0" y="51"/>
                </a:cubicBezTo>
                <a:cubicBezTo>
                  <a:pt x="31" y="40"/>
                  <a:pt x="40" y="31"/>
                  <a:pt x="50" y="0"/>
                </a:cubicBezTo>
                <a:cubicBezTo>
                  <a:pt x="61" y="31"/>
                  <a:pt x="70" y="40"/>
                  <a:pt x="101" y="51"/>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4">
            <a:extLst>
              <a:ext uri="{FF2B5EF4-FFF2-40B4-BE49-F238E27FC236}">
                <a16:creationId xmlns:a16="http://schemas.microsoft.com/office/drawing/2014/main" id="{7FDEAED4-C765-4DBF-B76C-567D5D85E4E3}"/>
              </a:ext>
            </a:extLst>
          </p:cNvPr>
          <p:cNvSpPr>
            <a:spLocks/>
          </p:cNvSpPr>
          <p:nvPr/>
        </p:nvSpPr>
        <p:spPr bwMode="auto">
          <a:xfrm>
            <a:off x="11110913" y="1622426"/>
            <a:ext cx="138113" cy="138113"/>
          </a:xfrm>
          <a:custGeom>
            <a:avLst/>
            <a:gdLst>
              <a:gd name="T0" fmla="*/ 72 w 72"/>
              <a:gd name="T1" fmla="*/ 36 h 72"/>
              <a:gd name="T2" fmla="*/ 36 w 72"/>
              <a:gd name="T3" fmla="*/ 72 h 72"/>
              <a:gd name="T4" fmla="*/ 0 w 72"/>
              <a:gd name="T5" fmla="*/ 36 h 72"/>
              <a:gd name="T6" fmla="*/ 36 w 72"/>
              <a:gd name="T7" fmla="*/ 0 h 72"/>
              <a:gd name="T8" fmla="*/ 72 w 72"/>
              <a:gd name="T9" fmla="*/ 36 h 72"/>
            </a:gdLst>
            <a:ahLst/>
            <a:cxnLst>
              <a:cxn ang="0">
                <a:pos x="T0" y="T1"/>
              </a:cxn>
              <a:cxn ang="0">
                <a:pos x="T2" y="T3"/>
              </a:cxn>
              <a:cxn ang="0">
                <a:pos x="T4" y="T5"/>
              </a:cxn>
              <a:cxn ang="0">
                <a:pos x="T6" y="T7"/>
              </a:cxn>
              <a:cxn ang="0">
                <a:pos x="T8" y="T9"/>
              </a:cxn>
            </a:cxnLst>
            <a:rect l="0" t="0" r="r" b="b"/>
            <a:pathLst>
              <a:path w="72" h="72">
                <a:moveTo>
                  <a:pt x="72" y="36"/>
                </a:moveTo>
                <a:cubicBezTo>
                  <a:pt x="50" y="44"/>
                  <a:pt x="44" y="50"/>
                  <a:pt x="36" y="72"/>
                </a:cubicBezTo>
                <a:cubicBezTo>
                  <a:pt x="28" y="50"/>
                  <a:pt x="22" y="44"/>
                  <a:pt x="0" y="36"/>
                </a:cubicBezTo>
                <a:cubicBezTo>
                  <a:pt x="22" y="28"/>
                  <a:pt x="28" y="22"/>
                  <a:pt x="36" y="0"/>
                </a:cubicBezTo>
                <a:cubicBezTo>
                  <a:pt x="44" y="22"/>
                  <a:pt x="50" y="28"/>
                  <a:pt x="72" y="36"/>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5">
            <a:extLst>
              <a:ext uri="{FF2B5EF4-FFF2-40B4-BE49-F238E27FC236}">
                <a16:creationId xmlns:a16="http://schemas.microsoft.com/office/drawing/2014/main" id="{C2DAB7E5-EA4F-41F8-8D9A-283F437EA7A0}"/>
              </a:ext>
            </a:extLst>
          </p:cNvPr>
          <p:cNvSpPr>
            <a:spLocks/>
          </p:cNvSpPr>
          <p:nvPr/>
        </p:nvSpPr>
        <p:spPr bwMode="auto">
          <a:xfrm>
            <a:off x="9117013" y="5761038"/>
            <a:ext cx="138113" cy="138113"/>
          </a:xfrm>
          <a:custGeom>
            <a:avLst/>
            <a:gdLst>
              <a:gd name="T0" fmla="*/ 72 w 72"/>
              <a:gd name="T1" fmla="*/ 36 h 72"/>
              <a:gd name="T2" fmla="*/ 36 w 72"/>
              <a:gd name="T3" fmla="*/ 72 h 72"/>
              <a:gd name="T4" fmla="*/ 0 w 72"/>
              <a:gd name="T5" fmla="*/ 36 h 72"/>
              <a:gd name="T6" fmla="*/ 36 w 72"/>
              <a:gd name="T7" fmla="*/ 0 h 72"/>
              <a:gd name="T8" fmla="*/ 72 w 72"/>
              <a:gd name="T9" fmla="*/ 36 h 72"/>
            </a:gdLst>
            <a:ahLst/>
            <a:cxnLst>
              <a:cxn ang="0">
                <a:pos x="T0" y="T1"/>
              </a:cxn>
              <a:cxn ang="0">
                <a:pos x="T2" y="T3"/>
              </a:cxn>
              <a:cxn ang="0">
                <a:pos x="T4" y="T5"/>
              </a:cxn>
              <a:cxn ang="0">
                <a:pos x="T6" y="T7"/>
              </a:cxn>
              <a:cxn ang="0">
                <a:pos x="T8" y="T9"/>
              </a:cxn>
            </a:cxnLst>
            <a:rect l="0" t="0" r="r" b="b"/>
            <a:pathLst>
              <a:path w="72" h="72">
                <a:moveTo>
                  <a:pt x="72" y="36"/>
                </a:moveTo>
                <a:cubicBezTo>
                  <a:pt x="50" y="44"/>
                  <a:pt x="44" y="50"/>
                  <a:pt x="36" y="72"/>
                </a:cubicBezTo>
                <a:cubicBezTo>
                  <a:pt x="28" y="50"/>
                  <a:pt x="22" y="44"/>
                  <a:pt x="0" y="36"/>
                </a:cubicBezTo>
                <a:cubicBezTo>
                  <a:pt x="22" y="28"/>
                  <a:pt x="28" y="22"/>
                  <a:pt x="36" y="0"/>
                </a:cubicBezTo>
                <a:cubicBezTo>
                  <a:pt x="44" y="22"/>
                  <a:pt x="50" y="28"/>
                  <a:pt x="72" y="36"/>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6">
            <a:extLst>
              <a:ext uri="{FF2B5EF4-FFF2-40B4-BE49-F238E27FC236}">
                <a16:creationId xmlns:a16="http://schemas.microsoft.com/office/drawing/2014/main" id="{32B00751-1060-4007-BB3A-BDD9A435A4B0}"/>
              </a:ext>
            </a:extLst>
          </p:cNvPr>
          <p:cNvSpPr>
            <a:spLocks/>
          </p:cNvSpPr>
          <p:nvPr/>
        </p:nvSpPr>
        <p:spPr bwMode="auto">
          <a:xfrm>
            <a:off x="7742238" y="3844926"/>
            <a:ext cx="3057525" cy="522288"/>
          </a:xfrm>
          <a:custGeom>
            <a:avLst/>
            <a:gdLst>
              <a:gd name="T0" fmla="*/ 1089 w 1593"/>
              <a:gd name="T1" fmla="*/ 0 h 272"/>
              <a:gd name="T2" fmla="*/ 1183 w 1593"/>
              <a:gd name="T3" fmla="*/ 0 h 272"/>
              <a:gd name="T4" fmla="*/ 1230 w 1593"/>
              <a:gd name="T5" fmla="*/ 46 h 272"/>
              <a:gd name="T6" fmla="*/ 1230 w 1593"/>
              <a:gd name="T7" fmla="*/ 54 h 272"/>
              <a:gd name="T8" fmla="*/ 1227 w 1593"/>
              <a:gd name="T9" fmla="*/ 71 h 272"/>
              <a:gd name="T10" fmla="*/ 1246 w 1593"/>
              <a:gd name="T11" fmla="*/ 87 h 272"/>
              <a:gd name="T12" fmla="*/ 1378 w 1593"/>
              <a:gd name="T13" fmla="*/ 87 h 272"/>
              <a:gd name="T14" fmla="*/ 1426 w 1593"/>
              <a:gd name="T15" fmla="*/ 132 h 272"/>
              <a:gd name="T16" fmla="*/ 1426 w 1593"/>
              <a:gd name="T17" fmla="*/ 140 h 272"/>
              <a:gd name="T18" fmla="*/ 1423 w 1593"/>
              <a:gd name="T19" fmla="*/ 156 h 272"/>
              <a:gd name="T20" fmla="*/ 1442 w 1593"/>
              <a:gd name="T21" fmla="*/ 170 h 272"/>
              <a:gd name="T22" fmla="*/ 1547 w 1593"/>
              <a:gd name="T23" fmla="*/ 170 h 272"/>
              <a:gd name="T24" fmla="*/ 1593 w 1593"/>
              <a:gd name="T25" fmla="*/ 218 h 272"/>
              <a:gd name="T26" fmla="*/ 1593 w 1593"/>
              <a:gd name="T27" fmla="*/ 226 h 272"/>
              <a:gd name="T28" fmla="*/ 1547 w 1593"/>
              <a:gd name="T29" fmla="*/ 272 h 272"/>
              <a:gd name="T30" fmla="*/ 756 w 1593"/>
              <a:gd name="T31" fmla="*/ 272 h 272"/>
              <a:gd name="T32" fmla="*/ 708 w 1593"/>
              <a:gd name="T33" fmla="*/ 226 h 272"/>
              <a:gd name="T34" fmla="*/ 708 w 1593"/>
              <a:gd name="T35" fmla="*/ 218 h 272"/>
              <a:gd name="T36" fmla="*/ 711 w 1593"/>
              <a:gd name="T37" fmla="*/ 202 h 272"/>
              <a:gd name="T38" fmla="*/ 692 w 1593"/>
              <a:gd name="T39" fmla="*/ 188 h 272"/>
              <a:gd name="T40" fmla="*/ 48 w 1593"/>
              <a:gd name="T41" fmla="*/ 188 h 272"/>
              <a:gd name="T42" fmla="*/ 0 w 1593"/>
              <a:gd name="T43" fmla="*/ 140 h 272"/>
              <a:gd name="T44" fmla="*/ 0 w 1593"/>
              <a:gd name="T45" fmla="*/ 132 h 272"/>
              <a:gd name="T46" fmla="*/ 48 w 1593"/>
              <a:gd name="T47" fmla="*/ 87 h 272"/>
              <a:gd name="T48" fmla="*/ 188 w 1593"/>
              <a:gd name="T49" fmla="*/ 87 h 272"/>
              <a:gd name="T50" fmla="*/ 209 w 1593"/>
              <a:gd name="T51" fmla="*/ 71 h 272"/>
              <a:gd name="T52" fmla="*/ 207 w 1593"/>
              <a:gd name="T53" fmla="*/ 54 h 272"/>
              <a:gd name="T54" fmla="*/ 207 w 1593"/>
              <a:gd name="T55" fmla="*/ 46 h 272"/>
              <a:gd name="T56" fmla="*/ 252 w 1593"/>
              <a:gd name="T57" fmla="*/ 0 h 272"/>
              <a:gd name="T58" fmla="*/ 827 w 1593"/>
              <a:gd name="T5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3" h="272">
                <a:moveTo>
                  <a:pt x="1089" y="0"/>
                </a:moveTo>
                <a:cubicBezTo>
                  <a:pt x="1183" y="0"/>
                  <a:pt x="1183" y="0"/>
                  <a:pt x="1183" y="0"/>
                </a:cubicBezTo>
                <a:cubicBezTo>
                  <a:pt x="1209" y="0"/>
                  <a:pt x="1230" y="20"/>
                  <a:pt x="1230" y="46"/>
                </a:cubicBezTo>
                <a:cubicBezTo>
                  <a:pt x="1230" y="54"/>
                  <a:pt x="1230" y="54"/>
                  <a:pt x="1230" y="54"/>
                </a:cubicBezTo>
                <a:cubicBezTo>
                  <a:pt x="1230" y="60"/>
                  <a:pt x="1229" y="66"/>
                  <a:pt x="1227" y="71"/>
                </a:cubicBezTo>
                <a:cubicBezTo>
                  <a:pt x="1223" y="80"/>
                  <a:pt x="1230" y="87"/>
                  <a:pt x="1246" y="87"/>
                </a:cubicBezTo>
                <a:cubicBezTo>
                  <a:pt x="1378" y="87"/>
                  <a:pt x="1378" y="87"/>
                  <a:pt x="1378" y="87"/>
                </a:cubicBezTo>
                <a:cubicBezTo>
                  <a:pt x="1404" y="87"/>
                  <a:pt x="1426" y="106"/>
                  <a:pt x="1426" y="132"/>
                </a:cubicBezTo>
                <a:cubicBezTo>
                  <a:pt x="1426" y="140"/>
                  <a:pt x="1426" y="140"/>
                  <a:pt x="1426" y="140"/>
                </a:cubicBezTo>
                <a:cubicBezTo>
                  <a:pt x="1426" y="146"/>
                  <a:pt x="1425" y="151"/>
                  <a:pt x="1423" y="156"/>
                </a:cubicBezTo>
                <a:cubicBezTo>
                  <a:pt x="1419" y="165"/>
                  <a:pt x="1426" y="170"/>
                  <a:pt x="1442" y="170"/>
                </a:cubicBezTo>
                <a:cubicBezTo>
                  <a:pt x="1547" y="170"/>
                  <a:pt x="1547" y="170"/>
                  <a:pt x="1547" y="170"/>
                </a:cubicBezTo>
                <a:cubicBezTo>
                  <a:pt x="1572" y="170"/>
                  <a:pt x="1593" y="192"/>
                  <a:pt x="1593" y="218"/>
                </a:cubicBezTo>
                <a:cubicBezTo>
                  <a:pt x="1593" y="226"/>
                  <a:pt x="1593" y="226"/>
                  <a:pt x="1593" y="226"/>
                </a:cubicBezTo>
                <a:cubicBezTo>
                  <a:pt x="1593" y="252"/>
                  <a:pt x="1572" y="272"/>
                  <a:pt x="1547" y="272"/>
                </a:cubicBezTo>
                <a:cubicBezTo>
                  <a:pt x="756" y="272"/>
                  <a:pt x="756" y="272"/>
                  <a:pt x="756" y="272"/>
                </a:cubicBezTo>
                <a:cubicBezTo>
                  <a:pt x="730" y="272"/>
                  <a:pt x="708" y="252"/>
                  <a:pt x="708" y="226"/>
                </a:cubicBezTo>
                <a:cubicBezTo>
                  <a:pt x="708" y="218"/>
                  <a:pt x="708" y="218"/>
                  <a:pt x="708" y="218"/>
                </a:cubicBezTo>
                <a:cubicBezTo>
                  <a:pt x="708" y="212"/>
                  <a:pt x="709" y="207"/>
                  <a:pt x="711" y="202"/>
                </a:cubicBezTo>
                <a:cubicBezTo>
                  <a:pt x="715" y="193"/>
                  <a:pt x="708" y="188"/>
                  <a:pt x="692" y="188"/>
                </a:cubicBezTo>
                <a:cubicBezTo>
                  <a:pt x="48" y="188"/>
                  <a:pt x="48" y="188"/>
                  <a:pt x="48" y="188"/>
                </a:cubicBezTo>
                <a:cubicBezTo>
                  <a:pt x="23" y="188"/>
                  <a:pt x="0" y="166"/>
                  <a:pt x="0" y="140"/>
                </a:cubicBezTo>
                <a:cubicBezTo>
                  <a:pt x="0" y="132"/>
                  <a:pt x="0" y="132"/>
                  <a:pt x="0" y="132"/>
                </a:cubicBezTo>
                <a:cubicBezTo>
                  <a:pt x="0" y="106"/>
                  <a:pt x="23" y="87"/>
                  <a:pt x="48" y="87"/>
                </a:cubicBezTo>
                <a:cubicBezTo>
                  <a:pt x="188" y="87"/>
                  <a:pt x="188" y="87"/>
                  <a:pt x="188" y="87"/>
                </a:cubicBezTo>
                <a:cubicBezTo>
                  <a:pt x="204" y="87"/>
                  <a:pt x="213" y="80"/>
                  <a:pt x="209" y="71"/>
                </a:cubicBezTo>
                <a:cubicBezTo>
                  <a:pt x="207" y="66"/>
                  <a:pt x="207" y="60"/>
                  <a:pt x="207" y="54"/>
                </a:cubicBezTo>
                <a:cubicBezTo>
                  <a:pt x="207" y="46"/>
                  <a:pt x="207" y="46"/>
                  <a:pt x="207" y="46"/>
                </a:cubicBezTo>
                <a:cubicBezTo>
                  <a:pt x="207" y="20"/>
                  <a:pt x="226" y="0"/>
                  <a:pt x="252" y="0"/>
                </a:cubicBezTo>
                <a:cubicBezTo>
                  <a:pt x="827" y="0"/>
                  <a:pt x="827" y="0"/>
                  <a:pt x="827"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7">
            <a:extLst>
              <a:ext uri="{FF2B5EF4-FFF2-40B4-BE49-F238E27FC236}">
                <a16:creationId xmlns:a16="http://schemas.microsoft.com/office/drawing/2014/main" id="{C6FAC2C6-AC75-4445-BEF2-11278ABDC566}"/>
              </a:ext>
            </a:extLst>
          </p:cNvPr>
          <p:cNvSpPr>
            <a:spLocks/>
          </p:cNvSpPr>
          <p:nvPr/>
        </p:nvSpPr>
        <p:spPr bwMode="auto">
          <a:xfrm>
            <a:off x="9351963" y="2935288"/>
            <a:ext cx="82550" cy="176213"/>
          </a:xfrm>
          <a:custGeom>
            <a:avLst/>
            <a:gdLst>
              <a:gd name="T0" fmla="*/ 43 w 43"/>
              <a:gd name="T1" fmla="*/ 0 h 92"/>
              <a:gd name="T2" fmla="*/ 4 w 43"/>
              <a:gd name="T3" fmla="*/ 39 h 92"/>
              <a:gd name="T4" fmla="*/ 4 w 43"/>
              <a:gd name="T5" fmla="*/ 54 h 92"/>
              <a:gd name="T6" fmla="*/ 43 w 43"/>
              <a:gd name="T7" fmla="*/ 92 h 92"/>
            </a:gdLst>
            <a:ahLst/>
            <a:cxnLst>
              <a:cxn ang="0">
                <a:pos x="T0" y="T1"/>
              </a:cxn>
              <a:cxn ang="0">
                <a:pos x="T2" y="T3"/>
              </a:cxn>
              <a:cxn ang="0">
                <a:pos x="T4" y="T5"/>
              </a:cxn>
              <a:cxn ang="0">
                <a:pos x="T6" y="T7"/>
              </a:cxn>
            </a:cxnLst>
            <a:rect l="0" t="0" r="r" b="b"/>
            <a:pathLst>
              <a:path w="43" h="92">
                <a:moveTo>
                  <a:pt x="43" y="0"/>
                </a:moveTo>
                <a:cubicBezTo>
                  <a:pt x="4" y="39"/>
                  <a:pt x="4" y="39"/>
                  <a:pt x="4" y="39"/>
                </a:cubicBezTo>
                <a:cubicBezTo>
                  <a:pt x="0" y="43"/>
                  <a:pt x="0" y="50"/>
                  <a:pt x="4" y="54"/>
                </a:cubicBezTo>
                <a:cubicBezTo>
                  <a:pt x="43" y="92"/>
                  <a:pt x="43" y="92"/>
                  <a:pt x="43" y="92"/>
                </a:cubicBezTo>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8">
            <a:extLst>
              <a:ext uri="{FF2B5EF4-FFF2-40B4-BE49-F238E27FC236}">
                <a16:creationId xmlns:a16="http://schemas.microsoft.com/office/drawing/2014/main" id="{064E21BA-839E-40BD-AB50-A5D04557C73C}"/>
              </a:ext>
            </a:extLst>
          </p:cNvPr>
          <p:cNvSpPr>
            <a:spLocks/>
          </p:cNvSpPr>
          <p:nvPr/>
        </p:nvSpPr>
        <p:spPr bwMode="auto">
          <a:xfrm>
            <a:off x="7065963" y="4370388"/>
            <a:ext cx="195263" cy="195263"/>
          </a:xfrm>
          <a:custGeom>
            <a:avLst/>
            <a:gdLst>
              <a:gd name="T0" fmla="*/ 102 w 102"/>
              <a:gd name="T1" fmla="*/ 51 h 101"/>
              <a:gd name="T2" fmla="*/ 51 w 102"/>
              <a:gd name="T3" fmla="*/ 101 h 101"/>
              <a:gd name="T4" fmla="*/ 0 w 102"/>
              <a:gd name="T5" fmla="*/ 51 h 101"/>
              <a:gd name="T6" fmla="*/ 51 w 102"/>
              <a:gd name="T7" fmla="*/ 0 h 101"/>
              <a:gd name="T8" fmla="*/ 102 w 102"/>
              <a:gd name="T9" fmla="*/ 51 h 101"/>
            </a:gdLst>
            <a:ahLst/>
            <a:cxnLst>
              <a:cxn ang="0">
                <a:pos x="T0" y="T1"/>
              </a:cxn>
              <a:cxn ang="0">
                <a:pos x="T2" y="T3"/>
              </a:cxn>
              <a:cxn ang="0">
                <a:pos x="T4" y="T5"/>
              </a:cxn>
              <a:cxn ang="0">
                <a:pos x="T6" y="T7"/>
              </a:cxn>
              <a:cxn ang="0">
                <a:pos x="T8" y="T9"/>
              </a:cxn>
            </a:cxnLst>
            <a:rect l="0" t="0" r="r" b="b"/>
            <a:pathLst>
              <a:path w="102" h="101">
                <a:moveTo>
                  <a:pt x="102" y="51"/>
                </a:moveTo>
                <a:cubicBezTo>
                  <a:pt x="71" y="62"/>
                  <a:pt x="62" y="70"/>
                  <a:pt x="51" y="101"/>
                </a:cubicBezTo>
                <a:cubicBezTo>
                  <a:pt x="40" y="70"/>
                  <a:pt x="31" y="62"/>
                  <a:pt x="0" y="51"/>
                </a:cubicBezTo>
                <a:cubicBezTo>
                  <a:pt x="31" y="40"/>
                  <a:pt x="40" y="31"/>
                  <a:pt x="51" y="0"/>
                </a:cubicBezTo>
                <a:cubicBezTo>
                  <a:pt x="62" y="31"/>
                  <a:pt x="71" y="40"/>
                  <a:pt x="102" y="51"/>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69">
            <a:extLst>
              <a:ext uri="{FF2B5EF4-FFF2-40B4-BE49-F238E27FC236}">
                <a16:creationId xmlns:a16="http://schemas.microsoft.com/office/drawing/2014/main" id="{2558CC8B-1BDA-4F90-9ACA-0C810B3EA38B}"/>
              </a:ext>
            </a:extLst>
          </p:cNvPr>
          <p:cNvSpPr>
            <a:spLocks/>
          </p:cNvSpPr>
          <p:nvPr/>
        </p:nvSpPr>
        <p:spPr bwMode="auto">
          <a:xfrm>
            <a:off x="7532688" y="4533901"/>
            <a:ext cx="1320800" cy="871538"/>
          </a:xfrm>
          <a:custGeom>
            <a:avLst/>
            <a:gdLst>
              <a:gd name="T0" fmla="*/ 25 w 688"/>
              <a:gd name="T1" fmla="*/ 454 h 454"/>
              <a:gd name="T2" fmla="*/ 61 w 688"/>
              <a:gd name="T3" fmla="*/ 454 h 454"/>
              <a:gd name="T4" fmla="*/ 657 w 688"/>
              <a:gd name="T5" fmla="*/ 454 h 454"/>
              <a:gd name="T6" fmla="*/ 686 w 688"/>
              <a:gd name="T7" fmla="*/ 423 h 454"/>
              <a:gd name="T8" fmla="*/ 686 w 688"/>
              <a:gd name="T9" fmla="*/ 37 h 454"/>
              <a:gd name="T10" fmla="*/ 657 w 688"/>
              <a:gd name="T11" fmla="*/ 0 h 454"/>
              <a:gd name="T12" fmla="*/ 18 w 688"/>
              <a:gd name="T13" fmla="*/ 0 h 454"/>
              <a:gd name="T14" fmla="*/ 0 w 688"/>
              <a:gd name="T15" fmla="*/ 21 h 454"/>
              <a:gd name="T16" fmla="*/ 0 w 688"/>
              <a:gd name="T17" fmla="*/ 18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454">
                <a:moveTo>
                  <a:pt x="25" y="454"/>
                </a:moveTo>
                <a:cubicBezTo>
                  <a:pt x="61" y="454"/>
                  <a:pt x="61" y="454"/>
                  <a:pt x="61" y="454"/>
                </a:cubicBezTo>
                <a:cubicBezTo>
                  <a:pt x="657" y="454"/>
                  <a:pt x="657" y="454"/>
                  <a:pt x="657" y="454"/>
                </a:cubicBezTo>
                <a:cubicBezTo>
                  <a:pt x="672" y="454"/>
                  <a:pt x="686" y="438"/>
                  <a:pt x="686" y="423"/>
                </a:cubicBezTo>
                <a:cubicBezTo>
                  <a:pt x="686" y="37"/>
                  <a:pt x="686" y="37"/>
                  <a:pt x="686" y="37"/>
                </a:cubicBezTo>
                <a:cubicBezTo>
                  <a:pt x="686" y="22"/>
                  <a:pt x="688" y="0"/>
                  <a:pt x="657" y="0"/>
                </a:cubicBezTo>
                <a:cubicBezTo>
                  <a:pt x="18" y="0"/>
                  <a:pt x="18" y="0"/>
                  <a:pt x="18" y="0"/>
                </a:cubicBezTo>
                <a:cubicBezTo>
                  <a:pt x="19" y="0"/>
                  <a:pt x="0" y="6"/>
                  <a:pt x="0" y="21"/>
                </a:cubicBezTo>
                <a:cubicBezTo>
                  <a:pt x="0" y="182"/>
                  <a:pt x="0" y="182"/>
                  <a:pt x="0" y="182"/>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0">
            <a:extLst>
              <a:ext uri="{FF2B5EF4-FFF2-40B4-BE49-F238E27FC236}">
                <a16:creationId xmlns:a16="http://schemas.microsoft.com/office/drawing/2014/main" id="{4FC07C21-9426-4035-97A9-7A7D3FFE73F7}"/>
              </a:ext>
            </a:extLst>
          </p:cNvPr>
          <p:cNvSpPr>
            <a:spLocks noChangeShapeType="1"/>
          </p:cNvSpPr>
          <p:nvPr/>
        </p:nvSpPr>
        <p:spPr bwMode="auto">
          <a:xfrm flipH="1">
            <a:off x="7627938" y="5253038"/>
            <a:ext cx="1222375" cy="0"/>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71">
            <a:extLst>
              <a:ext uri="{FF2B5EF4-FFF2-40B4-BE49-F238E27FC236}">
                <a16:creationId xmlns:a16="http://schemas.microsoft.com/office/drawing/2014/main" id="{F5D19B79-7D02-47B7-AFA8-8A73094C3E99}"/>
              </a:ext>
            </a:extLst>
          </p:cNvPr>
          <p:cNvSpPr>
            <a:spLocks noChangeArrowheads="1"/>
          </p:cNvSpPr>
          <p:nvPr/>
        </p:nvSpPr>
        <p:spPr bwMode="auto">
          <a:xfrm>
            <a:off x="7935913" y="5483226"/>
            <a:ext cx="488950" cy="6032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72">
            <a:extLst>
              <a:ext uri="{FF2B5EF4-FFF2-40B4-BE49-F238E27FC236}">
                <a16:creationId xmlns:a16="http://schemas.microsoft.com/office/drawing/2014/main" id="{8BA8C572-B08E-4C15-9826-E0FD97236696}"/>
              </a:ext>
            </a:extLst>
          </p:cNvPr>
          <p:cNvSpPr>
            <a:spLocks noChangeArrowheads="1"/>
          </p:cNvSpPr>
          <p:nvPr/>
        </p:nvSpPr>
        <p:spPr bwMode="auto">
          <a:xfrm>
            <a:off x="8048625" y="5405438"/>
            <a:ext cx="257175" cy="77788"/>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73">
            <a:extLst>
              <a:ext uri="{FF2B5EF4-FFF2-40B4-BE49-F238E27FC236}">
                <a16:creationId xmlns:a16="http://schemas.microsoft.com/office/drawing/2014/main" id="{1BEFA2C0-768E-4220-B3FE-A7A3DBF373CC}"/>
              </a:ext>
            </a:extLst>
          </p:cNvPr>
          <p:cNvSpPr>
            <a:spLocks/>
          </p:cNvSpPr>
          <p:nvPr/>
        </p:nvSpPr>
        <p:spPr bwMode="auto">
          <a:xfrm>
            <a:off x="7219950" y="4889501"/>
            <a:ext cx="403225" cy="676275"/>
          </a:xfrm>
          <a:custGeom>
            <a:avLst/>
            <a:gdLst>
              <a:gd name="T0" fmla="*/ 210 w 210"/>
              <a:gd name="T1" fmla="*/ 16 h 352"/>
              <a:gd name="T2" fmla="*/ 194 w 210"/>
              <a:gd name="T3" fmla="*/ 0 h 352"/>
              <a:gd name="T4" fmla="*/ 16 w 210"/>
              <a:gd name="T5" fmla="*/ 0 h 352"/>
              <a:gd name="T6" fmla="*/ 0 w 210"/>
              <a:gd name="T7" fmla="*/ 16 h 352"/>
              <a:gd name="T8" fmla="*/ 0 w 210"/>
              <a:gd name="T9" fmla="*/ 336 h 352"/>
              <a:gd name="T10" fmla="*/ 16 w 210"/>
              <a:gd name="T11" fmla="*/ 352 h 352"/>
              <a:gd name="T12" fmla="*/ 194 w 210"/>
              <a:gd name="T13" fmla="*/ 352 h 352"/>
              <a:gd name="T14" fmla="*/ 210 w 210"/>
              <a:gd name="T15" fmla="*/ 336 h 352"/>
              <a:gd name="T16" fmla="*/ 210 w 210"/>
              <a:gd name="T17"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352">
                <a:moveTo>
                  <a:pt x="210" y="16"/>
                </a:moveTo>
                <a:cubicBezTo>
                  <a:pt x="210" y="7"/>
                  <a:pt x="203" y="0"/>
                  <a:pt x="194" y="0"/>
                </a:cubicBezTo>
                <a:cubicBezTo>
                  <a:pt x="16" y="0"/>
                  <a:pt x="16" y="0"/>
                  <a:pt x="16" y="0"/>
                </a:cubicBezTo>
                <a:cubicBezTo>
                  <a:pt x="7" y="0"/>
                  <a:pt x="0" y="7"/>
                  <a:pt x="0" y="16"/>
                </a:cubicBezTo>
                <a:cubicBezTo>
                  <a:pt x="0" y="336"/>
                  <a:pt x="0" y="336"/>
                  <a:pt x="0" y="336"/>
                </a:cubicBezTo>
                <a:cubicBezTo>
                  <a:pt x="0" y="345"/>
                  <a:pt x="7" y="352"/>
                  <a:pt x="16" y="352"/>
                </a:cubicBezTo>
                <a:cubicBezTo>
                  <a:pt x="194" y="352"/>
                  <a:pt x="194" y="352"/>
                  <a:pt x="194" y="352"/>
                </a:cubicBezTo>
                <a:cubicBezTo>
                  <a:pt x="203" y="352"/>
                  <a:pt x="210" y="345"/>
                  <a:pt x="210" y="336"/>
                </a:cubicBezTo>
                <a:lnTo>
                  <a:pt x="210" y="16"/>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4">
            <a:extLst>
              <a:ext uri="{FF2B5EF4-FFF2-40B4-BE49-F238E27FC236}">
                <a16:creationId xmlns:a16="http://schemas.microsoft.com/office/drawing/2014/main" id="{43795DE8-0314-447F-8646-5D75404FA08C}"/>
              </a:ext>
            </a:extLst>
          </p:cNvPr>
          <p:cNvSpPr>
            <a:spLocks noChangeShapeType="1"/>
          </p:cNvSpPr>
          <p:nvPr/>
        </p:nvSpPr>
        <p:spPr bwMode="auto">
          <a:xfrm flipH="1">
            <a:off x="7224713" y="5405438"/>
            <a:ext cx="384175" cy="0"/>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5">
            <a:extLst>
              <a:ext uri="{FF2B5EF4-FFF2-40B4-BE49-F238E27FC236}">
                <a16:creationId xmlns:a16="http://schemas.microsoft.com/office/drawing/2014/main" id="{06585E98-4831-4C09-BDEE-B727EABBD5B0}"/>
              </a:ext>
            </a:extLst>
          </p:cNvPr>
          <p:cNvSpPr>
            <a:spLocks/>
          </p:cNvSpPr>
          <p:nvPr/>
        </p:nvSpPr>
        <p:spPr bwMode="auto">
          <a:xfrm>
            <a:off x="7961313" y="4764088"/>
            <a:ext cx="461963" cy="292100"/>
          </a:xfrm>
          <a:custGeom>
            <a:avLst/>
            <a:gdLst>
              <a:gd name="T0" fmla="*/ 38 w 241"/>
              <a:gd name="T1" fmla="*/ 67 h 152"/>
              <a:gd name="T2" fmla="*/ 38 w 241"/>
              <a:gd name="T3" fmla="*/ 67 h 152"/>
              <a:gd name="T4" fmla="*/ 38 w 241"/>
              <a:gd name="T5" fmla="*/ 64 h 152"/>
              <a:gd name="T6" fmla="*/ 67 w 241"/>
              <a:gd name="T7" fmla="*/ 11 h 152"/>
              <a:gd name="T8" fmla="*/ 105 w 241"/>
              <a:gd name="T9" fmla="*/ 0 h 152"/>
              <a:gd name="T10" fmla="*/ 160 w 241"/>
              <a:gd name="T11" fmla="*/ 28 h 152"/>
              <a:gd name="T12" fmla="*/ 179 w 241"/>
              <a:gd name="T13" fmla="*/ 24 h 152"/>
              <a:gd name="T14" fmla="*/ 200 w 241"/>
              <a:gd name="T15" fmla="*/ 30 h 152"/>
              <a:gd name="T16" fmla="*/ 217 w 241"/>
              <a:gd name="T17" fmla="*/ 61 h 152"/>
              <a:gd name="T18" fmla="*/ 241 w 241"/>
              <a:gd name="T19" fmla="*/ 102 h 152"/>
              <a:gd name="T20" fmla="*/ 195 w 241"/>
              <a:gd name="T21" fmla="*/ 152 h 152"/>
              <a:gd name="T22" fmla="*/ 189 w 241"/>
              <a:gd name="T23" fmla="*/ 152 h 152"/>
              <a:gd name="T24" fmla="*/ 184 w 241"/>
              <a:gd name="T25" fmla="*/ 152 h 152"/>
              <a:gd name="T26" fmla="*/ 76 w 241"/>
              <a:gd name="T27" fmla="*/ 152 h 152"/>
              <a:gd name="T28" fmla="*/ 74 w 241"/>
              <a:gd name="T29" fmla="*/ 152 h 152"/>
              <a:gd name="T30" fmla="*/ 70 w 241"/>
              <a:gd name="T31" fmla="*/ 152 h 152"/>
              <a:gd name="T32" fmla="*/ 63 w 241"/>
              <a:gd name="T33" fmla="*/ 152 h 152"/>
              <a:gd name="T34" fmla="*/ 45 w 241"/>
              <a:gd name="T35" fmla="*/ 152 h 152"/>
              <a:gd name="T36" fmla="*/ 0 w 241"/>
              <a:gd name="T37" fmla="*/ 109 h 152"/>
              <a:gd name="T38" fmla="*/ 38 w 241"/>
              <a:gd name="T39"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152">
                <a:moveTo>
                  <a:pt x="38" y="67"/>
                </a:moveTo>
                <a:cubicBezTo>
                  <a:pt x="38" y="67"/>
                  <a:pt x="38" y="67"/>
                  <a:pt x="38" y="67"/>
                </a:cubicBezTo>
                <a:cubicBezTo>
                  <a:pt x="38" y="64"/>
                  <a:pt x="38" y="64"/>
                  <a:pt x="38" y="64"/>
                </a:cubicBezTo>
                <a:cubicBezTo>
                  <a:pt x="38" y="42"/>
                  <a:pt x="50" y="22"/>
                  <a:pt x="67" y="11"/>
                </a:cubicBezTo>
                <a:cubicBezTo>
                  <a:pt x="79" y="4"/>
                  <a:pt x="92" y="0"/>
                  <a:pt x="105" y="0"/>
                </a:cubicBezTo>
                <a:cubicBezTo>
                  <a:pt x="128" y="0"/>
                  <a:pt x="149" y="11"/>
                  <a:pt x="160" y="28"/>
                </a:cubicBezTo>
                <a:cubicBezTo>
                  <a:pt x="166" y="25"/>
                  <a:pt x="173" y="24"/>
                  <a:pt x="179" y="24"/>
                </a:cubicBezTo>
                <a:cubicBezTo>
                  <a:pt x="187" y="24"/>
                  <a:pt x="194" y="26"/>
                  <a:pt x="200" y="30"/>
                </a:cubicBezTo>
                <a:cubicBezTo>
                  <a:pt x="210" y="36"/>
                  <a:pt x="217" y="47"/>
                  <a:pt x="217" y="61"/>
                </a:cubicBezTo>
                <a:cubicBezTo>
                  <a:pt x="232" y="70"/>
                  <a:pt x="241" y="85"/>
                  <a:pt x="241" y="102"/>
                </a:cubicBezTo>
                <a:cubicBezTo>
                  <a:pt x="241" y="128"/>
                  <a:pt x="221" y="152"/>
                  <a:pt x="195" y="152"/>
                </a:cubicBezTo>
                <a:cubicBezTo>
                  <a:pt x="189" y="152"/>
                  <a:pt x="189" y="152"/>
                  <a:pt x="189" y="152"/>
                </a:cubicBezTo>
                <a:cubicBezTo>
                  <a:pt x="184" y="152"/>
                  <a:pt x="184" y="152"/>
                  <a:pt x="184" y="152"/>
                </a:cubicBezTo>
                <a:cubicBezTo>
                  <a:pt x="76" y="152"/>
                  <a:pt x="76" y="152"/>
                  <a:pt x="76" y="152"/>
                </a:cubicBezTo>
                <a:cubicBezTo>
                  <a:pt x="74" y="152"/>
                  <a:pt x="74" y="152"/>
                  <a:pt x="74" y="152"/>
                </a:cubicBezTo>
                <a:cubicBezTo>
                  <a:pt x="70" y="152"/>
                  <a:pt x="70" y="152"/>
                  <a:pt x="70" y="152"/>
                </a:cubicBezTo>
                <a:cubicBezTo>
                  <a:pt x="63" y="152"/>
                  <a:pt x="63" y="152"/>
                  <a:pt x="63" y="152"/>
                </a:cubicBezTo>
                <a:cubicBezTo>
                  <a:pt x="45" y="152"/>
                  <a:pt x="45" y="152"/>
                  <a:pt x="45" y="152"/>
                </a:cubicBezTo>
                <a:cubicBezTo>
                  <a:pt x="20" y="152"/>
                  <a:pt x="0" y="134"/>
                  <a:pt x="0" y="109"/>
                </a:cubicBezTo>
                <a:cubicBezTo>
                  <a:pt x="0" y="87"/>
                  <a:pt x="20" y="70"/>
                  <a:pt x="38" y="67"/>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76">
            <a:extLst>
              <a:ext uri="{FF2B5EF4-FFF2-40B4-BE49-F238E27FC236}">
                <a16:creationId xmlns:a16="http://schemas.microsoft.com/office/drawing/2014/main" id="{256D69EC-ECD2-429B-9A37-E7C77FE7B4D5}"/>
              </a:ext>
            </a:extLst>
          </p:cNvPr>
          <p:cNvSpPr>
            <a:spLocks/>
          </p:cNvSpPr>
          <p:nvPr/>
        </p:nvSpPr>
        <p:spPr bwMode="auto">
          <a:xfrm>
            <a:off x="7318375" y="5057776"/>
            <a:ext cx="220663" cy="152400"/>
          </a:xfrm>
          <a:custGeom>
            <a:avLst/>
            <a:gdLst>
              <a:gd name="T0" fmla="*/ 18 w 115"/>
              <a:gd name="T1" fmla="*/ 36 h 79"/>
              <a:gd name="T2" fmla="*/ 18 w 115"/>
              <a:gd name="T3" fmla="*/ 36 h 79"/>
              <a:gd name="T4" fmla="*/ 18 w 115"/>
              <a:gd name="T5" fmla="*/ 35 h 79"/>
              <a:gd name="T6" fmla="*/ 32 w 115"/>
              <a:gd name="T7" fmla="*/ 6 h 79"/>
              <a:gd name="T8" fmla="*/ 51 w 115"/>
              <a:gd name="T9" fmla="*/ 0 h 79"/>
              <a:gd name="T10" fmla="*/ 76 w 115"/>
              <a:gd name="T11" fmla="*/ 16 h 79"/>
              <a:gd name="T12" fmla="*/ 86 w 115"/>
              <a:gd name="T13" fmla="*/ 14 h 79"/>
              <a:gd name="T14" fmla="*/ 96 w 115"/>
              <a:gd name="T15" fmla="*/ 16 h 79"/>
              <a:gd name="T16" fmla="*/ 104 w 115"/>
              <a:gd name="T17" fmla="*/ 32 h 79"/>
              <a:gd name="T18" fmla="*/ 115 w 115"/>
              <a:gd name="T19" fmla="*/ 54 h 79"/>
              <a:gd name="T20" fmla="*/ 93 w 115"/>
              <a:gd name="T21" fmla="*/ 79 h 79"/>
              <a:gd name="T22" fmla="*/ 90 w 115"/>
              <a:gd name="T23" fmla="*/ 79 h 79"/>
              <a:gd name="T24" fmla="*/ 88 w 115"/>
              <a:gd name="T25" fmla="*/ 79 h 79"/>
              <a:gd name="T26" fmla="*/ 37 w 115"/>
              <a:gd name="T27" fmla="*/ 79 h 79"/>
              <a:gd name="T28" fmla="*/ 35 w 115"/>
              <a:gd name="T29" fmla="*/ 79 h 79"/>
              <a:gd name="T30" fmla="*/ 34 w 115"/>
              <a:gd name="T31" fmla="*/ 79 h 79"/>
              <a:gd name="T32" fmla="*/ 31 w 115"/>
              <a:gd name="T33" fmla="*/ 79 h 79"/>
              <a:gd name="T34" fmla="*/ 23 w 115"/>
              <a:gd name="T35" fmla="*/ 79 h 79"/>
              <a:gd name="T36" fmla="*/ 0 w 115"/>
              <a:gd name="T37" fmla="*/ 57 h 79"/>
              <a:gd name="T38" fmla="*/ 18 w 115"/>
              <a:gd name="T39" fmla="*/ 3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79">
                <a:moveTo>
                  <a:pt x="18" y="36"/>
                </a:moveTo>
                <a:cubicBezTo>
                  <a:pt x="18" y="36"/>
                  <a:pt x="18" y="36"/>
                  <a:pt x="18" y="36"/>
                </a:cubicBezTo>
                <a:cubicBezTo>
                  <a:pt x="18" y="35"/>
                  <a:pt x="18" y="35"/>
                  <a:pt x="18" y="35"/>
                </a:cubicBezTo>
                <a:cubicBezTo>
                  <a:pt x="18" y="22"/>
                  <a:pt x="24" y="12"/>
                  <a:pt x="32" y="6"/>
                </a:cubicBezTo>
                <a:cubicBezTo>
                  <a:pt x="38" y="2"/>
                  <a:pt x="44" y="0"/>
                  <a:pt x="51" y="0"/>
                </a:cubicBezTo>
                <a:cubicBezTo>
                  <a:pt x="61" y="0"/>
                  <a:pt x="71" y="6"/>
                  <a:pt x="76" y="16"/>
                </a:cubicBezTo>
                <a:cubicBezTo>
                  <a:pt x="79" y="14"/>
                  <a:pt x="82" y="14"/>
                  <a:pt x="86" y="14"/>
                </a:cubicBezTo>
                <a:cubicBezTo>
                  <a:pt x="89" y="14"/>
                  <a:pt x="93" y="15"/>
                  <a:pt x="96" y="16"/>
                </a:cubicBezTo>
                <a:cubicBezTo>
                  <a:pt x="101" y="20"/>
                  <a:pt x="104" y="26"/>
                  <a:pt x="104" y="32"/>
                </a:cubicBezTo>
                <a:cubicBezTo>
                  <a:pt x="110" y="37"/>
                  <a:pt x="115" y="44"/>
                  <a:pt x="115" y="54"/>
                </a:cubicBezTo>
                <a:cubicBezTo>
                  <a:pt x="115" y="67"/>
                  <a:pt x="105" y="79"/>
                  <a:pt x="93" y="79"/>
                </a:cubicBezTo>
                <a:cubicBezTo>
                  <a:pt x="90" y="79"/>
                  <a:pt x="90" y="79"/>
                  <a:pt x="90" y="79"/>
                </a:cubicBezTo>
                <a:cubicBezTo>
                  <a:pt x="88" y="79"/>
                  <a:pt x="88" y="79"/>
                  <a:pt x="88" y="79"/>
                </a:cubicBezTo>
                <a:cubicBezTo>
                  <a:pt x="37" y="79"/>
                  <a:pt x="37" y="79"/>
                  <a:pt x="37" y="79"/>
                </a:cubicBezTo>
                <a:cubicBezTo>
                  <a:pt x="35" y="79"/>
                  <a:pt x="35" y="79"/>
                  <a:pt x="35" y="79"/>
                </a:cubicBezTo>
                <a:cubicBezTo>
                  <a:pt x="34" y="79"/>
                  <a:pt x="34" y="79"/>
                  <a:pt x="34" y="79"/>
                </a:cubicBezTo>
                <a:cubicBezTo>
                  <a:pt x="31" y="79"/>
                  <a:pt x="31" y="79"/>
                  <a:pt x="31" y="79"/>
                </a:cubicBezTo>
                <a:cubicBezTo>
                  <a:pt x="23" y="79"/>
                  <a:pt x="23" y="79"/>
                  <a:pt x="23" y="79"/>
                </a:cubicBezTo>
                <a:cubicBezTo>
                  <a:pt x="11" y="79"/>
                  <a:pt x="0" y="70"/>
                  <a:pt x="0" y="57"/>
                </a:cubicBezTo>
                <a:cubicBezTo>
                  <a:pt x="0" y="46"/>
                  <a:pt x="10" y="37"/>
                  <a:pt x="18" y="36"/>
                </a:cubicBez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77">
            <a:extLst>
              <a:ext uri="{FF2B5EF4-FFF2-40B4-BE49-F238E27FC236}">
                <a16:creationId xmlns:a16="http://schemas.microsoft.com/office/drawing/2014/main" id="{4BD1D841-FB40-4E84-92CF-A02684A43EFA}"/>
              </a:ext>
            </a:extLst>
          </p:cNvPr>
          <p:cNvSpPr>
            <a:spLocks/>
          </p:cNvSpPr>
          <p:nvPr/>
        </p:nvSpPr>
        <p:spPr bwMode="auto">
          <a:xfrm>
            <a:off x="7137400" y="3162301"/>
            <a:ext cx="573088" cy="339725"/>
          </a:xfrm>
          <a:custGeom>
            <a:avLst/>
            <a:gdLst>
              <a:gd name="T0" fmla="*/ 149 w 299"/>
              <a:gd name="T1" fmla="*/ 177 h 177"/>
              <a:gd name="T2" fmla="*/ 147 w 299"/>
              <a:gd name="T3" fmla="*/ 176 h 177"/>
              <a:gd name="T4" fmla="*/ 2 w 299"/>
              <a:gd name="T5" fmla="*/ 92 h 177"/>
              <a:gd name="T6" fmla="*/ 0 w 299"/>
              <a:gd name="T7" fmla="*/ 88 h 177"/>
              <a:gd name="T8" fmla="*/ 2 w 299"/>
              <a:gd name="T9" fmla="*/ 84 h 177"/>
              <a:gd name="T10" fmla="*/ 146 w 299"/>
              <a:gd name="T11" fmla="*/ 1 h 177"/>
              <a:gd name="T12" fmla="*/ 151 w 299"/>
              <a:gd name="T13" fmla="*/ 1 h 177"/>
              <a:gd name="T14" fmla="*/ 296 w 299"/>
              <a:gd name="T15" fmla="*/ 85 h 177"/>
              <a:gd name="T16" fmla="*/ 299 w 299"/>
              <a:gd name="T17" fmla="*/ 89 h 177"/>
              <a:gd name="T18" fmla="*/ 296 w 299"/>
              <a:gd name="T19" fmla="*/ 92 h 177"/>
              <a:gd name="T20" fmla="*/ 152 w 299"/>
              <a:gd name="T21" fmla="*/ 176 h 177"/>
              <a:gd name="T22" fmla="*/ 149 w 299"/>
              <a:gd name="T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177">
                <a:moveTo>
                  <a:pt x="149" y="177"/>
                </a:moveTo>
                <a:cubicBezTo>
                  <a:pt x="149" y="177"/>
                  <a:pt x="148" y="176"/>
                  <a:pt x="147" y="176"/>
                </a:cubicBezTo>
                <a:cubicBezTo>
                  <a:pt x="2" y="92"/>
                  <a:pt x="2" y="92"/>
                  <a:pt x="2" y="92"/>
                </a:cubicBezTo>
                <a:cubicBezTo>
                  <a:pt x="0" y="91"/>
                  <a:pt x="0" y="90"/>
                  <a:pt x="0" y="88"/>
                </a:cubicBezTo>
                <a:cubicBezTo>
                  <a:pt x="0" y="86"/>
                  <a:pt x="0" y="85"/>
                  <a:pt x="2" y="84"/>
                </a:cubicBezTo>
                <a:cubicBezTo>
                  <a:pt x="146" y="1"/>
                  <a:pt x="146" y="1"/>
                  <a:pt x="146" y="1"/>
                </a:cubicBezTo>
                <a:cubicBezTo>
                  <a:pt x="148" y="0"/>
                  <a:pt x="149" y="0"/>
                  <a:pt x="151" y="1"/>
                </a:cubicBezTo>
                <a:cubicBezTo>
                  <a:pt x="296" y="85"/>
                  <a:pt x="296" y="85"/>
                  <a:pt x="296" y="85"/>
                </a:cubicBezTo>
                <a:cubicBezTo>
                  <a:pt x="298" y="86"/>
                  <a:pt x="299" y="87"/>
                  <a:pt x="299" y="89"/>
                </a:cubicBezTo>
                <a:cubicBezTo>
                  <a:pt x="299" y="90"/>
                  <a:pt x="298" y="92"/>
                  <a:pt x="296" y="92"/>
                </a:cubicBezTo>
                <a:cubicBezTo>
                  <a:pt x="152" y="176"/>
                  <a:pt x="152" y="176"/>
                  <a:pt x="152" y="176"/>
                </a:cubicBezTo>
                <a:cubicBezTo>
                  <a:pt x="151" y="176"/>
                  <a:pt x="150" y="177"/>
                  <a:pt x="149" y="177"/>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78">
            <a:extLst>
              <a:ext uri="{FF2B5EF4-FFF2-40B4-BE49-F238E27FC236}">
                <a16:creationId xmlns:a16="http://schemas.microsoft.com/office/drawing/2014/main" id="{A0DB082A-5B68-4793-A585-032D9A8F6EAD}"/>
              </a:ext>
            </a:extLst>
          </p:cNvPr>
          <p:cNvSpPr>
            <a:spLocks/>
          </p:cNvSpPr>
          <p:nvPr/>
        </p:nvSpPr>
        <p:spPr bwMode="auto">
          <a:xfrm>
            <a:off x="7092950" y="3392488"/>
            <a:ext cx="300038" cy="500063"/>
          </a:xfrm>
          <a:custGeom>
            <a:avLst/>
            <a:gdLst>
              <a:gd name="T0" fmla="*/ 152 w 156"/>
              <a:gd name="T1" fmla="*/ 261 h 261"/>
              <a:gd name="T2" fmla="*/ 149 w 156"/>
              <a:gd name="T3" fmla="*/ 260 h 261"/>
              <a:gd name="T4" fmla="*/ 3 w 156"/>
              <a:gd name="T5" fmla="*/ 176 h 261"/>
              <a:gd name="T6" fmla="*/ 0 w 156"/>
              <a:gd name="T7" fmla="*/ 173 h 261"/>
              <a:gd name="T8" fmla="*/ 0 w 156"/>
              <a:gd name="T9" fmla="*/ 4 h 261"/>
              <a:gd name="T10" fmla="*/ 3 w 156"/>
              <a:gd name="T11" fmla="*/ 1 h 261"/>
              <a:gd name="T12" fmla="*/ 8 w 156"/>
              <a:gd name="T13" fmla="*/ 1 h 261"/>
              <a:gd name="T14" fmla="*/ 154 w 156"/>
              <a:gd name="T15" fmla="*/ 84 h 261"/>
              <a:gd name="T16" fmla="*/ 156 w 156"/>
              <a:gd name="T17" fmla="*/ 88 h 261"/>
              <a:gd name="T18" fmla="*/ 156 w 156"/>
              <a:gd name="T19" fmla="*/ 256 h 261"/>
              <a:gd name="T20" fmla="*/ 154 w 156"/>
              <a:gd name="T21" fmla="*/ 260 h 261"/>
              <a:gd name="T22" fmla="*/ 152 w 156"/>
              <a:gd name="T2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261">
                <a:moveTo>
                  <a:pt x="152" y="261"/>
                </a:moveTo>
                <a:cubicBezTo>
                  <a:pt x="151" y="261"/>
                  <a:pt x="150" y="261"/>
                  <a:pt x="149" y="260"/>
                </a:cubicBezTo>
                <a:cubicBezTo>
                  <a:pt x="3" y="176"/>
                  <a:pt x="3" y="176"/>
                  <a:pt x="3" y="176"/>
                </a:cubicBezTo>
                <a:cubicBezTo>
                  <a:pt x="2" y="176"/>
                  <a:pt x="0" y="174"/>
                  <a:pt x="0" y="173"/>
                </a:cubicBezTo>
                <a:cubicBezTo>
                  <a:pt x="0" y="4"/>
                  <a:pt x="0" y="4"/>
                  <a:pt x="0" y="4"/>
                </a:cubicBezTo>
                <a:cubicBezTo>
                  <a:pt x="0" y="3"/>
                  <a:pt x="2" y="1"/>
                  <a:pt x="3" y="1"/>
                </a:cubicBezTo>
                <a:cubicBezTo>
                  <a:pt x="5" y="0"/>
                  <a:pt x="7" y="0"/>
                  <a:pt x="8" y="1"/>
                </a:cubicBezTo>
                <a:cubicBezTo>
                  <a:pt x="154" y="84"/>
                  <a:pt x="154" y="84"/>
                  <a:pt x="154" y="84"/>
                </a:cubicBezTo>
                <a:cubicBezTo>
                  <a:pt x="155" y="85"/>
                  <a:pt x="156" y="87"/>
                  <a:pt x="156" y="88"/>
                </a:cubicBezTo>
                <a:cubicBezTo>
                  <a:pt x="156" y="256"/>
                  <a:pt x="156" y="256"/>
                  <a:pt x="156" y="256"/>
                </a:cubicBezTo>
                <a:cubicBezTo>
                  <a:pt x="156" y="258"/>
                  <a:pt x="155" y="259"/>
                  <a:pt x="154" y="260"/>
                </a:cubicBezTo>
                <a:cubicBezTo>
                  <a:pt x="153" y="261"/>
                  <a:pt x="152" y="261"/>
                  <a:pt x="152" y="261"/>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79">
            <a:extLst>
              <a:ext uri="{FF2B5EF4-FFF2-40B4-BE49-F238E27FC236}">
                <a16:creationId xmlns:a16="http://schemas.microsoft.com/office/drawing/2014/main" id="{48D438D2-A38B-4F83-89E9-A12EE70EE223}"/>
              </a:ext>
            </a:extLst>
          </p:cNvPr>
          <p:cNvSpPr>
            <a:spLocks/>
          </p:cNvSpPr>
          <p:nvPr/>
        </p:nvSpPr>
        <p:spPr bwMode="auto">
          <a:xfrm>
            <a:off x="7456488" y="3394076"/>
            <a:ext cx="290513" cy="498475"/>
          </a:xfrm>
          <a:custGeom>
            <a:avLst/>
            <a:gdLst>
              <a:gd name="T0" fmla="*/ 4 w 152"/>
              <a:gd name="T1" fmla="*/ 260 h 260"/>
              <a:gd name="T2" fmla="*/ 2 w 152"/>
              <a:gd name="T3" fmla="*/ 259 h 260"/>
              <a:gd name="T4" fmla="*/ 0 w 152"/>
              <a:gd name="T5" fmla="*/ 255 h 260"/>
              <a:gd name="T6" fmla="*/ 0 w 152"/>
              <a:gd name="T7" fmla="*/ 88 h 260"/>
              <a:gd name="T8" fmla="*/ 2 w 152"/>
              <a:gd name="T9" fmla="*/ 84 h 260"/>
              <a:gd name="T10" fmla="*/ 147 w 152"/>
              <a:gd name="T11" fmla="*/ 1 h 260"/>
              <a:gd name="T12" fmla="*/ 151 w 152"/>
              <a:gd name="T13" fmla="*/ 1 h 260"/>
              <a:gd name="T14" fmla="*/ 152 w 152"/>
              <a:gd name="T15" fmla="*/ 5 h 260"/>
              <a:gd name="T16" fmla="*/ 152 w 152"/>
              <a:gd name="T17" fmla="*/ 172 h 260"/>
              <a:gd name="T18" fmla="*/ 151 w 152"/>
              <a:gd name="T19" fmla="*/ 175 h 260"/>
              <a:gd name="T20" fmla="*/ 6 w 152"/>
              <a:gd name="T21" fmla="*/ 259 h 260"/>
              <a:gd name="T22" fmla="*/ 4 w 152"/>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260">
                <a:moveTo>
                  <a:pt x="4" y="260"/>
                </a:moveTo>
                <a:cubicBezTo>
                  <a:pt x="3" y="260"/>
                  <a:pt x="3" y="260"/>
                  <a:pt x="2" y="259"/>
                </a:cubicBezTo>
                <a:cubicBezTo>
                  <a:pt x="0" y="258"/>
                  <a:pt x="0" y="257"/>
                  <a:pt x="0" y="255"/>
                </a:cubicBezTo>
                <a:cubicBezTo>
                  <a:pt x="0" y="88"/>
                  <a:pt x="0" y="88"/>
                  <a:pt x="0" y="88"/>
                </a:cubicBezTo>
                <a:cubicBezTo>
                  <a:pt x="0" y="87"/>
                  <a:pt x="0" y="85"/>
                  <a:pt x="2" y="84"/>
                </a:cubicBezTo>
                <a:cubicBezTo>
                  <a:pt x="147" y="1"/>
                  <a:pt x="147" y="1"/>
                  <a:pt x="147" y="1"/>
                </a:cubicBezTo>
                <a:cubicBezTo>
                  <a:pt x="148" y="0"/>
                  <a:pt x="149" y="0"/>
                  <a:pt x="151" y="1"/>
                </a:cubicBezTo>
                <a:cubicBezTo>
                  <a:pt x="152" y="2"/>
                  <a:pt x="152" y="3"/>
                  <a:pt x="152" y="5"/>
                </a:cubicBezTo>
                <a:cubicBezTo>
                  <a:pt x="152" y="172"/>
                  <a:pt x="152" y="172"/>
                  <a:pt x="152" y="172"/>
                </a:cubicBezTo>
                <a:cubicBezTo>
                  <a:pt x="152" y="173"/>
                  <a:pt x="152" y="175"/>
                  <a:pt x="151" y="175"/>
                </a:cubicBezTo>
                <a:cubicBezTo>
                  <a:pt x="6" y="259"/>
                  <a:pt x="6" y="259"/>
                  <a:pt x="6" y="259"/>
                </a:cubicBezTo>
                <a:cubicBezTo>
                  <a:pt x="5" y="260"/>
                  <a:pt x="4" y="260"/>
                  <a:pt x="4" y="260"/>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0">
            <a:extLst>
              <a:ext uri="{FF2B5EF4-FFF2-40B4-BE49-F238E27FC236}">
                <a16:creationId xmlns:a16="http://schemas.microsoft.com/office/drawing/2014/main" id="{E87AC03F-5EC1-4A69-AD0D-F99F1ACA0716}"/>
              </a:ext>
            </a:extLst>
          </p:cNvPr>
          <p:cNvSpPr>
            <a:spLocks/>
          </p:cNvSpPr>
          <p:nvPr/>
        </p:nvSpPr>
        <p:spPr bwMode="auto">
          <a:xfrm>
            <a:off x="8355013" y="2889251"/>
            <a:ext cx="619125" cy="712788"/>
          </a:xfrm>
          <a:custGeom>
            <a:avLst/>
            <a:gdLst>
              <a:gd name="T0" fmla="*/ 0 w 323"/>
              <a:gd name="T1" fmla="*/ 0 h 371"/>
              <a:gd name="T2" fmla="*/ 0 w 323"/>
              <a:gd name="T3" fmla="*/ 312 h 371"/>
              <a:gd name="T4" fmla="*/ 160 w 323"/>
              <a:gd name="T5" fmla="*/ 371 h 371"/>
              <a:gd name="T6" fmla="*/ 160 w 323"/>
              <a:gd name="T7" fmla="*/ 371 h 371"/>
              <a:gd name="T8" fmla="*/ 163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3" y="370"/>
                  <a:pt x="160" y="371"/>
                </a:cubicBezTo>
                <a:cubicBezTo>
                  <a:pt x="160" y="371"/>
                  <a:pt x="160" y="371"/>
                  <a:pt x="160" y="371"/>
                </a:cubicBezTo>
                <a:cubicBezTo>
                  <a:pt x="163" y="371"/>
                  <a:pt x="163" y="371"/>
                  <a:pt x="163" y="371"/>
                </a:cubicBezTo>
                <a:cubicBezTo>
                  <a:pt x="252" y="371"/>
                  <a:pt x="323" y="345"/>
                  <a:pt x="323" y="312"/>
                </a:cubicBezTo>
                <a:cubicBezTo>
                  <a:pt x="323" y="0"/>
                  <a:pt x="323" y="0"/>
                  <a:pt x="323"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Oval 81">
            <a:extLst>
              <a:ext uri="{FF2B5EF4-FFF2-40B4-BE49-F238E27FC236}">
                <a16:creationId xmlns:a16="http://schemas.microsoft.com/office/drawing/2014/main" id="{839EAA17-4AFB-4AE6-93A5-67232460FB80}"/>
              </a:ext>
            </a:extLst>
          </p:cNvPr>
          <p:cNvSpPr>
            <a:spLocks noChangeArrowheads="1"/>
          </p:cNvSpPr>
          <p:nvPr/>
        </p:nvSpPr>
        <p:spPr bwMode="auto">
          <a:xfrm>
            <a:off x="8358188" y="2781301"/>
            <a:ext cx="617538" cy="222250"/>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82">
            <a:extLst>
              <a:ext uri="{FF2B5EF4-FFF2-40B4-BE49-F238E27FC236}">
                <a16:creationId xmlns:a16="http://schemas.microsoft.com/office/drawing/2014/main" id="{A46A820D-DB2C-4633-9688-E4BFA54C19AD}"/>
              </a:ext>
            </a:extLst>
          </p:cNvPr>
          <p:cNvSpPr>
            <a:spLocks/>
          </p:cNvSpPr>
          <p:nvPr/>
        </p:nvSpPr>
        <p:spPr bwMode="auto">
          <a:xfrm>
            <a:off x="8358188" y="3090863"/>
            <a:ext cx="617538" cy="1111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83">
            <a:extLst>
              <a:ext uri="{FF2B5EF4-FFF2-40B4-BE49-F238E27FC236}">
                <a16:creationId xmlns:a16="http://schemas.microsoft.com/office/drawing/2014/main" id="{66EB7241-F514-40EC-9E0D-1844FD04C829}"/>
              </a:ext>
            </a:extLst>
          </p:cNvPr>
          <p:cNvSpPr>
            <a:spLocks/>
          </p:cNvSpPr>
          <p:nvPr/>
        </p:nvSpPr>
        <p:spPr bwMode="auto">
          <a:xfrm>
            <a:off x="8358188" y="3489326"/>
            <a:ext cx="617538" cy="112713"/>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84">
            <a:extLst>
              <a:ext uri="{FF2B5EF4-FFF2-40B4-BE49-F238E27FC236}">
                <a16:creationId xmlns:a16="http://schemas.microsoft.com/office/drawing/2014/main" id="{53C391CF-3157-42AB-AC74-64EDD15077C9}"/>
              </a:ext>
            </a:extLst>
          </p:cNvPr>
          <p:cNvSpPr>
            <a:spLocks/>
          </p:cNvSpPr>
          <p:nvPr/>
        </p:nvSpPr>
        <p:spPr bwMode="auto">
          <a:xfrm>
            <a:off x="8358188" y="2890838"/>
            <a:ext cx="617538" cy="112713"/>
          </a:xfrm>
          <a:custGeom>
            <a:avLst/>
            <a:gdLst>
              <a:gd name="T0" fmla="*/ 322 w 322"/>
              <a:gd name="T1" fmla="*/ 0 h 59"/>
              <a:gd name="T2" fmla="*/ 161 w 322"/>
              <a:gd name="T3" fmla="*/ 59 h 59"/>
              <a:gd name="T4" fmla="*/ 0 w 322"/>
              <a:gd name="T5" fmla="*/ 0 h 59"/>
            </a:gdLst>
            <a:ahLst/>
            <a:cxnLst>
              <a:cxn ang="0">
                <a:pos x="T0" y="T1"/>
              </a:cxn>
              <a:cxn ang="0">
                <a:pos x="T2" y="T3"/>
              </a:cxn>
              <a:cxn ang="0">
                <a:pos x="T4" y="T5"/>
              </a:cxn>
            </a:cxnLst>
            <a:rect l="0" t="0" r="r" b="b"/>
            <a:pathLst>
              <a:path w="322" h="59">
                <a:moveTo>
                  <a:pt x="322" y="0"/>
                </a:moveTo>
                <a:cubicBezTo>
                  <a:pt x="322" y="32"/>
                  <a:pt x="250" y="59"/>
                  <a:pt x="161" y="59"/>
                </a:cubicBezTo>
                <a:cubicBezTo>
                  <a:pt x="72" y="59"/>
                  <a:pt x="0" y="32"/>
                  <a:pt x="0"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85">
            <a:extLst>
              <a:ext uri="{FF2B5EF4-FFF2-40B4-BE49-F238E27FC236}">
                <a16:creationId xmlns:a16="http://schemas.microsoft.com/office/drawing/2014/main" id="{4113FD39-7E7A-48B2-AFDB-43AD45414502}"/>
              </a:ext>
            </a:extLst>
          </p:cNvPr>
          <p:cNvSpPr>
            <a:spLocks/>
          </p:cNvSpPr>
          <p:nvPr/>
        </p:nvSpPr>
        <p:spPr bwMode="auto">
          <a:xfrm>
            <a:off x="8358188" y="3290888"/>
            <a:ext cx="617538" cy="1111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Oval 86">
            <a:extLst>
              <a:ext uri="{FF2B5EF4-FFF2-40B4-BE49-F238E27FC236}">
                <a16:creationId xmlns:a16="http://schemas.microsoft.com/office/drawing/2014/main" id="{00B888B0-9EA6-41AD-AEE1-AF94C2FABB6C}"/>
              </a:ext>
            </a:extLst>
          </p:cNvPr>
          <p:cNvSpPr>
            <a:spLocks noChangeArrowheads="1"/>
          </p:cNvSpPr>
          <p:nvPr/>
        </p:nvSpPr>
        <p:spPr bwMode="auto">
          <a:xfrm>
            <a:off x="8421688" y="2811463"/>
            <a:ext cx="492125" cy="149225"/>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87">
            <a:extLst>
              <a:ext uri="{FF2B5EF4-FFF2-40B4-BE49-F238E27FC236}">
                <a16:creationId xmlns:a16="http://schemas.microsoft.com/office/drawing/2014/main" id="{E113F5FC-CC43-473D-9E8B-91B110EABE33}"/>
              </a:ext>
            </a:extLst>
          </p:cNvPr>
          <p:cNvSpPr>
            <a:spLocks/>
          </p:cNvSpPr>
          <p:nvPr/>
        </p:nvSpPr>
        <p:spPr bwMode="auto">
          <a:xfrm>
            <a:off x="8421688" y="2811463"/>
            <a:ext cx="492125" cy="119063"/>
          </a:xfrm>
          <a:custGeom>
            <a:avLst/>
            <a:gdLst>
              <a:gd name="T0" fmla="*/ 229 w 256"/>
              <a:gd name="T1" fmla="*/ 62 h 62"/>
              <a:gd name="T2" fmla="*/ 256 w 256"/>
              <a:gd name="T3" fmla="*/ 39 h 62"/>
              <a:gd name="T4" fmla="*/ 128 w 256"/>
              <a:gd name="T5" fmla="*/ 0 h 62"/>
              <a:gd name="T6" fmla="*/ 0 w 256"/>
              <a:gd name="T7" fmla="*/ 39 h 62"/>
              <a:gd name="T8" fmla="*/ 27 w 256"/>
              <a:gd name="T9" fmla="*/ 62 h 62"/>
              <a:gd name="T10" fmla="*/ 128 w 256"/>
              <a:gd name="T11" fmla="*/ 47 h 62"/>
              <a:gd name="T12" fmla="*/ 229 w 256"/>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256" h="62">
                <a:moveTo>
                  <a:pt x="229" y="62"/>
                </a:moveTo>
                <a:cubicBezTo>
                  <a:pt x="246" y="56"/>
                  <a:pt x="256" y="48"/>
                  <a:pt x="256" y="39"/>
                </a:cubicBezTo>
                <a:cubicBezTo>
                  <a:pt x="256" y="18"/>
                  <a:pt x="199" y="0"/>
                  <a:pt x="128" y="0"/>
                </a:cubicBezTo>
                <a:cubicBezTo>
                  <a:pt x="57" y="0"/>
                  <a:pt x="0" y="18"/>
                  <a:pt x="0" y="39"/>
                </a:cubicBezTo>
                <a:cubicBezTo>
                  <a:pt x="0" y="48"/>
                  <a:pt x="10" y="56"/>
                  <a:pt x="27" y="62"/>
                </a:cubicBezTo>
                <a:cubicBezTo>
                  <a:pt x="50" y="53"/>
                  <a:pt x="87" y="47"/>
                  <a:pt x="128" y="47"/>
                </a:cubicBezTo>
                <a:cubicBezTo>
                  <a:pt x="169" y="47"/>
                  <a:pt x="206" y="53"/>
                  <a:pt x="229" y="62"/>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8">
            <a:extLst>
              <a:ext uri="{FF2B5EF4-FFF2-40B4-BE49-F238E27FC236}">
                <a16:creationId xmlns:a16="http://schemas.microsoft.com/office/drawing/2014/main" id="{F45D7EEA-44C4-49ED-9B5B-1BD35615A5A7}"/>
              </a:ext>
            </a:extLst>
          </p:cNvPr>
          <p:cNvSpPr>
            <a:spLocks noEditPoints="1"/>
          </p:cNvSpPr>
          <p:nvPr/>
        </p:nvSpPr>
        <p:spPr bwMode="auto">
          <a:xfrm>
            <a:off x="9321800" y="3346451"/>
            <a:ext cx="520700" cy="706438"/>
          </a:xfrm>
          <a:custGeom>
            <a:avLst/>
            <a:gdLst>
              <a:gd name="T0" fmla="*/ 192 w 328"/>
              <a:gd name="T1" fmla="*/ 19 h 445"/>
              <a:gd name="T2" fmla="*/ 309 w 328"/>
              <a:gd name="T3" fmla="*/ 135 h 445"/>
              <a:gd name="T4" fmla="*/ 309 w 328"/>
              <a:gd name="T5" fmla="*/ 425 h 445"/>
              <a:gd name="T6" fmla="*/ 19 w 328"/>
              <a:gd name="T7" fmla="*/ 425 h 445"/>
              <a:gd name="T8" fmla="*/ 19 w 328"/>
              <a:gd name="T9" fmla="*/ 19 h 445"/>
              <a:gd name="T10" fmla="*/ 192 w 328"/>
              <a:gd name="T11" fmla="*/ 19 h 445"/>
              <a:gd name="T12" fmla="*/ 201 w 328"/>
              <a:gd name="T13" fmla="*/ 0 h 445"/>
              <a:gd name="T14" fmla="*/ 0 w 328"/>
              <a:gd name="T15" fmla="*/ 0 h 445"/>
              <a:gd name="T16" fmla="*/ 0 w 328"/>
              <a:gd name="T17" fmla="*/ 445 h 445"/>
              <a:gd name="T18" fmla="*/ 328 w 328"/>
              <a:gd name="T19" fmla="*/ 445 h 445"/>
              <a:gd name="T20" fmla="*/ 328 w 328"/>
              <a:gd name="T21" fmla="*/ 128 h 445"/>
              <a:gd name="T22" fmla="*/ 201 w 328"/>
              <a:gd name="T23" fmla="*/ 0 h 445"/>
              <a:gd name="T24" fmla="*/ 201 w 328"/>
              <a:gd name="T2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45">
                <a:moveTo>
                  <a:pt x="192" y="19"/>
                </a:moveTo>
                <a:lnTo>
                  <a:pt x="309" y="135"/>
                </a:lnTo>
                <a:lnTo>
                  <a:pt x="309" y="425"/>
                </a:lnTo>
                <a:lnTo>
                  <a:pt x="19" y="425"/>
                </a:lnTo>
                <a:lnTo>
                  <a:pt x="19" y="19"/>
                </a:lnTo>
                <a:lnTo>
                  <a:pt x="192" y="19"/>
                </a:lnTo>
                <a:close/>
                <a:moveTo>
                  <a:pt x="201" y="0"/>
                </a:moveTo>
                <a:lnTo>
                  <a:pt x="0" y="0"/>
                </a:lnTo>
                <a:lnTo>
                  <a:pt x="0" y="445"/>
                </a:lnTo>
                <a:lnTo>
                  <a:pt x="328" y="445"/>
                </a:lnTo>
                <a:lnTo>
                  <a:pt x="328" y="128"/>
                </a:lnTo>
                <a:lnTo>
                  <a:pt x="201" y="0"/>
                </a:lnTo>
                <a:lnTo>
                  <a:pt x="201" y="0"/>
                </a:lnTo>
                <a:close/>
              </a:path>
            </a:pathLst>
          </a:custGeom>
          <a:solidFill>
            <a:srgbClr val="01010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9">
            <a:extLst>
              <a:ext uri="{FF2B5EF4-FFF2-40B4-BE49-F238E27FC236}">
                <a16:creationId xmlns:a16="http://schemas.microsoft.com/office/drawing/2014/main" id="{B41F1FC5-7A7E-4B8F-AC1E-13AF44A36559}"/>
              </a:ext>
            </a:extLst>
          </p:cNvPr>
          <p:cNvSpPr>
            <a:spLocks noEditPoints="1"/>
          </p:cNvSpPr>
          <p:nvPr/>
        </p:nvSpPr>
        <p:spPr bwMode="auto">
          <a:xfrm>
            <a:off x="9321800" y="3346451"/>
            <a:ext cx="520700" cy="706438"/>
          </a:xfrm>
          <a:custGeom>
            <a:avLst/>
            <a:gdLst>
              <a:gd name="T0" fmla="*/ 192 w 328"/>
              <a:gd name="T1" fmla="*/ 19 h 445"/>
              <a:gd name="T2" fmla="*/ 309 w 328"/>
              <a:gd name="T3" fmla="*/ 135 h 445"/>
              <a:gd name="T4" fmla="*/ 309 w 328"/>
              <a:gd name="T5" fmla="*/ 425 h 445"/>
              <a:gd name="T6" fmla="*/ 19 w 328"/>
              <a:gd name="T7" fmla="*/ 425 h 445"/>
              <a:gd name="T8" fmla="*/ 19 w 328"/>
              <a:gd name="T9" fmla="*/ 19 h 445"/>
              <a:gd name="T10" fmla="*/ 192 w 328"/>
              <a:gd name="T11" fmla="*/ 19 h 445"/>
              <a:gd name="T12" fmla="*/ 201 w 328"/>
              <a:gd name="T13" fmla="*/ 0 h 445"/>
              <a:gd name="T14" fmla="*/ 0 w 328"/>
              <a:gd name="T15" fmla="*/ 0 h 445"/>
              <a:gd name="T16" fmla="*/ 0 w 328"/>
              <a:gd name="T17" fmla="*/ 445 h 445"/>
              <a:gd name="T18" fmla="*/ 328 w 328"/>
              <a:gd name="T19" fmla="*/ 445 h 445"/>
              <a:gd name="T20" fmla="*/ 328 w 328"/>
              <a:gd name="T21" fmla="*/ 128 h 445"/>
              <a:gd name="T22" fmla="*/ 201 w 328"/>
              <a:gd name="T23" fmla="*/ 0 h 445"/>
              <a:gd name="T24" fmla="*/ 201 w 328"/>
              <a:gd name="T2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45">
                <a:moveTo>
                  <a:pt x="192" y="19"/>
                </a:moveTo>
                <a:lnTo>
                  <a:pt x="309" y="135"/>
                </a:lnTo>
                <a:lnTo>
                  <a:pt x="309" y="425"/>
                </a:lnTo>
                <a:lnTo>
                  <a:pt x="19" y="425"/>
                </a:lnTo>
                <a:lnTo>
                  <a:pt x="19" y="19"/>
                </a:lnTo>
                <a:lnTo>
                  <a:pt x="192" y="19"/>
                </a:lnTo>
                <a:moveTo>
                  <a:pt x="201" y="0"/>
                </a:moveTo>
                <a:lnTo>
                  <a:pt x="0" y="0"/>
                </a:lnTo>
                <a:lnTo>
                  <a:pt x="0" y="445"/>
                </a:lnTo>
                <a:lnTo>
                  <a:pt x="328" y="445"/>
                </a:lnTo>
                <a:lnTo>
                  <a:pt x="328" y="128"/>
                </a:lnTo>
                <a:lnTo>
                  <a:pt x="201" y="0"/>
                </a:lnTo>
                <a:lnTo>
                  <a:pt x="201" y="0"/>
                </a:lnTo>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0">
            <a:extLst>
              <a:ext uri="{FF2B5EF4-FFF2-40B4-BE49-F238E27FC236}">
                <a16:creationId xmlns:a16="http://schemas.microsoft.com/office/drawing/2014/main" id="{F14E1632-3328-4106-9EAC-58671ED04566}"/>
              </a:ext>
            </a:extLst>
          </p:cNvPr>
          <p:cNvSpPr>
            <a:spLocks noEditPoints="1"/>
          </p:cNvSpPr>
          <p:nvPr/>
        </p:nvSpPr>
        <p:spPr bwMode="auto">
          <a:xfrm>
            <a:off x="9640888" y="3346451"/>
            <a:ext cx="201613" cy="203200"/>
          </a:xfrm>
          <a:custGeom>
            <a:avLst/>
            <a:gdLst>
              <a:gd name="T0" fmla="*/ 19 w 127"/>
              <a:gd name="T1" fmla="*/ 47 h 128"/>
              <a:gd name="T2" fmla="*/ 80 w 127"/>
              <a:gd name="T3" fmla="*/ 109 h 128"/>
              <a:gd name="T4" fmla="*/ 19 w 127"/>
              <a:gd name="T5" fmla="*/ 109 h 128"/>
              <a:gd name="T6" fmla="*/ 19 w 127"/>
              <a:gd name="T7" fmla="*/ 47 h 128"/>
              <a:gd name="T8" fmla="*/ 0 w 127"/>
              <a:gd name="T9" fmla="*/ 0 h 128"/>
              <a:gd name="T10" fmla="*/ 0 w 127"/>
              <a:gd name="T11" fmla="*/ 128 h 128"/>
              <a:gd name="T12" fmla="*/ 127 w 127"/>
              <a:gd name="T13" fmla="*/ 128 h 128"/>
              <a:gd name="T14" fmla="*/ 0 w 127"/>
              <a:gd name="T15" fmla="*/ 0 h 128"/>
              <a:gd name="T16" fmla="*/ 0 w 127"/>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28">
                <a:moveTo>
                  <a:pt x="19" y="47"/>
                </a:moveTo>
                <a:lnTo>
                  <a:pt x="80" y="109"/>
                </a:lnTo>
                <a:lnTo>
                  <a:pt x="19" y="109"/>
                </a:lnTo>
                <a:lnTo>
                  <a:pt x="19" y="47"/>
                </a:lnTo>
                <a:close/>
                <a:moveTo>
                  <a:pt x="0" y="0"/>
                </a:moveTo>
                <a:lnTo>
                  <a:pt x="0" y="128"/>
                </a:lnTo>
                <a:lnTo>
                  <a:pt x="127" y="128"/>
                </a:lnTo>
                <a:lnTo>
                  <a:pt x="0" y="0"/>
                </a:lnTo>
                <a:lnTo>
                  <a:pt x="0" y="0"/>
                </a:lnTo>
                <a:close/>
              </a:path>
            </a:pathLst>
          </a:custGeom>
          <a:solidFill>
            <a:srgbClr val="01010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91">
            <a:extLst>
              <a:ext uri="{FF2B5EF4-FFF2-40B4-BE49-F238E27FC236}">
                <a16:creationId xmlns:a16="http://schemas.microsoft.com/office/drawing/2014/main" id="{C5BBDE07-6B7E-4A09-B974-A15C0BFAB3D6}"/>
              </a:ext>
            </a:extLst>
          </p:cNvPr>
          <p:cNvSpPr>
            <a:spLocks noEditPoints="1"/>
          </p:cNvSpPr>
          <p:nvPr/>
        </p:nvSpPr>
        <p:spPr bwMode="auto">
          <a:xfrm>
            <a:off x="9640888" y="3346451"/>
            <a:ext cx="201613" cy="203200"/>
          </a:xfrm>
          <a:custGeom>
            <a:avLst/>
            <a:gdLst>
              <a:gd name="T0" fmla="*/ 19 w 127"/>
              <a:gd name="T1" fmla="*/ 47 h 128"/>
              <a:gd name="T2" fmla="*/ 80 w 127"/>
              <a:gd name="T3" fmla="*/ 109 h 128"/>
              <a:gd name="T4" fmla="*/ 19 w 127"/>
              <a:gd name="T5" fmla="*/ 109 h 128"/>
              <a:gd name="T6" fmla="*/ 19 w 127"/>
              <a:gd name="T7" fmla="*/ 47 h 128"/>
              <a:gd name="T8" fmla="*/ 0 w 127"/>
              <a:gd name="T9" fmla="*/ 0 h 128"/>
              <a:gd name="T10" fmla="*/ 0 w 127"/>
              <a:gd name="T11" fmla="*/ 128 h 128"/>
              <a:gd name="T12" fmla="*/ 127 w 127"/>
              <a:gd name="T13" fmla="*/ 128 h 128"/>
              <a:gd name="T14" fmla="*/ 0 w 127"/>
              <a:gd name="T15" fmla="*/ 0 h 128"/>
              <a:gd name="T16" fmla="*/ 0 w 127"/>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28">
                <a:moveTo>
                  <a:pt x="19" y="47"/>
                </a:moveTo>
                <a:lnTo>
                  <a:pt x="80" y="109"/>
                </a:lnTo>
                <a:lnTo>
                  <a:pt x="19" y="109"/>
                </a:lnTo>
                <a:lnTo>
                  <a:pt x="19" y="47"/>
                </a:lnTo>
                <a:moveTo>
                  <a:pt x="0" y="0"/>
                </a:moveTo>
                <a:lnTo>
                  <a:pt x="0" y="128"/>
                </a:lnTo>
                <a:lnTo>
                  <a:pt x="127" y="128"/>
                </a:lnTo>
                <a:lnTo>
                  <a:pt x="0" y="0"/>
                </a:lnTo>
                <a:lnTo>
                  <a:pt x="0" y="0"/>
                </a:lnTo>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92">
            <a:extLst>
              <a:ext uri="{FF2B5EF4-FFF2-40B4-BE49-F238E27FC236}">
                <a16:creationId xmlns:a16="http://schemas.microsoft.com/office/drawing/2014/main" id="{EA706B2E-E577-4589-BEA0-E1AE60F476DC}"/>
              </a:ext>
            </a:extLst>
          </p:cNvPr>
          <p:cNvSpPr>
            <a:spLocks/>
          </p:cNvSpPr>
          <p:nvPr/>
        </p:nvSpPr>
        <p:spPr bwMode="auto">
          <a:xfrm>
            <a:off x="9575800" y="3635376"/>
            <a:ext cx="76200" cy="192088"/>
          </a:xfrm>
          <a:custGeom>
            <a:avLst/>
            <a:gdLst>
              <a:gd name="T0" fmla="*/ 48 w 48"/>
              <a:gd name="T1" fmla="*/ 0 h 121"/>
              <a:gd name="T2" fmla="*/ 48 w 48"/>
              <a:gd name="T3" fmla="*/ 0 h 121"/>
              <a:gd name="T4" fmla="*/ 0 w 48"/>
              <a:gd name="T5" fmla="*/ 121 h 121"/>
            </a:gdLst>
            <a:ahLst/>
            <a:cxnLst>
              <a:cxn ang="0">
                <a:pos x="T0" y="T1"/>
              </a:cxn>
              <a:cxn ang="0">
                <a:pos x="T2" y="T3"/>
              </a:cxn>
              <a:cxn ang="0">
                <a:pos x="T4" y="T5"/>
              </a:cxn>
            </a:cxnLst>
            <a:rect l="0" t="0" r="r" b="b"/>
            <a:pathLst>
              <a:path w="48" h="121">
                <a:moveTo>
                  <a:pt x="48" y="0"/>
                </a:moveTo>
                <a:lnTo>
                  <a:pt x="48" y="0"/>
                </a:lnTo>
                <a:lnTo>
                  <a:pt x="0" y="121"/>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93">
            <a:extLst>
              <a:ext uri="{FF2B5EF4-FFF2-40B4-BE49-F238E27FC236}">
                <a16:creationId xmlns:a16="http://schemas.microsoft.com/office/drawing/2014/main" id="{A3E002D4-409A-4CAF-BC5B-72FF78DD8974}"/>
              </a:ext>
            </a:extLst>
          </p:cNvPr>
          <p:cNvSpPr>
            <a:spLocks/>
          </p:cNvSpPr>
          <p:nvPr/>
        </p:nvSpPr>
        <p:spPr bwMode="auto">
          <a:xfrm>
            <a:off x="9512300" y="3635376"/>
            <a:ext cx="76200" cy="192088"/>
          </a:xfrm>
          <a:custGeom>
            <a:avLst/>
            <a:gdLst>
              <a:gd name="T0" fmla="*/ 48 w 48"/>
              <a:gd name="T1" fmla="*/ 0 h 121"/>
              <a:gd name="T2" fmla="*/ 48 w 48"/>
              <a:gd name="T3" fmla="*/ 0 h 121"/>
              <a:gd name="T4" fmla="*/ 0 w 48"/>
              <a:gd name="T5" fmla="*/ 121 h 121"/>
            </a:gdLst>
            <a:ahLst/>
            <a:cxnLst>
              <a:cxn ang="0">
                <a:pos x="T0" y="T1"/>
              </a:cxn>
              <a:cxn ang="0">
                <a:pos x="T2" y="T3"/>
              </a:cxn>
              <a:cxn ang="0">
                <a:pos x="T4" y="T5"/>
              </a:cxn>
            </a:cxnLst>
            <a:rect l="0" t="0" r="r" b="b"/>
            <a:pathLst>
              <a:path w="48" h="121">
                <a:moveTo>
                  <a:pt x="48" y="0"/>
                </a:moveTo>
                <a:lnTo>
                  <a:pt x="48" y="0"/>
                </a:lnTo>
                <a:lnTo>
                  <a:pt x="0" y="121"/>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94">
            <a:extLst>
              <a:ext uri="{FF2B5EF4-FFF2-40B4-BE49-F238E27FC236}">
                <a16:creationId xmlns:a16="http://schemas.microsoft.com/office/drawing/2014/main" id="{CB0E6126-F739-4126-B4C1-F47A960535EE}"/>
              </a:ext>
            </a:extLst>
          </p:cNvPr>
          <p:cNvSpPr>
            <a:spLocks/>
          </p:cNvSpPr>
          <p:nvPr/>
        </p:nvSpPr>
        <p:spPr bwMode="auto">
          <a:xfrm>
            <a:off x="9677400" y="3698876"/>
            <a:ext cx="76200" cy="65088"/>
          </a:xfrm>
          <a:custGeom>
            <a:avLst/>
            <a:gdLst>
              <a:gd name="T0" fmla="*/ 0 w 48"/>
              <a:gd name="T1" fmla="*/ 0 h 41"/>
              <a:gd name="T2" fmla="*/ 0 w 48"/>
              <a:gd name="T3" fmla="*/ 0 h 41"/>
              <a:gd name="T4" fmla="*/ 48 w 48"/>
              <a:gd name="T5" fmla="*/ 22 h 41"/>
              <a:gd name="T6" fmla="*/ 0 w 48"/>
              <a:gd name="T7" fmla="*/ 41 h 41"/>
            </a:gdLst>
            <a:ahLst/>
            <a:cxnLst>
              <a:cxn ang="0">
                <a:pos x="T0" y="T1"/>
              </a:cxn>
              <a:cxn ang="0">
                <a:pos x="T2" y="T3"/>
              </a:cxn>
              <a:cxn ang="0">
                <a:pos x="T4" y="T5"/>
              </a:cxn>
              <a:cxn ang="0">
                <a:pos x="T6" y="T7"/>
              </a:cxn>
            </a:cxnLst>
            <a:rect l="0" t="0" r="r" b="b"/>
            <a:pathLst>
              <a:path w="48" h="41">
                <a:moveTo>
                  <a:pt x="0" y="0"/>
                </a:moveTo>
                <a:lnTo>
                  <a:pt x="0" y="0"/>
                </a:lnTo>
                <a:lnTo>
                  <a:pt x="48" y="22"/>
                </a:lnTo>
                <a:lnTo>
                  <a:pt x="0" y="41"/>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95">
            <a:extLst>
              <a:ext uri="{FF2B5EF4-FFF2-40B4-BE49-F238E27FC236}">
                <a16:creationId xmlns:a16="http://schemas.microsoft.com/office/drawing/2014/main" id="{8707E8D6-8B2B-4BB9-963E-3B439873F711}"/>
              </a:ext>
            </a:extLst>
          </p:cNvPr>
          <p:cNvSpPr>
            <a:spLocks/>
          </p:cNvSpPr>
          <p:nvPr/>
        </p:nvSpPr>
        <p:spPr bwMode="auto">
          <a:xfrm>
            <a:off x="9409113" y="3698876"/>
            <a:ext cx="65088" cy="65088"/>
          </a:xfrm>
          <a:custGeom>
            <a:avLst/>
            <a:gdLst>
              <a:gd name="T0" fmla="*/ 41 w 41"/>
              <a:gd name="T1" fmla="*/ 0 h 41"/>
              <a:gd name="T2" fmla="*/ 41 w 41"/>
              <a:gd name="T3" fmla="*/ 0 h 41"/>
              <a:gd name="T4" fmla="*/ 0 w 41"/>
              <a:gd name="T5" fmla="*/ 22 h 41"/>
              <a:gd name="T6" fmla="*/ 41 w 41"/>
              <a:gd name="T7" fmla="*/ 41 h 41"/>
            </a:gdLst>
            <a:ahLst/>
            <a:cxnLst>
              <a:cxn ang="0">
                <a:pos x="T0" y="T1"/>
              </a:cxn>
              <a:cxn ang="0">
                <a:pos x="T2" y="T3"/>
              </a:cxn>
              <a:cxn ang="0">
                <a:pos x="T4" y="T5"/>
              </a:cxn>
              <a:cxn ang="0">
                <a:pos x="T6" y="T7"/>
              </a:cxn>
            </a:cxnLst>
            <a:rect l="0" t="0" r="r" b="b"/>
            <a:pathLst>
              <a:path w="41" h="41">
                <a:moveTo>
                  <a:pt x="41" y="0"/>
                </a:moveTo>
                <a:lnTo>
                  <a:pt x="41" y="0"/>
                </a:lnTo>
                <a:lnTo>
                  <a:pt x="0" y="22"/>
                </a:lnTo>
                <a:lnTo>
                  <a:pt x="41" y="41"/>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96">
            <a:extLst>
              <a:ext uri="{FF2B5EF4-FFF2-40B4-BE49-F238E27FC236}">
                <a16:creationId xmlns:a16="http://schemas.microsoft.com/office/drawing/2014/main" id="{53EA48C5-4AFE-4B1F-BDF6-D2BFD636AE77}"/>
              </a:ext>
            </a:extLst>
          </p:cNvPr>
          <p:cNvSpPr>
            <a:spLocks/>
          </p:cNvSpPr>
          <p:nvPr/>
        </p:nvSpPr>
        <p:spPr bwMode="auto">
          <a:xfrm>
            <a:off x="9405938" y="1489076"/>
            <a:ext cx="1073150" cy="711200"/>
          </a:xfrm>
          <a:custGeom>
            <a:avLst/>
            <a:gdLst>
              <a:gd name="T0" fmla="*/ 185 w 559"/>
              <a:gd name="T1" fmla="*/ 0 h 370"/>
              <a:gd name="T2" fmla="*/ 27 w 559"/>
              <a:gd name="T3" fmla="*/ 0 h 370"/>
              <a:gd name="T4" fmla="*/ 0 w 559"/>
              <a:gd name="T5" fmla="*/ 26 h 370"/>
              <a:gd name="T6" fmla="*/ 0 w 559"/>
              <a:gd name="T7" fmla="*/ 370 h 370"/>
              <a:gd name="T8" fmla="*/ 559 w 559"/>
              <a:gd name="T9" fmla="*/ 370 h 370"/>
              <a:gd name="T10" fmla="*/ 559 w 559"/>
              <a:gd name="T11" fmla="*/ 26 h 370"/>
              <a:gd name="T12" fmla="*/ 533 w 559"/>
              <a:gd name="T13" fmla="*/ 0 h 370"/>
              <a:gd name="T14" fmla="*/ 374 w 559"/>
              <a:gd name="T15" fmla="*/ 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70">
                <a:moveTo>
                  <a:pt x="185" y="0"/>
                </a:moveTo>
                <a:cubicBezTo>
                  <a:pt x="27" y="0"/>
                  <a:pt x="27" y="0"/>
                  <a:pt x="27" y="0"/>
                </a:cubicBezTo>
                <a:cubicBezTo>
                  <a:pt x="11" y="0"/>
                  <a:pt x="0" y="11"/>
                  <a:pt x="0" y="26"/>
                </a:cubicBezTo>
                <a:cubicBezTo>
                  <a:pt x="0" y="370"/>
                  <a:pt x="0" y="370"/>
                  <a:pt x="0" y="370"/>
                </a:cubicBezTo>
                <a:cubicBezTo>
                  <a:pt x="559" y="370"/>
                  <a:pt x="559" y="370"/>
                  <a:pt x="559" y="370"/>
                </a:cubicBezTo>
                <a:cubicBezTo>
                  <a:pt x="559" y="26"/>
                  <a:pt x="559" y="26"/>
                  <a:pt x="559" y="26"/>
                </a:cubicBezTo>
                <a:cubicBezTo>
                  <a:pt x="559" y="11"/>
                  <a:pt x="548" y="0"/>
                  <a:pt x="533" y="0"/>
                </a:cubicBezTo>
                <a:cubicBezTo>
                  <a:pt x="374" y="0"/>
                  <a:pt x="374" y="0"/>
                  <a:pt x="374" y="0"/>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97">
            <a:extLst>
              <a:ext uri="{FF2B5EF4-FFF2-40B4-BE49-F238E27FC236}">
                <a16:creationId xmlns:a16="http://schemas.microsoft.com/office/drawing/2014/main" id="{932DB5AA-A80C-4D03-B981-C6593CBF68C7}"/>
              </a:ext>
            </a:extLst>
          </p:cNvPr>
          <p:cNvSpPr>
            <a:spLocks/>
          </p:cNvSpPr>
          <p:nvPr/>
        </p:nvSpPr>
        <p:spPr bwMode="auto">
          <a:xfrm>
            <a:off x="9491663" y="1571626"/>
            <a:ext cx="904875" cy="558800"/>
          </a:xfrm>
          <a:custGeom>
            <a:avLst/>
            <a:gdLst>
              <a:gd name="T0" fmla="*/ 403 w 570"/>
              <a:gd name="T1" fmla="*/ 0 h 352"/>
              <a:gd name="T2" fmla="*/ 570 w 570"/>
              <a:gd name="T3" fmla="*/ 0 h 352"/>
              <a:gd name="T4" fmla="*/ 570 w 570"/>
              <a:gd name="T5" fmla="*/ 352 h 352"/>
              <a:gd name="T6" fmla="*/ 0 w 570"/>
              <a:gd name="T7" fmla="*/ 352 h 352"/>
              <a:gd name="T8" fmla="*/ 0 w 570"/>
              <a:gd name="T9" fmla="*/ 0 h 352"/>
              <a:gd name="T10" fmla="*/ 162 w 570"/>
              <a:gd name="T11" fmla="*/ 0 h 352"/>
            </a:gdLst>
            <a:ahLst/>
            <a:cxnLst>
              <a:cxn ang="0">
                <a:pos x="T0" y="T1"/>
              </a:cxn>
              <a:cxn ang="0">
                <a:pos x="T2" y="T3"/>
              </a:cxn>
              <a:cxn ang="0">
                <a:pos x="T4" y="T5"/>
              </a:cxn>
              <a:cxn ang="0">
                <a:pos x="T6" y="T7"/>
              </a:cxn>
              <a:cxn ang="0">
                <a:pos x="T8" y="T9"/>
              </a:cxn>
              <a:cxn ang="0">
                <a:pos x="T10" y="T11"/>
              </a:cxn>
            </a:cxnLst>
            <a:rect l="0" t="0" r="r" b="b"/>
            <a:pathLst>
              <a:path w="570" h="352">
                <a:moveTo>
                  <a:pt x="403" y="0"/>
                </a:moveTo>
                <a:lnTo>
                  <a:pt x="570" y="0"/>
                </a:lnTo>
                <a:lnTo>
                  <a:pt x="570" y="352"/>
                </a:lnTo>
                <a:lnTo>
                  <a:pt x="0" y="352"/>
                </a:lnTo>
                <a:lnTo>
                  <a:pt x="0" y="0"/>
                </a:lnTo>
                <a:lnTo>
                  <a:pt x="162" y="0"/>
                </a:ln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8">
            <a:extLst>
              <a:ext uri="{FF2B5EF4-FFF2-40B4-BE49-F238E27FC236}">
                <a16:creationId xmlns:a16="http://schemas.microsoft.com/office/drawing/2014/main" id="{76A897E3-4BBA-4167-B836-4261992B6EC4}"/>
              </a:ext>
            </a:extLst>
          </p:cNvPr>
          <p:cNvSpPr>
            <a:spLocks/>
          </p:cNvSpPr>
          <p:nvPr/>
        </p:nvSpPr>
        <p:spPr bwMode="auto">
          <a:xfrm>
            <a:off x="9183688" y="2200276"/>
            <a:ext cx="1519238" cy="96838"/>
          </a:xfrm>
          <a:custGeom>
            <a:avLst/>
            <a:gdLst>
              <a:gd name="T0" fmla="*/ 0 w 791"/>
              <a:gd name="T1" fmla="*/ 0 h 51"/>
              <a:gd name="T2" fmla="*/ 0 w 791"/>
              <a:gd name="T3" fmla="*/ 23 h 51"/>
              <a:gd name="T4" fmla="*/ 28 w 791"/>
              <a:gd name="T5" fmla="*/ 51 h 51"/>
              <a:gd name="T6" fmla="*/ 763 w 791"/>
              <a:gd name="T7" fmla="*/ 51 h 51"/>
              <a:gd name="T8" fmla="*/ 791 w 791"/>
              <a:gd name="T9" fmla="*/ 23 h 51"/>
              <a:gd name="T10" fmla="*/ 791 w 791"/>
              <a:gd name="T11" fmla="*/ 0 h 51"/>
              <a:gd name="T12" fmla="*/ 0 w 79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791" h="51">
                <a:moveTo>
                  <a:pt x="0" y="0"/>
                </a:moveTo>
                <a:cubicBezTo>
                  <a:pt x="0" y="23"/>
                  <a:pt x="0" y="23"/>
                  <a:pt x="0" y="23"/>
                </a:cubicBezTo>
                <a:cubicBezTo>
                  <a:pt x="0" y="38"/>
                  <a:pt x="13" y="51"/>
                  <a:pt x="28" y="51"/>
                </a:cubicBezTo>
                <a:cubicBezTo>
                  <a:pt x="763" y="51"/>
                  <a:pt x="763" y="51"/>
                  <a:pt x="763" y="51"/>
                </a:cubicBezTo>
                <a:cubicBezTo>
                  <a:pt x="778" y="51"/>
                  <a:pt x="791" y="38"/>
                  <a:pt x="791" y="23"/>
                </a:cubicBezTo>
                <a:cubicBezTo>
                  <a:pt x="791" y="0"/>
                  <a:pt x="791" y="0"/>
                  <a:pt x="791" y="0"/>
                </a:cubicBezTo>
                <a:lnTo>
                  <a:pt x="0" y="0"/>
                </a:ln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9">
            <a:extLst>
              <a:ext uri="{FF2B5EF4-FFF2-40B4-BE49-F238E27FC236}">
                <a16:creationId xmlns:a16="http://schemas.microsoft.com/office/drawing/2014/main" id="{06DB2EE7-04E4-4832-8D82-09D876941A32}"/>
              </a:ext>
            </a:extLst>
          </p:cNvPr>
          <p:cNvSpPr>
            <a:spLocks/>
          </p:cNvSpPr>
          <p:nvPr/>
        </p:nvSpPr>
        <p:spPr bwMode="auto">
          <a:xfrm>
            <a:off x="9752013" y="1357313"/>
            <a:ext cx="382588" cy="458788"/>
          </a:xfrm>
          <a:custGeom>
            <a:avLst/>
            <a:gdLst>
              <a:gd name="T0" fmla="*/ 100 w 199"/>
              <a:gd name="T1" fmla="*/ 0 h 239"/>
              <a:gd name="T2" fmla="*/ 0 w 199"/>
              <a:gd name="T3" fmla="*/ 99 h 239"/>
              <a:gd name="T4" fmla="*/ 50 w 199"/>
              <a:gd name="T5" fmla="*/ 239 h 239"/>
              <a:gd name="T6" fmla="*/ 66 w 199"/>
              <a:gd name="T7" fmla="*/ 239 h 239"/>
              <a:gd name="T8" fmla="*/ 100 w 199"/>
              <a:gd name="T9" fmla="*/ 239 h 239"/>
              <a:gd name="T10" fmla="*/ 134 w 199"/>
              <a:gd name="T11" fmla="*/ 239 h 239"/>
              <a:gd name="T12" fmla="*/ 149 w 199"/>
              <a:gd name="T13" fmla="*/ 239 h 239"/>
              <a:gd name="T14" fmla="*/ 199 w 199"/>
              <a:gd name="T15" fmla="*/ 99 h 239"/>
              <a:gd name="T16" fmla="*/ 100 w 199"/>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39">
                <a:moveTo>
                  <a:pt x="100" y="0"/>
                </a:moveTo>
                <a:cubicBezTo>
                  <a:pt x="44" y="0"/>
                  <a:pt x="0" y="41"/>
                  <a:pt x="0" y="99"/>
                </a:cubicBezTo>
                <a:cubicBezTo>
                  <a:pt x="0" y="158"/>
                  <a:pt x="50" y="196"/>
                  <a:pt x="50" y="239"/>
                </a:cubicBezTo>
                <a:cubicBezTo>
                  <a:pt x="53" y="239"/>
                  <a:pt x="59" y="239"/>
                  <a:pt x="66" y="239"/>
                </a:cubicBezTo>
                <a:cubicBezTo>
                  <a:pt x="75" y="239"/>
                  <a:pt x="87" y="239"/>
                  <a:pt x="100" y="239"/>
                </a:cubicBezTo>
                <a:cubicBezTo>
                  <a:pt x="112" y="239"/>
                  <a:pt x="124" y="239"/>
                  <a:pt x="134" y="239"/>
                </a:cubicBezTo>
                <a:cubicBezTo>
                  <a:pt x="140" y="239"/>
                  <a:pt x="146" y="239"/>
                  <a:pt x="149" y="239"/>
                </a:cubicBezTo>
                <a:cubicBezTo>
                  <a:pt x="149" y="196"/>
                  <a:pt x="199" y="158"/>
                  <a:pt x="199" y="99"/>
                </a:cubicBezTo>
                <a:cubicBezTo>
                  <a:pt x="199" y="41"/>
                  <a:pt x="155" y="0"/>
                  <a:pt x="100" y="0"/>
                </a:cubicBezTo>
                <a:close/>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0">
            <a:extLst>
              <a:ext uri="{FF2B5EF4-FFF2-40B4-BE49-F238E27FC236}">
                <a16:creationId xmlns:a16="http://schemas.microsoft.com/office/drawing/2014/main" id="{9FC2AAF6-FD89-4354-8256-B9A8FA132F2B}"/>
              </a:ext>
            </a:extLst>
          </p:cNvPr>
          <p:cNvSpPr>
            <a:spLocks/>
          </p:cNvSpPr>
          <p:nvPr/>
        </p:nvSpPr>
        <p:spPr bwMode="auto">
          <a:xfrm>
            <a:off x="9845675" y="1816101"/>
            <a:ext cx="196850" cy="153988"/>
          </a:xfrm>
          <a:custGeom>
            <a:avLst/>
            <a:gdLst>
              <a:gd name="T0" fmla="*/ 48 w 102"/>
              <a:gd name="T1" fmla="*/ 0 h 80"/>
              <a:gd name="T2" fmla="*/ 0 w 102"/>
              <a:gd name="T3" fmla="*/ 0 h 80"/>
              <a:gd name="T4" fmla="*/ 0 w 102"/>
              <a:gd name="T5" fmla="*/ 68 h 80"/>
              <a:gd name="T6" fmla="*/ 14 w 102"/>
              <a:gd name="T7" fmla="*/ 80 h 80"/>
              <a:gd name="T8" fmla="*/ 67 w 102"/>
              <a:gd name="T9" fmla="*/ 80 h 80"/>
              <a:gd name="T10" fmla="*/ 82 w 102"/>
              <a:gd name="T11" fmla="*/ 80 h 80"/>
              <a:gd name="T12" fmla="*/ 102 w 102"/>
              <a:gd name="T13" fmla="*/ 68 h 80"/>
              <a:gd name="T14" fmla="*/ 102 w 102"/>
              <a:gd name="T15" fmla="*/ 0 h 80"/>
              <a:gd name="T16" fmla="*/ 48 w 10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0">
                <a:moveTo>
                  <a:pt x="48" y="0"/>
                </a:moveTo>
                <a:cubicBezTo>
                  <a:pt x="0" y="0"/>
                  <a:pt x="0" y="0"/>
                  <a:pt x="0" y="0"/>
                </a:cubicBezTo>
                <a:cubicBezTo>
                  <a:pt x="0" y="68"/>
                  <a:pt x="0" y="68"/>
                  <a:pt x="0" y="68"/>
                </a:cubicBezTo>
                <a:cubicBezTo>
                  <a:pt x="0" y="76"/>
                  <a:pt x="6" y="80"/>
                  <a:pt x="14" y="80"/>
                </a:cubicBezTo>
                <a:cubicBezTo>
                  <a:pt x="67" y="80"/>
                  <a:pt x="67" y="80"/>
                  <a:pt x="67" y="80"/>
                </a:cubicBezTo>
                <a:cubicBezTo>
                  <a:pt x="82" y="80"/>
                  <a:pt x="82" y="80"/>
                  <a:pt x="82" y="80"/>
                </a:cubicBezTo>
                <a:cubicBezTo>
                  <a:pt x="90" y="80"/>
                  <a:pt x="102" y="76"/>
                  <a:pt x="102" y="68"/>
                </a:cubicBezTo>
                <a:cubicBezTo>
                  <a:pt x="102" y="0"/>
                  <a:pt x="102" y="0"/>
                  <a:pt x="102" y="0"/>
                </a:cubicBezTo>
                <a:lnTo>
                  <a:pt x="48" y="0"/>
                </a:ln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01">
            <a:extLst>
              <a:ext uri="{FF2B5EF4-FFF2-40B4-BE49-F238E27FC236}">
                <a16:creationId xmlns:a16="http://schemas.microsoft.com/office/drawing/2014/main" id="{358A4C05-C597-43B1-A907-24E58929FFFB}"/>
              </a:ext>
            </a:extLst>
          </p:cNvPr>
          <p:cNvSpPr>
            <a:spLocks noChangeShapeType="1"/>
          </p:cNvSpPr>
          <p:nvPr/>
        </p:nvSpPr>
        <p:spPr bwMode="auto">
          <a:xfrm flipH="1" flipV="1">
            <a:off x="9658350" y="1274763"/>
            <a:ext cx="85725" cy="85725"/>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02">
            <a:extLst>
              <a:ext uri="{FF2B5EF4-FFF2-40B4-BE49-F238E27FC236}">
                <a16:creationId xmlns:a16="http://schemas.microsoft.com/office/drawing/2014/main" id="{397C550E-1B89-433F-B47F-8539144C6B7E}"/>
              </a:ext>
            </a:extLst>
          </p:cNvPr>
          <p:cNvSpPr>
            <a:spLocks noChangeShapeType="1"/>
          </p:cNvSpPr>
          <p:nvPr/>
        </p:nvSpPr>
        <p:spPr bwMode="auto">
          <a:xfrm flipV="1">
            <a:off x="10142538" y="1282701"/>
            <a:ext cx="85725" cy="85725"/>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03">
            <a:extLst>
              <a:ext uri="{FF2B5EF4-FFF2-40B4-BE49-F238E27FC236}">
                <a16:creationId xmlns:a16="http://schemas.microsoft.com/office/drawing/2014/main" id="{18B1E6D6-EBD4-43D0-88FE-BF0A4B5BB60A}"/>
              </a:ext>
            </a:extLst>
          </p:cNvPr>
          <p:cNvSpPr>
            <a:spLocks noChangeShapeType="1"/>
          </p:cNvSpPr>
          <p:nvPr/>
        </p:nvSpPr>
        <p:spPr bwMode="auto">
          <a:xfrm flipV="1">
            <a:off x="9944100" y="1481138"/>
            <a:ext cx="0" cy="293688"/>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4">
            <a:extLst>
              <a:ext uri="{FF2B5EF4-FFF2-40B4-BE49-F238E27FC236}">
                <a16:creationId xmlns:a16="http://schemas.microsoft.com/office/drawing/2014/main" id="{D1B85524-1A76-4C35-A15C-FC5A81A0BDE6}"/>
              </a:ext>
            </a:extLst>
          </p:cNvPr>
          <p:cNvSpPr>
            <a:spLocks noChangeShapeType="1"/>
          </p:cNvSpPr>
          <p:nvPr/>
        </p:nvSpPr>
        <p:spPr bwMode="auto">
          <a:xfrm flipV="1">
            <a:off x="9944100" y="1162051"/>
            <a:ext cx="0" cy="123825"/>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5">
            <a:extLst>
              <a:ext uri="{FF2B5EF4-FFF2-40B4-BE49-F238E27FC236}">
                <a16:creationId xmlns:a16="http://schemas.microsoft.com/office/drawing/2014/main" id="{660521F2-FCD6-4156-A368-50EA750B7D4D}"/>
              </a:ext>
            </a:extLst>
          </p:cNvPr>
          <p:cNvSpPr>
            <a:spLocks noChangeArrowheads="1"/>
          </p:cNvSpPr>
          <p:nvPr/>
        </p:nvSpPr>
        <p:spPr bwMode="auto">
          <a:xfrm>
            <a:off x="10688638" y="5364163"/>
            <a:ext cx="649288" cy="68263"/>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06">
            <a:extLst>
              <a:ext uri="{FF2B5EF4-FFF2-40B4-BE49-F238E27FC236}">
                <a16:creationId xmlns:a16="http://schemas.microsoft.com/office/drawing/2014/main" id="{736699E1-27E8-437D-9985-53CC4A46EF7A}"/>
              </a:ext>
            </a:extLst>
          </p:cNvPr>
          <p:cNvSpPr>
            <a:spLocks noChangeArrowheads="1"/>
          </p:cNvSpPr>
          <p:nvPr/>
        </p:nvSpPr>
        <p:spPr bwMode="auto">
          <a:xfrm>
            <a:off x="10772775" y="5286376"/>
            <a:ext cx="481013" cy="77788"/>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7">
            <a:extLst>
              <a:ext uri="{FF2B5EF4-FFF2-40B4-BE49-F238E27FC236}">
                <a16:creationId xmlns:a16="http://schemas.microsoft.com/office/drawing/2014/main" id="{F0DC952E-A735-4DD2-8301-CFB6CF0F3963}"/>
              </a:ext>
            </a:extLst>
          </p:cNvPr>
          <p:cNvSpPr>
            <a:spLocks noChangeArrowheads="1"/>
          </p:cNvSpPr>
          <p:nvPr/>
        </p:nvSpPr>
        <p:spPr bwMode="auto">
          <a:xfrm>
            <a:off x="10828338" y="4597401"/>
            <a:ext cx="90488" cy="68897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8">
            <a:extLst>
              <a:ext uri="{FF2B5EF4-FFF2-40B4-BE49-F238E27FC236}">
                <a16:creationId xmlns:a16="http://schemas.microsoft.com/office/drawing/2014/main" id="{FA6688E3-A2E3-4CD2-A90B-0F7355864616}"/>
              </a:ext>
            </a:extLst>
          </p:cNvPr>
          <p:cNvSpPr>
            <a:spLocks noChangeArrowheads="1"/>
          </p:cNvSpPr>
          <p:nvPr/>
        </p:nvSpPr>
        <p:spPr bwMode="auto">
          <a:xfrm>
            <a:off x="10918825" y="4597401"/>
            <a:ext cx="98425" cy="68897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09">
            <a:extLst>
              <a:ext uri="{FF2B5EF4-FFF2-40B4-BE49-F238E27FC236}">
                <a16:creationId xmlns:a16="http://schemas.microsoft.com/office/drawing/2014/main" id="{E5357072-0452-45B5-A4AA-073823608ED4}"/>
              </a:ext>
            </a:extLst>
          </p:cNvPr>
          <p:cNvSpPr>
            <a:spLocks noChangeArrowheads="1"/>
          </p:cNvSpPr>
          <p:nvPr/>
        </p:nvSpPr>
        <p:spPr bwMode="auto">
          <a:xfrm>
            <a:off x="11017250" y="4597401"/>
            <a:ext cx="90488" cy="68897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0">
            <a:extLst>
              <a:ext uri="{FF2B5EF4-FFF2-40B4-BE49-F238E27FC236}">
                <a16:creationId xmlns:a16="http://schemas.microsoft.com/office/drawing/2014/main" id="{73023343-4BC7-4196-9AF7-4A6DBBCD857B}"/>
              </a:ext>
            </a:extLst>
          </p:cNvPr>
          <p:cNvSpPr>
            <a:spLocks noChangeArrowheads="1"/>
          </p:cNvSpPr>
          <p:nvPr/>
        </p:nvSpPr>
        <p:spPr bwMode="auto">
          <a:xfrm>
            <a:off x="11107738" y="4597401"/>
            <a:ext cx="90488" cy="68897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1">
            <a:extLst>
              <a:ext uri="{FF2B5EF4-FFF2-40B4-BE49-F238E27FC236}">
                <a16:creationId xmlns:a16="http://schemas.microsoft.com/office/drawing/2014/main" id="{3446FE13-A243-4A6C-8982-A99714D79F38}"/>
              </a:ext>
            </a:extLst>
          </p:cNvPr>
          <p:cNvSpPr>
            <a:spLocks noChangeArrowheads="1"/>
          </p:cNvSpPr>
          <p:nvPr/>
        </p:nvSpPr>
        <p:spPr bwMode="auto">
          <a:xfrm>
            <a:off x="10006013" y="2819401"/>
            <a:ext cx="752475" cy="398463"/>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2">
            <a:extLst>
              <a:ext uri="{FF2B5EF4-FFF2-40B4-BE49-F238E27FC236}">
                <a16:creationId xmlns:a16="http://schemas.microsoft.com/office/drawing/2014/main" id="{0A78944E-0CF3-453B-BE92-F469C58A18CE}"/>
              </a:ext>
            </a:extLst>
          </p:cNvPr>
          <p:cNvSpPr>
            <a:spLocks noChangeArrowheads="1"/>
          </p:cNvSpPr>
          <p:nvPr/>
        </p:nvSpPr>
        <p:spPr bwMode="auto">
          <a:xfrm>
            <a:off x="10006013" y="3217863"/>
            <a:ext cx="752475" cy="123825"/>
          </a:xfrm>
          <a:prstGeom prst="rect">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13">
            <a:extLst>
              <a:ext uri="{FF2B5EF4-FFF2-40B4-BE49-F238E27FC236}">
                <a16:creationId xmlns:a16="http://schemas.microsoft.com/office/drawing/2014/main" id="{B3A59201-1869-407A-87B4-8D1E9A2DED84}"/>
              </a:ext>
            </a:extLst>
          </p:cNvPr>
          <p:cNvSpPr>
            <a:spLocks noChangeShapeType="1"/>
          </p:cNvSpPr>
          <p:nvPr/>
        </p:nvSpPr>
        <p:spPr bwMode="auto">
          <a:xfrm flipH="1" flipV="1">
            <a:off x="10631488" y="3217863"/>
            <a:ext cx="122238"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14">
            <a:extLst>
              <a:ext uri="{FF2B5EF4-FFF2-40B4-BE49-F238E27FC236}">
                <a16:creationId xmlns:a16="http://schemas.microsoft.com/office/drawing/2014/main" id="{A7E0E786-5782-4A62-90E5-6DDED1EB9322}"/>
              </a:ext>
            </a:extLst>
          </p:cNvPr>
          <p:cNvSpPr>
            <a:spLocks noChangeShapeType="1"/>
          </p:cNvSpPr>
          <p:nvPr/>
        </p:nvSpPr>
        <p:spPr bwMode="auto">
          <a:xfrm flipH="1" flipV="1">
            <a:off x="10506075" y="3217863"/>
            <a:ext cx="125413"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15">
            <a:extLst>
              <a:ext uri="{FF2B5EF4-FFF2-40B4-BE49-F238E27FC236}">
                <a16:creationId xmlns:a16="http://schemas.microsoft.com/office/drawing/2014/main" id="{A10162F6-4F2D-4EB9-B16A-AFF9B0117390}"/>
              </a:ext>
            </a:extLst>
          </p:cNvPr>
          <p:cNvSpPr>
            <a:spLocks noChangeShapeType="1"/>
          </p:cNvSpPr>
          <p:nvPr/>
        </p:nvSpPr>
        <p:spPr bwMode="auto">
          <a:xfrm flipH="1" flipV="1">
            <a:off x="10383838" y="3217863"/>
            <a:ext cx="122238"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16">
            <a:extLst>
              <a:ext uri="{FF2B5EF4-FFF2-40B4-BE49-F238E27FC236}">
                <a16:creationId xmlns:a16="http://schemas.microsoft.com/office/drawing/2014/main" id="{22EBC0F8-29FA-4651-8BE4-D50F9088B876}"/>
              </a:ext>
            </a:extLst>
          </p:cNvPr>
          <p:cNvSpPr>
            <a:spLocks noChangeShapeType="1"/>
          </p:cNvSpPr>
          <p:nvPr/>
        </p:nvSpPr>
        <p:spPr bwMode="auto">
          <a:xfrm flipH="1" flipV="1">
            <a:off x="10258425" y="3217863"/>
            <a:ext cx="125413"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17">
            <a:extLst>
              <a:ext uri="{FF2B5EF4-FFF2-40B4-BE49-F238E27FC236}">
                <a16:creationId xmlns:a16="http://schemas.microsoft.com/office/drawing/2014/main" id="{1848F844-1CAF-490E-8D1A-F107A9489088}"/>
              </a:ext>
            </a:extLst>
          </p:cNvPr>
          <p:cNvSpPr>
            <a:spLocks noChangeShapeType="1"/>
          </p:cNvSpPr>
          <p:nvPr/>
        </p:nvSpPr>
        <p:spPr bwMode="auto">
          <a:xfrm flipH="1" flipV="1">
            <a:off x="10134600" y="3217863"/>
            <a:ext cx="123825"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18">
            <a:extLst>
              <a:ext uri="{FF2B5EF4-FFF2-40B4-BE49-F238E27FC236}">
                <a16:creationId xmlns:a16="http://schemas.microsoft.com/office/drawing/2014/main" id="{7B9342F2-395A-4CF1-8D7D-FC0AC027CF8D}"/>
              </a:ext>
            </a:extLst>
          </p:cNvPr>
          <p:cNvSpPr>
            <a:spLocks noChangeShapeType="1"/>
          </p:cNvSpPr>
          <p:nvPr/>
        </p:nvSpPr>
        <p:spPr bwMode="auto">
          <a:xfrm flipH="1" flipV="1">
            <a:off x="10010775" y="3217863"/>
            <a:ext cx="123825" cy="123825"/>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9">
            <a:extLst>
              <a:ext uri="{FF2B5EF4-FFF2-40B4-BE49-F238E27FC236}">
                <a16:creationId xmlns:a16="http://schemas.microsoft.com/office/drawing/2014/main" id="{E57C5205-6F30-486C-80E4-CE2536628810}"/>
              </a:ext>
            </a:extLst>
          </p:cNvPr>
          <p:cNvSpPr>
            <a:spLocks noChangeShapeType="1"/>
          </p:cNvSpPr>
          <p:nvPr/>
        </p:nvSpPr>
        <p:spPr bwMode="auto">
          <a:xfrm flipV="1">
            <a:off x="10382250" y="2827338"/>
            <a:ext cx="0" cy="188913"/>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0">
            <a:extLst>
              <a:ext uri="{FF2B5EF4-FFF2-40B4-BE49-F238E27FC236}">
                <a16:creationId xmlns:a16="http://schemas.microsoft.com/office/drawing/2014/main" id="{1ACE9F94-89B6-4E98-A37A-848FAF4A4286}"/>
              </a:ext>
            </a:extLst>
          </p:cNvPr>
          <p:cNvSpPr>
            <a:spLocks noChangeShapeType="1"/>
          </p:cNvSpPr>
          <p:nvPr/>
        </p:nvSpPr>
        <p:spPr bwMode="auto">
          <a:xfrm>
            <a:off x="10006013" y="3024188"/>
            <a:ext cx="752475" cy="0"/>
          </a:xfrm>
          <a:prstGeom prst="line">
            <a:avLst/>
          </a:prstGeom>
          <a:noFill/>
          <a:ln w="317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1">
            <a:extLst>
              <a:ext uri="{FF2B5EF4-FFF2-40B4-BE49-F238E27FC236}">
                <a16:creationId xmlns:a16="http://schemas.microsoft.com/office/drawing/2014/main" id="{C4C9B1B4-58B3-4CA0-90F9-E1C46807A959}"/>
              </a:ext>
            </a:extLst>
          </p:cNvPr>
          <p:cNvSpPr>
            <a:spLocks/>
          </p:cNvSpPr>
          <p:nvPr/>
        </p:nvSpPr>
        <p:spPr bwMode="auto">
          <a:xfrm>
            <a:off x="9964738" y="2449513"/>
            <a:ext cx="747713" cy="374650"/>
          </a:xfrm>
          <a:custGeom>
            <a:avLst/>
            <a:gdLst>
              <a:gd name="T0" fmla="*/ 444 w 471"/>
              <a:gd name="T1" fmla="*/ 0 h 236"/>
              <a:gd name="T2" fmla="*/ 0 w 471"/>
              <a:gd name="T3" fmla="*/ 160 h 236"/>
              <a:gd name="T4" fmla="*/ 27 w 471"/>
              <a:gd name="T5" fmla="*/ 236 h 236"/>
              <a:gd name="T6" fmla="*/ 471 w 471"/>
              <a:gd name="T7" fmla="*/ 76 h 236"/>
              <a:gd name="T8" fmla="*/ 444 w 471"/>
              <a:gd name="T9" fmla="*/ 0 h 236"/>
            </a:gdLst>
            <a:ahLst/>
            <a:cxnLst>
              <a:cxn ang="0">
                <a:pos x="T0" y="T1"/>
              </a:cxn>
              <a:cxn ang="0">
                <a:pos x="T2" y="T3"/>
              </a:cxn>
              <a:cxn ang="0">
                <a:pos x="T4" y="T5"/>
              </a:cxn>
              <a:cxn ang="0">
                <a:pos x="T6" y="T7"/>
              </a:cxn>
              <a:cxn ang="0">
                <a:pos x="T8" y="T9"/>
              </a:cxn>
            </a:cxnLst>
            <a:rect l="0" t="0" r="r" b="b"/>
            <a:pathLst>
              <a:path w="471" h="236">
                <a:moveTo>
                  <a:pt x="444" y="0"/>
                </a:moveTo>
                <a:lnTo>
                  <a:pt x="0" y="160"/>
                </a:lnTo>
                <a:lnTo>
                  <a:pt x="27" y="236"/>
                </a:lnTo>
                <a:lnTo>
                  <a:pt x="471" y="76"/>
                </a:lnTo>
                <a:lnTo>
                  <a:pt x="444" y="0"/>
                </a:ln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22">
            <a:extLst>
              <a:ext uri="{FF2B5EF4-FFF2-40B4-BE49-F238E27FC236}">
                <a16:creationId xmlns:a16="http://schemas.microsoft.com/office/drawing/2014/main" id="{CB8B280F-A5EF-4413-8E5C-EDA0A8FEB29F}"/>
              </a:ext>
            </a:extLst>
          </p:cNvPr>
          <p:cNvSpPr>
            <a:spLocks noChangeShapeType="1"/>
          </p:cNvSpPr>
          <p:nvPr/>
        </p:nvSpPr>
        <p:spPr bwMode="auto">
          <a:xfrm flipV="1">
            <a:off x="10007600" y="2663826"/>
            <a:ext cx="74613" cy="160338"/>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23">
            <a:extLst>
              <a:ext uri="{FF2B5EF4-FFF2-40B4-BE49-F238E27FC236}">
                <a16:creationId xmlns:a16="http://schemas.microsoft.com/office/drawing/2014/main" id="{EA9744B7-B3F9-43B8-AC66-8870F5523BFB}"/>
              </a:ext>
            </a:extLst>
          </p:cNvPr>
          <p:cNvSpPr>
            <a:spLocks noChangeShapeType="1"/>
          </p:cNvSpPr>
          <p:nvPr/>
        </p:nvSpPr>
        <p:spPr bwMode="auto">
          <a:xfrm flipV="1">
            <a:off x="10125075" y="2622551"/>
            <a:ext cx="74613" cy="15875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24">
            <a:extLst>
              <a:ext uri="{FF2B5EF4-FFF2-40B4-BE49-F238E27FC236}">
                <a16:creationId xmlns:a16="http://schemas.microsoft.com/office/drawing/2014/main" id="{F7A23F27-8D46-4D97-93C4-35C23AD5F9AF}"/>
              </a:ext>
            </a:extLst>
          </p:cNvPr>
          <p:cNvSpPr>
            <a:spLocks noChangeShapeType="1"/>
          </p:cNvSpPr>
          <p:nvPr/>
        </p:nvSpPr>
        <p:spPr bwMode="auto">
          <a:xfrm flipV="1">
            <a:off x="10240963" y="2579688"/>
            <a:ext cx="76200" cy="160338"/>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25">
            <a:extLst>
              <a:ext uri="{FF2B5EF4-FFF2-40B4-BE49-F238E27FC236}">
                <a16:creationId xmlns:a16="http://schemas.microsoft.com/office/drawing/2014/main" id="{05213409-7269-445C-A851-F5D89AADFAB4}"/>
              </a:ext>
            </a:extLst>
          </p:cNvPr>
          <p:cNvSpPr>
            <a:spLocks noChangeShapeType="1"/>
          </p:cNvSpPr>
          <p:nvPr/>
        </p:nvSpPr>
        <p:spPr bwMode="auto">
          <a:xfrm flipV="1">
            <a:off x="10358438" y="2538413"/>
            <a:ext cx="74613" cy="15875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26">
            <a:extLst>
              <a:ext uri="{FF2B5EF4-FFF2-40B4-BE49-F238E27FC236}">
                <a16:creationId xmlns:a16="http://schemas.microsoft.com/office/drawing/2014/main" id="{7863EB90-2CF9-4A29-872B-76B131D6F936}"/>
              </a:ext>
            </a:extLst>
          </p:cNvPr>
          <p:cNvSpPr>
            <a:spLocks noChangeShapeType="1"/>
          </p:cNvSpPr>
          <p:nvPr/>
        </p:nvSpPr>
        <p:spPr bwMode="auto">
          <a:xfrm flipV="1">
            <a:off x="10475913" y="2495551"/>
            <a:ext cx="74613" cy="158750"/>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27">
            <a:extLst>
              <a:ext uri="{FF2B5EF4-FFF2-40B4-BE49-F238E27FC236}">
                <a16:creationId xmlns:a16="http://schemas.microsoft.com/office/drawing/2014/main" id="{12753056-67ED-473E-AAA3-9DDFDF6E4BD5}"/>
              </a:ext>
            </a:extLst>
          </p:cNvPr>
          <p:cNvSpPr>
            <a:spLocks noChangeShapeType="1"/>
          </p:cNvSpPr>
          <p:nvPr/>
        </p:nvSpPr>
        <p:spPr bwMode="auto">
          <a:xfrm flipV="1">
            <a:off x="10593388" y="2452688"/>
            <a:ext cx="74613" cy="160338"/>
          </a:xfrm>
          <a:prstGeom prst="line">
            <a:avLst/>
          </a:prstGeom>
          <a:noFill/>
          <a:ln w="317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FE47E7D7-CA8B-4B02-9546-1AD1671C59A2}"/>
              </a:ext>
            </a:extLst>
          </p:cNvPr>
          <p:cNvSpPr>
            <a:spLocks/>
          </p:cNvSpPr>
          <p:nvPr/>
        </p:nvSpPr>
        <p:spPr bwMode="auto">
          <a:xfrm>
            <a:off x="8104188" y="2036763"/>
            <a:ext cx="363538" cy="361950"/>
          </a:xfrm>
          <a:custGeom>
            <a:avLst/>
            <a:gdLst>
              <a:gd name="T0" fmla="*/ 0 w 229"/>
              <a:gd name="T1" fmla="*/ 228 h 228"/>
              <a:gd name="T2" fmla="*/ 0 w 229"/>
              <a:gd name="T3" fmla="*/ 228 h 228"/>
              <a:gd name="T4" fmla="*/ 229 w 229"/>
              <a:gd name="T5" fmla="*/ 0 h 228"/>
              <a:gd name="T6" fmla="*/ 0 w 229"/>
              <a:gd name="T7" fmla="*/ 228 h 228"/>
            </a:gdLst>
            <a:ahLst/>
            <a:cxnLst>
              <a:cxn ang="0">
                <a:pos x="T0" y="T1"/>
              </a:cxn>
              <a:cxn ang="0">
                <a:pos x="T2" y="T3"/>
              </a:cxn>
              <a:cxn ang="0">
                <a:pos x="T4" y="T5"/>
              </a:cxn>
              <a:cxn ang="0">
                <a:pos x="T6" y="T7"/>
              </a:cxn>
            </a:cxnLst>
            <a:rect l="0" t="0" r="r" b="b"/>
            <a:pathLst>
              <a:path w="229" h="228">
                <a:moveTo>
                  <a:pt x="0" y="228"/>
                </a:moveTo>
                <a:lnTo>
                  <a:pt x="0" y="228"/>
                </a:lnTo>
                <a:lnTo>
                  <a:pt x="229" y="0"/>
                </a:lnTo>
                <a:lnTo>
                  <a:pt x="0" y="228"/>
                </a:lnTo>
                <a:close/>
              </a:path>
            </a:pathLst>
          </a:custGeom>
          <a:noFill/>
          <a:ln w="317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6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E51E1CE-526E-4771-9C68-2F3E77104755}"/>
              </a:ext>
            </a:extLst>
          </p:cNvPr>
          <p:cNvSpPr txBox="1"/>
          <p:nvPr/>
        </p:nvSpPr>
        <p:spPr>
          <a:xfrm>
            <a:off x="299663" y="4172079"/>
            <a:ext cx="2998269" cy="772202"/>
          </a:xfrm>
          <a:prstGeom prst="rect">
            <a:avLst/>
          </a:prstGeom>
          <a:noFill/>
        </p:spPr>
        <p:txBody>
          <a:bodyPr wrap="square" lIns="0" rtlCol="0">
            <a:spAutoFit/>
          </a:bodyPr>
          <a:lstStyle/>
          <a:p>
            <a:pPr defTabSz="932563">
              <a:lnSpc>
                <a:spcPct val="90000"/>
              </a:lnSpc>
              <a:defRPr/>
            </a:pPr>
            <a:r>
              <a:rPr lang="en-US" sz="2400">
                <a:solidFill>
                  <a:srgbClr val="0078D7"/>
                </a:solidFill>
                <a:latin typeface="Segoe UI Semilight" panose="020B0402040204020203" pitchFamily="34" charset="0"/>
                <a:cs typeface="Segoe UI Semilight" panose="020B0402040204020203" pitchFamily="34" charset="0"/>
              </a:rPr>
              <a:t>Azure </a:t>
            </a:r>
            <a:r>
              <a:rPr lang="en-US" sz="2400" dirty="0">
                <a:solidFill>
                  <a:srgbClr val="0078D7"/>
                </a:solidFill>
                <a:latin typeface="Segoe UI Semilight" panose="020B0402040204020203" pitchFamily="34" charset="0"/>
                <a:cs typeface="Segoe UI Semilight" panose="020B0402040204020203" pitchFamily="34" charset="0"/>
              </a:rPr>
              <a:t>App Service</a:t>
            </a:r>
          </a:p>
          <a:p>
            <a:pPr defTabSz="932563">
              <a:lnSpc>
                <a:spcPct val="90000"/>
              </a:lnSpc>
              <a:defRPr/>
            </a:pPr>
            <a:r>
              <a:rPr lang="en-US" sz="2400" dirty="0">
                <a:solidFill>
                  <a:srgbClr val="0078D7"/>
                </a:solidFill>
                <a:latin typeface="Segoe UI Semilight" panose="020B0402040204020203" pitchFamily="34" charset="0"/>
                <a:cs typeface="Segoe UI Semilight" panose="020B0402040204020203" pitchFamily="34" charset="0"/>
              </a:rPr>
              <a:t>Migration Assistant</a:t>
            </a:r>
          </a:p>
        </p:txBody>
      </p:sp>
      <p:sp>
        <p:nvSpPr>
          <p:cNvPr id="23" name="Rectangle 22">
            <a:extLst>
              <a:ext uri="{FF2B5EF4-FFF2-40B4-BE49-F238E27FC236}">
                <a16:creationId xmlns:a16="http://schemas.microsoft.com/office/drawing/2014/main" id="{3C017C5D-C509-4B20-BBF2-F5D8F252AD2F}"/>
              </a:ext>
            </a:extLst>
          </p:cNvPr>
          <p:cNvSpPr/>
          <p:nvPr/>
        </p:nvSpPr>
        <p:spPr>
          <a:xfrm>
            <a:off x="299663" y="4859179"/>
            <a:ext cx="2943765" cy="602302"/>
          </a:xfrm>
          <a:prstGeom prst="rect">
            <a:avLst/>
          </a:prstGeom>
        </p:spPr>
        <p:txBody>
          <a:bodyPr wrap="square" lIns="0">
            <a:spAutoFit/>
          </a:bodyPr>
          <a:lstStyle/>
          <a:p>
            <a:pPr defTabSz="896214">
              <a:lnSpc>
                <a:spcPct val="90000"/>
              </a:lnSpc>
              <a:spcAft>
                <a:spcPts val="600"/>
              </a:spcAft>
              <a:defRPr/>
            </a:pPr>
            <a:r>
              <a:rPr lang="en-US" sz="1199" kern="0" dirty="0">
                <a:solidFill>
                  <a:srgbClr val="797979"/>
                </a:solidFill>
                <a:latin typeface="Segoe UI" panose="020B0502040204020203" pitchFamily="34" charset="0"/>
                <a:cs typeface="Segoe UI" panose="020B0502040204020203" pitchFamily="34" charset="0"/>
              </a:rPr>
              <a:t>Move your </a:t>
            </a:r>
            <a:r>
              <a:rPr lang="en-US" sz="1199" kern="0">
                <a:solidFill>
                  <a:srgbClr val="797979"/>
                </a:solidFill>
                <a:latin typeface="Segoe UI" panose="020B0502040204020203" pitchFamily="34" charset="0"/>
                <a:cs typeface="Segoe UI" panose="020B0502040204020203" pitchFamily="34" charset="0"/>
              </a:rPr>
              <a:t>ASP.NET</a:t>
            </a:r>
            <a:r>
              <a:rPr lang="en-US" sz="1199" kern="0" dirty="0">
                <a:solidFill>
                  <a:srgbClr val="797979"/>
                </a:solidFill>
                <a:latin typeface="Segoe UI" panose="020B0502040204020203" pitchFamily="34" charset="0"/>
                <a:cs typeface="Segoe UI" panose="020B0502040204020203" pitchFamily="34" charset="0"/>
              </a:rPr>
              <a:t> App or Site to Azure app service with the help of the Azure App Service Migration Assistant. </a:t>
            </a:r>
          </a:p>
        </p:txBody>
      </p:sp>
      <p:cxnSp>
        <p:nvCxnSpPr>
          <p:cNvPr id="137" name="Straight Connector 136">
            <a:extLst>
              <a:ext uri="{FF2B5EF4-FFF2-40B4-BE49-F238E27FC236}">
                <a16:creationId xmlns:a16="http://schemas.microsoft.com/office/drawing/2014/main" id="{1B8D8BF7-7E80-4DE2-B6E7-1DAEBF59A21A}"/>
              </a:ext>
            </a:extLst>
          </p:cNvPr>
          <p:cNvCxnSpPr>
            <a:cxnSpLocks/>
          </p:cNvCxnSpPr>
          <p:nvPr/>
        </p:nvCxnSpPr>
        <p:spPr>
          <a:xfrm>
            <a:off x="299664" y="5484079"/>
            <a:ext cx="2783146"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E818641B-08B1-4DE0-BD83-B3389D13AF90}"/>
              </a:ext>
            </a:extLst>
          </p:cNvPr>
          <p:cNvPicPr>
            <a:picLocks noChangeAspect="1"/>
          </p:cNvPicPr>
          <p:nvPr/>
        </p:nvPicPr>
        <p:blipFill>
          <a:blip r:embed="rId2"/>
          <a:stretch>
            <a:fillRect/>
          </a:stretch>
        </p:blipFill>
        <p:spPr>
          <a:xfrm>
            <a:off x="492845" y="1463329"/>
            <a:ext cx="2419668" cy="2316153"/>
          </a:xfrm>
          <a:prstGeom prst="rect">
            <a:avLst/>
          </a:prstGeom>
        </p:spPr>
      </p:pic>
      <p:sp>
        <p:nvSpPr>
          <p:cNvPr id="86" name="TextBox 85">
            <a:extLst>
              <a:ext uri="{FF2B5EF4-FFF2-40B4-BE49-F238E27FC236}">
                <a16:creationId xmlns:a16="http://schemas.microsoft.com/office/drawing/2014/main" id="{767FC5C3-1D61-466F-AD08-B88943348F30}"/>
              </a:ext>
            </a:extLst>
          </p:cNvPr>
          <p:cNvSpPr txBox="1"/>
          <p:nvPr/>
        </p:nvSpPr>
        <p:spPr>
          <a:xfrm>
            <a:off x="3068767" y="5573993"/>
            <a:ext cx="5536414" cy="2825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63">
              <a:defRPr/>
            </a:pPr>
            <a:r>
              <a:rPr lang="en-US" dirty="0">
                <a:solidFill>
                  <a:srgbClr val="353535"/>
                </a:solidFill>
                <a:latin typeface="Segoe UI Semilight"/>
                <a:cs typeface="Segoe UI Semilight"/>
                <a:hlinkClick r:id="rId3"/>
              </a:rPr>
              <a:t>https://appmigration.microsoft.com/</a:t>
            </a:r>
            <a:r>
              <a:rPr lang="en-US" dirty="0">
                <a:solidFill>
                  <a:srgbClr val="353535"/>
                </a:solidFill>
                <a:latin typeface="Segoe UI Semilight"/>
                <a:cs typeface="Segoe UI Semilight"/>
              </a:rPr>
              <a:t> </a:t>
            </a:r>
            <a:endParaRPr lang="en-US" dirty="0">
              <a:solidFill>
                <a:srgbClr val="353535"/>
              </a:solidFill>
              <a:latin typeface="Segoe UI Semilight"/>
            </a:endParaRPr>
          </a:p>
        </p:txBody>
      </p:sp>
      <p:pic>
        <p:nvPicPr>
          <p:cNvPr id="87" name="Picture 86">
            <a:extLst>
              <a:ext uri="{FF2B5EF4-FFF2-40B4-BE49-F238E27FC236}">
                <a16:creationId xmlns:a16="http://schemas.microsoft.com/office/drawing/2014/main" id="{294551AE-28F0-492C-A630-3548E2597E5D}"/>
              </a:ext>
            </a:extLst>
          </p:cNvPr>
          <p:cNvPicPr>
            <a:picLocks noChangeAspect="1"/>
          </p:cNvPicPr>
          <p:nvPr/>
        </p:nvPicPr>
        <p:blipFill>
          <a:blip r:embed="rId4"/>
          <a:stretch>
            <a:fillRect/>
          </a:stretch>
        </p:blipFill>
        <p:spPr>
          <a:xfrm>
            <a:off x="3454792" y="923139"/>
            <a:ext cx="4946799" cy="4593455"/>
          </a:xfrm>
          <a:prstGeom prst="rect">
            <a:avLst/>
          </a:prstGeom>
          <a:ln>
            <a:solidFill>
              <a:schemeClr val="tx2"/>
            </a:solidFill>
          </a:ln>
        </p:spPr>
      </p:pic>
      <p:sp>
        <p:nvSpPr>
          <p:cNvPr id="89" name="Rectangle 88">
            <a:extLst>
              <a:ext uri="{FF2B5EF4-FFF2-40B4-BE49-F238E27FC236}">
                <a16:creationId xmlns:a16="http://schemas.microsoft.com/office/drawing/2014/main" id="{7494AE1A-52FC-46B6-BAE9-A2F0286485F4}"/>
              </a:ext>
            </a:extLst>
          </p:cNvPr>
          <p:cNvSpPr/>
          <p:nvPr/>
        </p:nvSpPr>
        <p:spPr>
          <a:xfrm>
            <a:off x="4786614" y="1971694"/>
            <a:ext cx="247199" cy="376684"/>
          </a:xfrm>
          <a:prstGeom prst="rect">
            <a:avLst/>
          </a:prstGeom>
        </p:spPr>
        <p:txBody>
          <a:bodyPr wrap="none">
            <a:spAutoFit/>
          </a:bodyPr>
          <a:lstStyle/>
          <a:p>
            <a:pPr defTabSz="932563">
              <a:defRPr/>
            </a:pPr>
            <a:r>
              <a:rPr lang="en-US" dirty="0">
                <a:solidFill>
                  <a:srgbClr val="000000"/>
                </a:solidFill>
                <a:latin typeface="Times New Roman" panose="02020603050405020304" pitchFamily="18" charset="0"/>
              </a:rPr>
              <a:t> </a:t>
            </a:r>
            <a:endParaRPr lang="en-US" dirty="0">
              <a:solidFill>
                <a:srgbClr val="353535"/>
              </a:solidFill>
              <a:latin typeface="Segoe UI Semilight"/>
            </a:endParaRPr>
          </a:p>
        </p:txBody>
      </p:sp>
      <p:sp>
        <p:nvSpPr>
          <p:cNvPr id="90" name="Rectangle 89">
            <a:extLst>
              <a:ext uri="{FF2B5EF4-FFF2-40B4-BE49-F238E27FC236}">
                <a16:creationId xmlns:a16="http://schemas.microsoft.com/office/drawing/2014/main" id="{12001C8F-FF91-496E-9343-90FD50CB69AC}"/>
              </a:ext>
            </a:extLst>
          </p:cNvPr>
          <p:cNvSpPr/>
          <p:nvPr/>
        </p:nvSpPr>
        <p:spPr>
          <a:xfrm>
            <a:off x="4786614" y="1971694"/>
            <a:ext cx="310962" cy="376684"/>
          </a:xfrm>
          <a:prstGeom prst="rect">
            <a:avLst/>
          </a:prstGeom>
        </p:spPr>
        <p:txBody>
          <a:bodyPr wrap="none">
            <a:spAutoFit/>
          </a:bodyPr>
          <a:lstStyle/>
          <a:p>
            <a:pPr defTabSz="932563">
              <a:defRPr/>
            </a:pPr>
            <a:r>
              <a:rPr lang="en-US" dirty="0">
                <a:solidFill>
                  <a:srgbClr val="000000"/>
                </a:solidFill>
                <a:latin typeface="Times New Roman" panose="02020603050405020304" pitchFamily="18" charset="0"/>
              </a:rPr>
              <a:t> </a:t>
            </a:r>
            <a:r>
              <a:rPr lang="en-US" dirty="0">
                <a:solidFill>
                  <a:srgbClr val="353535"/>
                </a:solidFill>
                <a:latin typeface="Segoe UI Semilight"/>
              </a:rPr>
              <a:t> </a:t>
            </a:r>
          </a:p>
        </p:txBody>
      </p:sp>
      <p:sp>
        <p:nvSpPr>
          <p:cNvPr id="93" name="Rectangle 92">
            <a:extLst>
              <a:ext uri="{FF2B5EF4-FFF2-40B4-BE49-F238E27FC236}">
                <a16:creationId xmlns:a16="http://schemas.microsoft.com/office/drawing/2014/main" id="{6449A807-2094-49D2-B7F3-F56C0AA879AD}"/>
              </a:ext>
            </a:extLst>
          </p:cNvPr>
          <p:cNvSpPr/>
          <p:nvPr/>
        </p:nvSpPr>
        <p:spPr>
          <a:xfrm>
            <a:off x="8871035" y="735464"/>
            <a:ext cx="3207245" cy="5751891"/>
          </a:xfrm>
          <a:prstGeom prst="rect">
            <a:avLst/>
          </a:prstGeom>
        </p:spPr>
        <p:txBody>
          <a:bodyPr wrap="square">
            <a:spAutoFit/>
          </a:bodyPr>
          <a:lstStyle/>
          <a:p>
            <a:pPr defTabSz="950938">
              <a:lnSpc>
                <a:spcPct val="150000"/>
              </a:lnSpc>
              <a:spcBef>
                <a:spcPct val="20000"/>
              </a:spcBef>
              <a:buSzPct val="90000"/>
              <a:defRPr/>
            </a:pPr>
            <a:r>
              <a:rPr lang="en-US" sz="2800" dirty="0">
                <a:solidFill>
                  <a:srgbClr val="0078D7"/>
                </a:solidFill>
                <a:latin typeface="Segoe UI Semilight" panose="020B0402040204020203" pitchFamily="34" charset="0"/>
                <a:cs typeface="Segoe UI Semilight" panose="020B0402040204020203" pitchFamily="34" charset="0"/>
              </a:rPr>
              <a:t>Assess</a:t>
            </a:r>
            <a:endParaRPr lang="en-US" sz="24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defTabSz="931702">
              <a:lnSpc>
                <a:spcPct val="90000"/>
              </a:lnSpc>
              <a:spcAft>
                <a:spcPts val="600"/>
              </a:spcAft>
              <a:defRPr/>
            </a:pPr>
            <a:r>
              <a:rPr lang="en-US" sz="1599" dirty="0">
                <a:gradFill>
                  <a:gsLst>
                    <a:gs pos="0">
                      <a:srgbClr val="505050"/>
                    </a:gs>
                    <a:gs pos="85000">
                      <a:srgbClr val="505050"/>
                    </a:gs>
                  </a:gsLst>
                  <a:lin ang="16200000" scaled="1"/>
                </a:gradFill>
                <a:latin typeface="Segoe UI" panose="020B0502040204020203" pitchFamily="34" charset="0"/>
                <a:cs typeface="Segoe UI" panose="020B0502040204020203" pitchFamily="34" charset="0"/>
              </a:rPr>
              <a:t>Quickly and easily determine if a public endpoint is a good candidate for Azure App Service.</a:t>
            </a:r>
          </a:p>
          <a:p>
            <a:pPr defTabSz="950938">
              <a:lnSpc>
                <a:spcPct val="150000"/>
              </a:lnSpc>
              <a:spcBef>
                <a:spcPct val="20000"/>
              </a:spcBef>
              <a:buSzPct val="90000"/>
              <a:defRPr/>
            </a:pPr>
            <a:r>
              <a:rPr lang="en-US" sz="2800" dirty="0">
                <a:solidFill>
                  <a:srgbClr val="0078D7"/>
                </a:solidFill>
                <a:latin typeface="Segoe UI Semilight" panose="020B0402040204020203" pitchFamily="34" charset="0"/>
                <a:cs typeface="Segoe UI Semilight" panose="020B0402040204020203" pitchFamily="34" charset="0"/>
              </a:rPr>
              <a:t>Migrate</a:t>
            </a:r>
          </a:p>
          <a:p>
            <a:pPr defTabSz="931702">
              <a:lnSpc>
                <a:spcPct val="90000"/>
              </a:lnSpc>
              <a:spcAft>
                <a:spcPts val="600"/>
              </a:spcAft>
              <a:defRPr/>
            </a:pPr>
            <a:r>
              <a:rPr lang="en-US" sz="1599" dirty="0">
                <a:gradFill>
                  <a:gsLst>
                    <a:gs pos="0">
                      <a:srgbClr val="505050"/>
                    </a:gs>
                    <a:gs pos="85000">
                      <a:srgbClr val="505050"/>
                    </a:gs>
                  </a:gsLst>
                  <a:lin ang="16200000" scaled="1"/>
                </a:gradFill>
                <a:latin typeface="Segoe UI" panose="020B0502040204020203" pitchFamily="34" charset="0"/>
                <a:cs typeface="Segoe UI" panose="020B0502040204020203" pitchFamily="34" charset="0"/>
              </a:rPr>
              <a:t>Download the Migration Assistant to run a detailed assessment of your </a:t>
            </a:r>
            <a:r>
              <a:rPr lang="en-US" sz="1599" b="1" dirty="0">
                <a:gradFill>
                  <a:gsLst>
                    <a:gs pos="0">
                      <a:srgbClr val="505050"/>
                    </a:gs>
                    <a:gs pos="85000">
                      <a:srgbClr val="505050"/>
                    </a:gs>
                  </a:gsLst>
                  <a:lin ang="16200000" scaled="1"/>
                </a:gradFill>
                <a:latin typeface="Segoe UI" panose="020B0502040204020203" pitchFamily="34" charset="0"/>
                <a:cs typeface="Segoe UI" panose="020B0502040204020203" pitchFamily="34" charset="0"/>
              </a:rPr>
              <a:t>ASP.NET site </a:t>
            </a:r>
            <a:r>
              <a:rPr lang="en-US" sz="1599" dirty="0">
                <a:gradFill>
                  <a:gsLst>
                    <a:gs pos="0">
                      <a:srgbClr val="505050"/>
                    </a:gs>
                    <a:gs pos="85000">
                      <a:srgbClr val="505050"/>
                    </a:gs>
                  </a:gsLst>
                  <a:lin ang="16200000" scaled="1"/>
                </a:gradFill>
                <a:latin typeface="Segoe UI" panose="020B0502040204020203" pitchFamily="34" charset="0"/>
                <a:cs typeface="Segoe UI" panose="020B0502040204020203" pitchFamily="34" charset="0"/>
              </a:rPr>
              <a:t>and then use the wizard to easily migrate your app content and config to Azure App Service. </a:t>
            </a:r>
          </a:p>
          <a:p>
            <a:pPr defTabSz="950938">
              <a:lnSpc>
                <a:spcPct val="150000"/>
              </a:lnSpc>
              <a:spcBef>
                <a:spcPct val="20000"/>
              </a:spcBef>
              <a:buSzPct val="90000"/>
              <a:defRPr/>
            </a:pPr>
            <a:r>
              <a:rPr lang="en-US" sz="2800" dirty="0">
                <a:solidFill>
                  <a:srgbClr val="0078D7"/>
                </a:solidFill>
                <a:latin typeface="Segoe UI Semilight" panose="020B0402040204020203" pitchFamily="34" charset="0"/>
                <a:cs typeface="Segoe UI Semilight" panose="020B0402040204020203" pitchFamily="34" charset="0"/>
              </a:rPr>
              <a:t>Optimize</a:t>
            </a:r>
          </a:p>
          <a:p>
            <a:pPr defTabSz="931702">
              <a:lnSpc>
                <a:spcPct val="90000"/>
              </a:lnSpc>
              <a:spcAft>
                <a:spcPts val="600"/>
              </a:spcAft>
              <a:defRPr/>
            </a:pPr>
            <a:r>
              <a:rPr lang="en-US" sz="1599" dirty="0">
                <a:gradFill>
                  <a:gsLst>
                    <a:gs pos="0">
                      <a:srgbClr val="505050"/>
                    </a:gs>
                    <a:gs pos="85000">
                      <a:srgbClr val="505050"/>
                    </a:gs>
                  </a:gsLst>
                  <a:lin ang="16200000" scaled="1"/>
                </a:gradFill>
                <a:latin typeface="Segoe UI" panose="020B0502040204020203" pitchFamily="34" charset="0"/>
                <a:cs typeface="Segoe UI" panose="020B0502040204020203" pitchFamily="34" charset="0"/>
              </a:rPr>
              <a:t>Dedicated migration experience in the portal analyzes your apps and provides detailed configuration guidance. </a:t>
            </a:r>
          </a:p>
          <a:p>
            <a:pPr defTabSz="950938">
              <a:lnSpc>
                <a:spcPct val="150000"/>
              </a:lnSpc>
              <a:spcBef>
                <a:spcPct val="20000"/>
              </a:spcBef>
              <a:buSzPct val="90000"/>
              <a:defRPr/>
            </a:pPr>
            <a:endPar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1998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719756E-3DAA-4100-85DF-EE708B33EF66}"/>
              </a:ext>
            </a:extLst>
          </p:cNvPr>
          <p:cNvSpPr/>
          <p:nvPr/>
        </p:nvSpPr>
        <p:spPr bwMode="auto">
          <a:xfrm>
            <a:off x="838200" y="2286000"/>
            <a:ext cx="4746854" cy="3855990"/>
          </a:xfrm>
          <a:prstGeom prst="roundRect">
            <a:avLst>
              <a:gd name="adj" fmla="val 2133"/>
            </a:avLst>
          </a:prstGeom>
          <a:solidFill>
            <a:schemeClr val="accent4"/>
          </a:solidFill>
          <a:ln>
            <a:noFill/>
          </a:ln>
          <a:effectLst>
            <a:outerShdw blurRad="635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22539526-AF87-4BD8-8238-486ACC6CCF8B}"/>
              </a:ext>
            </a:extLst>
          </p:cNvPr>
          <p:cNvSpPr/>
          <p:nvPr/>
        </p:nvSpPr>
        <p:spPr bwMode="auto">
          <a:xfrm>
            <a:off x="6851422" y="2286000"/>
            <a:ext cx="4774474" cy="3855990"/>
          </a:xfrm>
          <a:prstGeom prst="roundRect">
            <a:avLst>
              <a:gd name="adj" fmla="val 1851"/>
            </a:avLst>
          </a:prstGeom>
          <a:solidFill>
            <a:schemeClr val="accent4"/>
          </a:solidFill>
          <a:ln>
            <a:noFill/>
          </a:ln>
          <a:effectLst>
            <a:outerShdw blurRad="635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93D20F22-7D56-4288-8AF9-E9D495E34768}"/>
              </a:ext>
            </a:extLst>
          </p:cNvPr>
          <p:cNvSpPr txBox="1"/>
          <p:nvPr/>
        </p:nvSpPr>
        <p:spPr>
          <a:xfrm>
            <a:off x="6823800" y="6266614"/>
            <a:ext cx="45706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32563"/>
            <a:r>
              <a:rPr lang="en-US" sz="1100" dirty="0">
                <a:solidFill>
                  <a:srgbClr val="353535"/>
                </a:solidFill>
                <a:cs typeface="Segoe UI Semilight"/>
                <a:hlinkClick r:id="rId2"/>
              </a:rPr>
              <a:t>https://appmigration.microsoft.com/</a:t>
            </a:r>
            <a:r>
              <a:rPr lang="en-US" sz="1100" dirty="0">
                <a:solidFill>
                  <a:srgbClr val="353535"/>
                </a:solidFill>
                <a:cs typeface="Segoe UI Semilight"/>
              </a:rPr>
              <a:t> </a:t>
            </a:r>
            <a:endParaRPr lang="en-US" sz="1100" dirty="0">
              <a:solidFill>
                <a:srgbClr val="353535"/>
              </a:solidFill>
            </a:endParaRPr>
          </a:p>
        </p:txBody>
      </p:sp>
      <p:pic>
        <p:nvPicPr>
          <p:cNvPr id="4" name="Picture 3">
            <a:extLst>
              <a:ext uri="{FF2B5EF4-FFF2-40B4-BE49-F238E27FC236}">
                <a16:creationId xmlns:a16="http://schemas.microsoft.com/office/drawing/2014/main" id="{E3E5163F-824A-4B8B-B077-65200BDFC18C}"/>
              </a:ext>
            </a:extLst>
          </p:cNvPr>
          <p:cNvPicPr>
            <a:picLocks noChangeAspect="1"/>
          </p:cNvPicPr>
          <p:nvPr/>
        </p:nvPicPr>
        <p:blipFill>
          <a:blip r:embed="rId3"/>
          <a:stretch>
            <a:fillRect/>
          </a:stretch>
        </p:blipFill>
        <p:spPr>
          <a:xfrm>
            <a:off x="925627" y="2365397"/>
            <a:ext cx="4572000" cy="3697196"/>
          </a:xfrm>
          <a:prstGeom prst="rect">
            <a:avLst/>
          </a:prstGeom>
        </p:spPr>
      </p:pic>
      <p:sp>
        <p:nvSpPr>
          <p:cNvPr id="6" name="Rectangle 5">
            <a:extLst>
              <a:ext uri="{FF2B5EF4-FFF2-40B4-BE49-F238E27FC236}">
                <a16:creationId xmlns:a16="http://schemas.microsoft.com/office/drawing/2014/main" id="{E702CBDE-9124-4319-AEC3-CD8DF4E0B2B2}"/>
              </a:ext>
            </a:extLst>
          </p:cNvPr>
          <p:cNvSpPr/>
          <p:nvPr/>
        </p:nvSpPr>
        <p:spPr>
          <a:xfrm>
            <a:off x="810578" y="6266614"/>
            <a:ext cx="3062057" cy="261610"/>
          </a:xfrm>
          <a:prstGeom prst="rect">
            <a:avLst/>
          </a:prstGeom>
        </p:spPr>
        <p:txBody>
          <a:bodyPr wrap="none" lIns="91440" tIns="45720" rIns="91440" bIns="45720">
            <a:spAutoFit/>
          </a:bodyPr>
          <a:lstStyle/>
          <a:p>
            <a:pPr defTabSz="932563"/>
            <a:r>
              <a:rPr lang="en-US" sz="1100" dirty="0">
                <a:solidFill>
                  <a:srgbClr val="0078D7"/>
                </a:solidFill>
                <a:hlinkClick r:id="rId4">
                  <a:extLst>
                    <a:ext uri="{A12FA001-AC4F-418D-AE19-62706E023703}">
                      <ahyp:hlinkClr xmlns:ahyp="http://schemas.microsoft.com/office/drawing/2018/hyperlinkcolor" val="tx"/>
                    </a:ext>
                  </a:extLst>
                </a:hlinkClick>
              </a:rPr>
              <a:t>https://azure.microsoft.com/en-us/migration/</a:t>
            </a:r>
            <a:r>
              <a:rPr lang="en-US" sz="1100" dirty="0">
                <a:solidFill>
                  <a:srgbClr val="0078D7"/>
                </a:solidFill>
              </a:rPr>
              <a:t> </a:t>
            </a:r>
          </a:p>
        </p:txBody>
      </p:sp>
      <p:pic>
        <p:nvPicPr>
          <p:cNvPr id="8" name="Picture 7">
            <a:extLst>
              <a:ext uri="{FF2B5EF4-FFF2-40B4-BE49-F238E27FC236}">
                <a16:creationId xmlns:a16="http://schemas.microsoft.com/office/drawing/2014/main" id="{D3296217-F019-4F64-9A31-728F3AAD70E6}"/>
              </a:ext>
            </a:extLst>
          </p:cNvPr>
          <p:cNvPicPr>
            <a:picLocks noChangeAspect="1"/>
          </p:cNvPicPr>
          <p:nvPr/>
        </p:nvPicPr>
        <p:blipFill rotWithShape="1">
          <a:blip r:embed="rId5"/>
          <a:srcRect r="665" b="13492"/>
          <a:stretch/>
        </p:blipFill>
        <p:spPr>
          <a:xfrm>
            <a:off x="6952659" y="2365398"/>
            <a:ext cx="4572000" cy="3697196"/>
          </a:xfrm>
          <a:prstGeom prst="rect">
            <a:avLst/>
          </a:prstGeom>
          <a:ln>
            <a:noFill/>
          </a:ln>
        </p:spPr>
      </p:pic>
      <p:sp>
        <p:nvSpPr>
          <p:cNvPr id="10" name="TextBox 9">
            <a:extLst>
              <a:ext uri="{FF2B5EF4-FFF2-40B4-BE49-F238E27FC236}">
                <a16:creationId xmlns:a16="http://schemas.microsoft.com/office/drawing/2014/main" id="{A136BFA6-1545-4DC1-8EE3-88BAE0B3183B}"/>
              </a:ext>
            </a:extLst>
          </p:cNvPr>
          <p:cNvSpPr txBox="1"/>
          <p:nvPr/>
        </p:nvSpPr>
        <p:spPr>
          <a:xfrm>
            <a:off x="1995118" y="1769569"/>
            <a:ext cx="2433018" cy="341632"/>
          </a:xfrm>
          <a:prstGeom prst="rect">
            <a:avLst/>
          </a:prstGeom>
          <a:noFill/>
        </p:spPr>
        <p:txBody>
          <a:bodyPr wrap="square" rtlCol="0">
            <a:spAutoFit/>
          </a:bodyPr>
          <a:lstStyle>
            <a:defPPr>
              <a:defRPr lang="en-US"/>
            </a:defPPr>
            <a:lvl1pPr algn="ctr">
              <a:lnSpc>
                <a:spcPct val="90000"/>
              </a:lnSpc>
              <a:defRPr sz="1400" kern="0">
                <a:latin typeface="Segoe UI Semibold" panose="020B0702040204020203" pitchFamily="34" charset="0"/>
                <a:cs typeface="Segoe UI Semibold" panose="020B0702040204020203" pitchFamily="34" charset="0"/>
              </a:defRPr>
            </a:lvl1pPr>
          </a:lstStyle>
          <a:p>
            <a:r>
              <a:rPr lang="en-US" sz="1800" dirty="0"/>
              <a:t>Azure Migrate</a:t>
            </a:r>
          </a:p>
        </p:txBody>
      </p:sp>
      <p:sp>
        <p:nvSpPr>
          <p:cNvPr id="11" name="TextBox 10">
            <a:extLst>
              <a:ext uri="{FF2B5EF4-FFF2-40B4-BE49-F238E27FC236}">
                <a16:creationId xmlns:a16="http://schemas.microsoft.com/office/drawing/2014/main" id="{189C8CC9-0EEB-424F-9020-130CFC5FFB46}"/>
              </a:ext>
            </a:extLst>
          </p:cNvPr>
          <p:cNvSpPr txBox="1"/>
          <p:nvPr/>
        </p:nvSpPr>
        <p:spPr>
          <a:xfrm>
            <a:off x="6962907" y="1787391"/>
            <a:ext cx="4431582" cy="341632"/>
          </a:xfrm>
          <a:prstGeom prst="rect">
            <a:avLst/>
          </a:prstGeom>
          <a:noFill/>
        </p:spPr>
        <p:txBody>
          <a:bodyPr wrap="square" rtlCol="0">
            <a:spAutoFit/>
          </a:bodyPr>
          <a:lstStyle>
            <a:defPPr>
              <a:defRPr lang="en-US"/>
            </a:defPPr>
            <a:lvl1pPr algn="ctr">
              <a:lnSpc>
                <a:spcPct val="90000"/>
              </a:lnSpc>
              <a:defRPr sz="1400" kern="0">
                <a:latin typeface="Segoe UI Semibold" panose="020B0702040204020203" pitchFamily="34" charset="0"/>
                <a:cs typeface="Segoe UI Semibold" panose="020B0702040204020203" pitchFamily="34" charset="0"/>
              </a:defRPr>
            </a:lvl1pPr>
          </a:lstStyle>
          <a:p>
            <a:r>
              <a:rPr lang="en-US" sz="1800"/>
              <a:t>Azure </a:t>
            </a:r>
            <a:r>
              <a:rPr lang="en-US" sz="1800" dirty="0"/>
              <a:t>App Service Migration Assistant</a:t>
            </a:r>
          </a:p>
        </p:txBody>
      </p:sp>
      <p:sp>
        <p:nvSpPr>
          <p:cNvPr id="9" name="Title 8">
            <a:extLst>
              <a:ext uri="{FF2B5EF4-FFF2-40B4-BE49-F238E27FC236}">
                <a16:creationId xmlns:a16="http://schemas.microsoft.com/office/drawing/2014/main" id="{F5E88C48-3D0B-408A-99EA-77585A995303}"/>
              </a:ext>
            </a:extLst>
          </p:cNvPr>
          <p:cNvSpPr>
            <a:spLocks noGrp="1"/>
          </p:cNvSpPr>
          <p:nvPr>
            <p:ph type="title"/>
          </p:nvPr>
        </p:nvSpPr>
        <p:spPr/>
        <p:txBody>
          <a:bodyPr/>
          <a:lstStyle/>
          <a:p>
            <a:r>
              <a:rPr lang="en-US" dirty="0"/>
              <a:t>Migration: </a:t>
            </a:r>
            <a:r>
              <a:rPr lang="en-US"/>
              <a:t>Where</a:t>
            </a:r>
            <a:r>
              <a:rPr lang="en-US" dirty="0"/>
              <a:t> to start</a:t>
            </a:r>
          </a:p>
        </p:txBody>
      </p:sp>
      <p:sp>
        <p:nvSpPr>
          <p:cNvPr id="12" name="Text Placeholder 11">
            <a:extLst>
              <a:ext uri="{FF2B5EF4-FFF2-40B4-BE49-F238E27FC236}">
                <a16:creationId xmlns:a16="http://schemas.microsoft.com/office/drawing/2014/main" id="{70837927-DF93-4226-A91C-5DBB5AE284E2}"/>
              </a:ext>
            </a:extLst>
          </p:cNvPr>
          <p:cNvSpPr>
            <a:spLocks noGrp="1"/>
          </p:cNvSpPr>
          <p:nvPr>
            <p:ph type="body" sz="quarter" idx="10"/>
          </p:nvPr>
        </p:nvSpPr>
        <p:spPr/>
        <p:txBody>
          <a:bodyPr/>
          <a:lstStyle/>
          <a:p>
            <a:r>
              <a:rPr lang="en-US" dirty="0"/>
              <a:t>Use the </a:t>
            </a:r>
            <a:r>
              <a:rPr lang="en-US"/>
              <a:t>Azure </a:t>
            </a:r>
            <a:r>
              <a:rPr lang="en-US" dirty="0"/>
              <a:t>App Service Migration Assistant</a:t>
            </a:r>
          </a:p>
        </p:txBody>
      </p:sp>
    </p:spTree>
    <p:extLst>
      <p:ext uri="{BB962C8B-B14F-4D97-AF65-F5344CB8AC3E}">
        <p14:creationId xmlns:p14="http://schemas.microsoft.com/office/powerpoint/2010/main" val="34298474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C4F26F94-7577-4CA0-A93E-FE047AE14C00}"/>
              </a:ext>
            </a:extLst>
          </p:cNvPr>
          <p:cNvSpPr/>
          <p:nvPr/>
        </p:nvSpPr>
        <p:spPr bwMode="auto">
          <a:xfrm>
            <a:off x="4693103" y="2208855"/>
            <a:ext cx="3039384" cy="3171824"/>
          </a:xfrm>
          <a:prstGeom prst="roundRect">
            <a:avLst>
              <a:gd name="adj" fmla="val 2406"/>
            </a:avLst>
          </a:prstGeom>
          <a:solidFill>
            <a:schemeClr val="accent4"/>
          </a:solidFill>
          <a:ln>
            <a:noFill/>
          </a:ln>
          <a:effectLst>
            <a:outerShdw blurRad="635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6F28639-5548-42DD-9796-C47F37C526C5}"/>
              </a:ext>
            </a:extLst>
          </p:cNvPr>
          <p:cNvSpPr/>
          <p:nvPr/>
        </p:nvSpPr>
        <p:spPr bwMode="auto">
          <a:xfrm>
            <a:off x="780014" y="2208855"/>
            <a:ext cx="3026432" cy="3171822"/>
          </a:xfrm>
          <a:prstGeom prst="roundRect">
            <a:avLst>
              <a:gd name="adj" fmla="val 2288"/>
            </a:avLst>
          </a:prstGeom>
          <a:solidFill>
            <a:schemeClr val="accent4"/>
          </a:solidFill>
          <a:ln>
            <a:noFill/>
          </a:ln>
          <a:effectLst>
            <a:outerShdw blurRad="635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F136D2-5C14-48CE-A66E-4F492E1821AE}"/>
              </a:ext>
            </a:extLst>
          </p:cNvPr>
          <p:cNvSpPr/>
          <p:nvPr/>
        </p:nvSpPr>
        <p:spPr bwMode="auto">
          <a:xfrm>
            <a:off x="8617858" y="2208855"/>
            <a:ext cx="3045861" cy="3171822"/>
          </a:xfrm>
          <a:prstGeom prst="roundRect">
            <a:avLst>
              <a:gd name="adj" fmla="val 2762"/>
            </a:avLst>
          </a:prstGeom>
          <a:solidFill>
            <a:schemeClr val="accent4"/>
          </a:solidFill>
          <a:ln>
            <a:noFill/>
          </a:ln>
          <a:effectLst>
            <a:outerShdw blurRad="635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Additional Resources for .NET</a:t>
            </a:r>
          </a:p>
        </p:txBody>
      </p:sp>
      <p:sp>
        <p:nvSpPr>
          <p:cNvPr id="2" name="Rectangle 1">
            <a:extLst>
              <a:ext uri="{FF2B5EF4-FFF2-40B4-BE49-F238E27FC236}">
                <a16:creationId xmlns:a16="http://schemas.microsoft.com/office/drawing/2014/main" id="{2EB3E5CD-03AC-48C2-A216-5DDB24A2FF11}"/>
              </a:ext>
            </a:extLst>
          </p:cNvPr>
          <p:cNvSpPr/>
          <p:nvPr/>
        </p:nvSpPr>
        <p:spPr>
          <a:xfrm>
            <a:off x="780014" y="5613638"/>
            <a:ext cx="3000957" cy="369332"/>
          </a:xfrm>
          <a:prstGeom prst="rect">
            <a:avLst/>
          </a:prstGeom>
        </p:spPr>
        <p:txBody>
          <a:bodyPr wrap="square">
            <a:spAutoFit/>
          </a:bodyPr>
          <a:lstStyle/>
          <a:p>
            <a:r>
              <a:rPr lang="en-US" sz="900" dirty="0">
                <a:hlinkClick r:id="rId3"/>
              </a:rPr>
              <a:t>https://docs.microsoft.com/en-us/dotnet/standard/analyzers/portability-analyzer</a:t>
            </a:r>
            <a:r>
              <a:rPr lang="en-US" sz="900" dirty="0"/>
              <a:t> </a:t>
            </a:r>
          </a:p>
        </p:txBody>
      </p:sp>
      <p:pic>
        <p:nvPicPr>
          <p:cNvPr id="3" name="Picture 2">
            <a:extLst>
              <a:ext uri="{FF2B5EF4-FFF2-40B4-BE49-F238E27FC236}">
                <a16:creationId xmlns:a16="http://schemas.microsoft.com/office/drawing/2014/main" id="{D4CA2ECF-36EA-42C0-B305-ADE1E818B351}"/>
              </a:ext>
            </a:extLst>
          </p:cNvPr>
          <p:cNvPicPr>
            <a:picLocks noChangeAspect="1"/>
          </p:cNvPicPr>
          <p:nvPr/>
        </p:nvPicPr>
        <p:blipFill rotWithShape="1">
          <a:blip r:embed="rId4"/>
          <a:srcRect b="22918"/>
          <a:stretch/>
        </p:blipFill>
        <p:spPr>
          <a:xfrm>
            <a:off x="856935" y="2279350"/>
            <a:ext cx="2871216" cy="3024114"/>
          </a:xfrm>
          <a:prstGeom prst="rect">
            <a:avLst/>
          </a:prstGeom>
          <a:ln>
            <a:noFill/>
          </a:ln>
        </p:spPr>
      </p:pic>
      <p:sp>
        <p:nvSpPr>
          <p:cNvPr id="5" name="TextBox 4">
            <a:extLst>
              <a:ext uri="{FF2B5EF4-FFF2-40B4-BE49-F238E27FC236}">
                <a16:creationId xmlns:a16="http://schemas.microsoft.com/office/drawing/2014/main" id="{4DA0FC7F-3A6A-403B-9A18-7F1A090C86B8}"/>
              </a:ext>
            </a:extLst>
          </p:cNvPr>
          <p:cNvSpPr txBox="1"/>
          <p:nvPr/>
        </p:nvSpPr>
        <p:spPr>
          <a:xfrm>
            <a:off x="4525067" y="1557049"/>
            <a:ext cx="3386342" cy="341632"/>
          </a:xfrm>
          <a:prstGeom prst="rect">
            <a:avLst/>
          </a:prstGeom>
          <a:noFill/>
        </p:spPr>
        <p:txBody>
          <a:bodyPr wrap="square" rtlCol="0">
            <a:spAutoFit/>
          </a:bodyPr>
          <a:lstStyle>
            <a:defPPr>
              <a:defRPr lang="en-US"/>
            </a:defPPr>
            <a:lvl1pPr algn="ctr">
              <a:lnSpc>
                <a:spcPct val="90000"/>
              </a:lnSpc>
              <a:defRPr kern="0">
                <a:latin typeface="Segoe UI Semibold" panose="020B0702040204020203" pitchFamily="34" charset="0"/>
                <a:cs typeface="Segoe UI Semibold" panose="020B0702040204020203" pitchFamily="34" charset="0"/>
              </a:defRPr>
            </a:lvl1pPr>
          </a:lstStyle>
          <a:p>
            <a:r>
              <a:rPr lang="en-US" dirty="0"/>
              <a:t>.NET Core Migration Guidance</a:t>
            </a:r>
          </a:p>
        </p:txBody>
      </p:sp>
      <p:pic>
        <p:nvPicPr>
          <p:cNvPr id="6" name="Picture 5">
            <a:extLst>
              <a:ext uri="{FF2B5EF4-FFF2-40B4-BE49-F238E27FC236}">
                <a16:creationId xmlns:a16="http://schemas.microsoft.com/office/drawing/2014/main" id="{0C362FB1-FE6E-4610-89A0-8F568CB154CD}"/>
              </a:ext>
            </a:extLst>
          </p:cNvPr>
          <p:cNvPicPr>
            <a:picLocks noChangeAspect="1"/>
          </p:cNvPicPr>
          <p:nvPr/>
        </p:nvPicPr>
        <p:blipFill rotWithShape="1">
          <a:blip r:embed="rId5"/>
          <a:srcRect b="3626"/>
          <a:stretch/>
        </p:blipFill>
        <p:spPr>
          <a:xfrm>
            <a:off x="4784277" y="2292064"/>
            <a:ext cx="2867920" cy="3011400"/>
          </a:xfrm>
          <a:prstGeom prst="rect">
            <a:avLst/>
          </a:prstGeom>
          <a:ln>
            <a:noFill/>
          </a:ln>
        </p:spPr>
      </p:pic>
      <p:sp>
        <p:nvSpPr>
          <p:cNvPr id="7" name="TextBox 6">
            <a:extLst>
              <a:ext uri="{FF2B5EF4-FFF2-40B4-BE49-F238E27FC236}">
                <a16:creationId xmlns:a16="http://schemas.microsoft.com/office/drawing/2014/main" id="{86BF7818-3DFC-4F55-B068-AD2B7D71D069}"/>
              </a:ext>
            </a:extLst>
          </p:cNvPr>
          <p:cNvSpPr txBox="1"/>
          <p:nvPr/>
        </p:nvSpPr>
        <p:spPr>
          <a:xfrm>
            <a:off x="600059" y="1557049"/>
            <a:ext cx="3386342" cy="341632"/>
          </a:xfrm>
          <a:prstGeom prst="rect">
            <a:avLst/>
          </a:prstGeom>
          <a:noFill/>
        </p:spPr>
        <p:txBody>
          <a:bodyPr wrap="square" rtlCol="0">
            <a:spAutoFit/>
          </a:bodyPr>
          <a:lstStyle>
            <a:defPPr>
              <a:defRPr lang="en-US"/>
            </a:defPPr>
            <a:lvl1pPr algn="ctr">
              <a:lnSpc>
                <a:spcPct val="90000"/>
              </a:lnSpc>
              <a:defRPr kern="0">
                <a:latin typeface="Segoe UI Semibold" panose="020B0702040204020203" pitchFamily="34" charset="0"/>
                <a:cs typeface="Segoe UI Semibold" panose="020B0702040204020203" pitchFamily="34" charset="0"/>
              </a:defRPr>
            </a:lvl1pPr>
          </a:lstStyle>
          <a:p>
            <a:r>
              <a:rPr lang="en-US" dirty="0"/>
              <a:t>.NET Portability Analyzer</a:t>
            </a:r>
          </a:p>
        </p:txBody>
      </p:sp>
      <p:sp>
        <p:nvSpPr>
          <p:cNvPr id="8" name="Rectangle 7">
            <a:extLst>
              <a:ext uri="{FF2B5EF4-FFF2-40B4-BE49-F238E27FC236}">
                <a16:creationId xmlns:a16="http://schemas.microsoft.com/office/drawing/2014/main" id="{9251E5C0-81E3-4814-BC18-6475A607C5A2}"/>
              </a:ext>
            </a:extLst>
          </p:cNvPr>
          <p:cNvSpPr/>
          <p:nvPr/>
        </p:nvSpPr>
        <p:spPr>
          <a:xfrm>
            <a:off x="4693103" y="5613638"/>
            <a:ext cx="3304110" cy="230832"/>
          </a:xfrm>
          <a:prstGeom prst="rect">
            <a:avLst/>
          </a:prstGeom>
        </p:spPr>
        <p:txBody>
          <a:bodyPr wrap="square">
            <a:spAutoFit/>
          </a:bodyPr>
          <a:lstStyle/>
          <a:p>
            <a:r>
              <a:rPr lang="en-US" sz="900" dirty="0">
                <a:hlinkClick r:id="rId6"/>
              </a:rPr>
              <a:t>https://docs.microsoft.com/en-us/dotnet/core/porting/</a:t>
            </a:r>
            <a:endParaRPr lang="en-US" sz="900" dirty="0"/>
          </a:p>
        </p:txBody>
      </p:sp>
      <p:pic>
        <p:nvPicPr>
          <p:cNvPr id="9" name="Picture 8">
            <a:extLst>
              <a:ext uri="{FF2B5EF4-FFF2-40B4-BE49-F238E27FC236}">
                <a16:creationId xmlns:a16="http://schemas.microsoft.com/office/drawing/2014/main" id="{6E3320B4-ED75-4997-9828-0419D980B4B3}"/>
              </a:ext>
            </a:extLst>
          </p:cNvPr>
          <p:cNvPicPr>
            <a:picLocks noChangeAspect="1"/>
          </p:cNvPicPr>
          <p:nvPr/>
        </p:nvPicPr>
        <p:blipFill>
          <a:blip r:embed="rId7"/>
          <a:stretch>
            <a:fillRect/>
          </a:stretch>
        </p:blipFill>
        <p:spPr>
          <a:xfrm>
            <a:off x="8707637" y="2290343"/>
            <a:ext cx="2871216" cy="3013121"/>
          </a:xfrm>
          <a:prstGeom prst="rect">
            <a:avLst/>
          </a:prstGeom>
          <a:ln>
            <a:noFill/>
          </a:ln>
        </p:spPr>
      </p:pic>
      <p:sp>
        <p:nvSpPr>
          <p:cNvPr id="10" name="TextBox 9">
            <a:extLst>
              <a:ext uri="{FF2B5EF4-FFF2-40B4-BE49-F238E27FC236}">
                <a16:creationId xmlns:a16="http://schemas.microsoft.com/office/drawing/2014/main" id="{1724C716-4D89-481F-8AF7-7C879D09D5AA}"/>
              </a:ext>
            </a:extLst>
          </p:cNvPr>
          <p:cNvSpPr txBox="1"/>
          <p:nvPr/>
        </p:nvSpPr>
        <p:spPr>
          <a:xfrm>
            <a:off x="8456207" y="1557049"/>
            <a:ext cx="3386342" cy="341632"/>
          </a:xfrm>
          <a:prstGeom prst="rect">
            <a:avLst/>
          </a:prstGeom>
          <a:noFill/>
        </p:spPr>
        <p:txBody>
          <a:bodyPr wrap="square" rtlCol="0">
            <a:spAutoFit/>
          </a:bodyPr>
          <a:lstStyle>
            <a:defPPr>
              <a:defRPr lang="en-US"/>
            </a:defPPr>
            <a:lvl1pPr algn="ctr">
              <a:lnSpc>
                <a:spcPct val="90000"/>
              </a:lnSpc>
              <a:defRPr kern="0">
                <a:latin typeface="Segoe UI Semibold" panose="020B0702040204020203" pitchFamily="34" charset="0"/>
                <a:cs typeface="Segoe UI Semibold" panose="020B0702040204020203" pitchFamily="34" charset="0"/>
              </a:defRPr>
            </a:lvl1pPr>
          </a:lstStyle>
          <a:p>
            <a:r>
              <a:rPr lang="en-US" dirty="0"/>
              <a:t>.NET Migration Page</a:t>
            </a:r>
          </a:p>
        </p:txBody>
      </p:sp>
      <p:sp>
        <p:nvSpPr>
          <p:cNvPr id="11" name="Rectangle 10">
            <a:extLst>
              <a:ext uri="{FF2B5EF4-FFF2-40B4-BE49-F238E27FC236}">
                <a16:creationId xmlns:a16="http://schemas.microsoft.com/office/drawing/2014/main" id="{AF6953D4-7EC4-4070-A1D0-5D977E90A21F}"/>
              </a:ext>
            </a:extLst>
          </p:cNvPr>
          <p:cNvSpPr/>
          <p:nvPr/>
        </p:nvSpPr>
        <p:spPr>
          <a:xfrm>
            <a:off x="8617857" y="5613638"/>
            <a:ext cx="2833913" cy="369332"/>
          </a:xfrm>
          <a:prstGeom prst="rect">
            <a:avLst/>
          </a:prstGeom>
        </p:spPr>
        <p:txBody>
          <a:bodyPr wrap="square">
            <a:spAutoFit/>
          </a:bodyPr>
          <a:lstStyle/>
          <a:p>
            <a:r>
              <a:rPr lang="en-US" sz="900" dirty="0">
                <a:hlinkClick r:id="rId8"/>
              </a:rPr>
              <a:t>https://www.microsoft.com/net/apps/cloud/migrate-to-azure</a:t>
            </a:r>
            <a:endParaRPr lang="en-US" sz="900" dirty="0"/>
          </a:p>
        </p:txBody>
      </p:sp>
    </p:spTree>
    <p:extLst>
      <p:ext uri="{BB962C8B-B14F-4D97-AF65-F5344CB8AC3E}">
        <p14:creationId xmlns:p14="http://schemas.microsoft.com/office/powerpoint/2010/main" val="32150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BE76-5FE9-40B6-B742-BCA9B0892CA0}"/>
              </a:ext>
            </a:extLst>
          </p:cNvPr>
          <p:cNvSpPr>
            <a:spLocks noGrp="1"/>
          </p:cNvSpPr>
          <p:nvPr>
            <p:ph type="title"/>
          </p:nvPr>
        </p:nvSpPr>
        <p:spPr>
          <a:xfrm>
            <a:off x="600059" y="2873000"/>
            <a:ext cx="4862151" cy="615553"/>
          </a:xfrm>
        </p:spPr>
        <p:txBody>
          <a:bodyPr/>
          <a:lstStyle/>
          <a:p>
            <a:r>
              <a:rPr lang="en-US" dirty="0"/>
              <a:t>Customer success</a:t>
            </a:r>
          </a:p>
        </p:txBody>
      </p:sp>
      <p:pic>
        <p:nvPicPr>
          <p:cNvPr id="10" name="Picture Placeholder 9" descr="A person sitting in front of a computer&#10;&#10;Description generated with high confidence">
            <a:extLst>
              <a:ext uri="{FF2B5EF4-FFF2-40B4-BE49-F238E27FC236}">
                <a16:creationId xmlns:a16="http://schemas.microsoft.com/office/drawing/2014/main" id="{E7EA3630-E336-46AD-B208-5513230A064A}"/>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t="11" b="11"/>
          <a:stretch>
            <a:fillRect/>
          </a:stretch>
        </p:blipFill>
        <p:spPr/>
      </p:pic>
    </p:spTree>
    <p:extLst>
      <p:ext uri="{BB962C8B-B14F-4D97-AF65-F5344CB8AC3E}">
        <p14:creationId xmlns:p14="http://schemas.microsoft.com/office/powerpoint/2010/main" val="42883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65866"/>
            <a:ext cx="7516052" cy="4914476"/>
          </a:xfrm>
        </p:spPr>
        <p:txBody>
          <a:bodyPr/>
          <a:lstStyle/>
          <a:p>
            <a:r>
              <a:rPr lang="en-US" dirty="0"/>
              <a:t>Challenge</a:t>
            </a:r>
          </a:p>
          <a:p>
            <a:pPr lvl="1"/>
            <a:r>
              <a:rPr lang="en-US" dirty="0"/>
              <a:t>Patients with aortic stenosis, a progressive heart-valve disease, weren’t getting connected with appropriate and timely life-saving therapy.</a:t>
            </a:r>
          </a:p>
          <a:p>
            <a:r>
              <a:rPr lang="en-US" dirty="0"/>
              <a:t>Solution</a:t>
            </a:r>
          </a:p>
          <a:p>
            <a:pPr lvl="1"/>
            <a:r>
              <a:rPr lang="en-US" dirty="0"/>
              <a:t>Edwards Lifesciences used Microsoft Azure to develop a cloud-based service, the </a:t>
            </a:r>
            <a:r>
              <a:rPr lang="en-US" dirty="0" err="1"/>
              <a:t>CardioCare</a:t>
            </a:r>
            <a:r>
              <a:rPr lang="en-US" dirty="0"/>
              <a:t> program, to identify patients with the disease and connect them to care providers.</a:t>
            </a:r>
          </a:p>
          <a:p>
            <a:r>
              <a:rPr lang="en-US" dirty="0"/>
              <a:t>Results</a:t>
            </a:r>
          </a:p>
          <a:p>
            <a:pPr marL="284163" lvl="1" indent="-228600">
              <a:buFont typeface="Arial" panose="020B0604020202020204" pitchFamily="34" charset="0"/>
              <a:buChar char="•"/>
            </a:pPr>
            <a:r>
              <a:rPr lang="en-US" dirty="0"/>
              <a:t>Scalability: store and surface data, apply security controls, process over 150,000 echocardiograms</a:t>
            </a:r>
          </a:p>
          <a:p>
            <a:pPr marL="284163" lvl="1" indent="-228600">
              <a:buFont typeface="Arial" panose="020B0604020202020204" pitchFamily="34" charset="0"/>
              <a:buChar char="•"/>
            </a:pPr>
            <a:r>
              <a:rPr lang="en-US" dirty="0"/>
              <a:t>Flexibility and lower overhead: ability to isolate databases and support multifactor authentication without managing infrastructure</a:t>
            </a:r>
          </a:p>
          <a:p>
            <a:pPr marL="284163" lvl="1" indent="-228600">
              <a:buFont typeface="Arial" panose="020B0604020202020204" pitchFamily="34" charset="0"/>
              <a:buChar char="•"/>
            </a:pPr>
            <a:r>
              <a:rPr lang="en-US" dirty="0"/>
              <a:t>Compliance: easily able to meet HIPAA requirements with Microsoft Azure</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r>
              <a:rPr lang="en-US" dirty="0"/>
              <a:t>“By using Azure services to dramatically reduce the effort it takes to manage infrastructure and security, my team can focus on innovation and impact for our customers and the patients they serve.”</a:t>
            </a:r>
          </a:p>
          <a:p>
            <a:pPr lvl="1"/>
            <a:r>
              <a:rPr lang="en-US" dirty="0"/>
              <a:t>— Mike </a:t>
            </a:r>
            <a:r>
              <a:rPr lang="en-US" dirty="0" err="1"/>
              <a:t>Dobbles</a:t>
            </a:r>
            <a:br>
              <a:rPr lang="en-US" dirty="0"/>
            </a:br>
            <a:r>
              <a:rPr lang="en-US" dirty="0"/>
              <a:t>Senior Director of Engineering</a:t>
            </a:r>
            <a:br>
              <a:rPr lang="en-US" dirty="0"/>
            </a:br>
            <a:r>
              <a:rPr lang="en-US" dirty="0"/>
              <a:t>Edwards Lifesciences</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Cloud-based service helps physicians find and manage heart valve disease</a:t>
            </a:r>
          </a:p>
        </p:txBody>
      </p:sp>
      <p:pic>
        <p:nvPicPr>
          <p:cNvPr id="23" name="Picture 22">
            <a:extLst>
              <a:ext uri="{FF2B5EF4-FFF2-40B4-BE49-F238E27FC236}">
                <a16:creationId xmlns:a16="http://schemas.microsoft.com/office/drawing/2014/main" id="{5049EC60-DD36-465F-85E1-1D47CEDAD3A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72111" y="5550919"/>
            <a:ext cx="886993" cy="1180441"/>
          </a:xfrm>
          <a:prstGeom prst="rect">
            <a:avLst/>
          </a:prstGeom>
        </p:spPr>
      </p:pic>
    </p:spTree>
    <p:extLst>
      <p:ext uri="{BB962C8B-B14F-4D97-AF65-F5344CB8AC3E}">
        <p14:creationId xmlns:p14="http://schemas.microsoft.com/office/powerpoint/2010/main" val="205241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59928"/>
            <a:ext cx="7516052" cy="4914476"/>
          </a:xfrm>
        </p:spPr>
        <p:txBody>
          <a:bodyPr/>
          <a:lstStyle/>
          <a:p>
            <a:r>
              <a:rPr lang="en-US" dirty="0"/>
              <a:t>Challenge</a:t>
            </a:r>
          </a:p>
          <a:p>
            <a:pPr lvl="1"/>
            <a:r>
              <a:rPr lang="en-US" dirty="0"/>
              <a:t>Heineken needed to launch simultaneous digital campaigns (a James Bond-inspired movie and a virtual pinball game based on the UEFA Champions League) to millions worldwide with minimum latency.</a:t>
            </a:r>
          </a:p>
          <a:p>
            <a:r>
              <a:rPr lang="en-US" dirty="0"/>
              <a:t>Solution</a:t>
            </a:r>
          </a:p>
          <a:p>
            <a:pPr lvl="1"/>
            <a:r>
              <a:rPr lang="en-US" dirty="0"/>
              <a:t>Azure App Service helped deploy cloud-based solutions quickly and reliably, and using Azure Table storage to support 2 million pinball gameplays per hour with real-time updates.</a:t>
            </a:r>
          </a:p>
          <a:p>
            <a:r>
              <a:rPr lang="en-US" dirty="0"/>
              <a:t>Results</a:t>
            </a:r>
          </a:p>
          <a:p>
            <a:pPr marL="284163" lvl="1" indent="-228600">
              <a:buFont typeface="Arial" panose="020B0604020202020204" pitchFamily="34" charset="0"/>
              <a:buChar char="•"/>
            </a:pPr>
            <a:r>
              <a:rPr lang="en-US" dirty="0"/>
              <a:t>Massive scale to meet demand: Supported 10 million viewers and 2 million gameplays per hour</a:t>
            </a:r>
          </a:p>
          <a:p>
            <a:pPr marL="284163" lvl="1" indent="-228600">
              <a:buFont typeface="Arial" panose="020B0604020202020204" pitchFamily="34" charset="0"/>
              <a:buChar char="•"/>
            </a:pPr>
            <a:r>
              <a:rPr lang="en-US" dirty="0"/>
              <a:t>Minimum latency: Achieved typical rates between 200-300 milliseconds</a:t>
            </a:r>
          </a:p>
          <a:p>
            <a:pPr marL="284163" lvl="1" indent="-228600">
              <a:buFont typeface="Arial" panose="020B0604020202020204" pitchFamily="34" charset="0"/>
              <a:buChar char="•"/>
            </a:pPr>
            <a:r>
              <a:rPr lang="en-US" dirty="0"/>
              <a:t>Low-cost infrastructure: No need to build or maintain additional global data centers</a:t>
            </a:r>
          </a:p>
          <a:p>
            <a:pPr lvl="1"/>
            <a:endParaRPr lang="en-US" dirty="0"/>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“Azure didn’t let us down. More than that, it gave us a way to assure senior management that we could support this massive, global campaign. It put our stakeholders at ease, knowing that we had them covered.”</a:t>
            </a:r>
          </a:p>
          <a:p>
            <a:pPr lvl="1"/>
            <a:r>
              <a:rPr lang="en-US" dirty="0"/>
              <a:t>— Lennart </a:t>
            </a:r>
            <a:r>
              <a:rPr lang="en-US" dirty="0" err="1"/>
              <a:t>Boorsma</a:t>
            </a:r>
            <a:br>
              <a:rPr lang="en-US" dirty="0"/>
            </a:br>
            <a:r>
              <a:rPr lang="en-US" dirty="0"/>
              <a:t>Digital Marketing Manager</a:t>
            </a:r>
            <a:br>
              <a:rPr lang="en-US" dirty="0"/>
            </a:br>
            <a:r>
              <a:rPr lang="en-US" dirty="0"/>
              <a:t>Heineken</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Storied beer brand launches two interactive global digital campaigns </a:t>
            </a:r>
          </a:p>
        </p:txBody>
      </p:sp>
      <p:pic>
        <p:nvPicPr>
          <p:cNvPr id="9" name="Picture 8">
            <a:extLst>
              <a:ext uri="{FF2B5EF4-FFF2-40B4-BE49-F238E27FC236}">
                <a16:creationId xmlns:a16="http://schemas.microsoft.com/office/drawing/2014/main" id="{67AD6E2F-6447-4C42-B873-2921C41C62A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975615" y="6203661"/>
            <a:ext cx="2183489" cy="523697"/>
          </a:xfrm>
          <a:prstGeom prst="rect">
            <a:avLst/>
          </a:prstGeom>
        </p:spPr>
      </p:pic>
    </p:spTree>
    <p:extLst>
      <p:ext uri="{BB962C8B-B14F-4D97-AF65-F5344CB8AC3E}">
        <p14:creationId xmlns:p14="http://schemas.microsoft.com/office/powerpoint/2010/main" val="24027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58943"/>
            <a:ext cx="7516052" cy="4914476"/>
          </a:xfrm>
        </p:spPr>
        <p:txBody>
          <a:bodyPr/>
          <a:lstStyle/>
          <a:p>
            <a:r>
              <a:rPr lang="en-US" dirty="0"/>
              <a:t>Challenge</a:t>
            </a:r>
          </a:p>
          <a:p>
            <a:pPr lvl="1"/>
            <a:r>
              <a:rPr lang="en-US" dirty="0"/>
              <a:t>Covering 3.6 million customers in eight countries across Europe, each of their web-based portals ran on different platforms. </a:t>
            </a:r>
            <a:r>
              <a:rPr lang="en-US"/>
              <a:t>if </a:t>
            </a:r>
            <a:r>
              <a:rPr lang="en-US" dirty="0"/>
              <a:t>P&amp;C Insurance needed a better way to manage them, release products to market faster, and keep up with increasing online sales.  </a:t>
            </a:r>
          </a:p>
          <a:p>
            <a:r>
              <a:rPr lang="en-US" dirty="0"/>
              <a:t>Solution</a:t>
            </a:r>
          </a:p>
          <a:p>
            <a:pPr lvl="1"/>
            <a:r>
              <a:rPr lang="en-US" dirty="0"/>
              <a:t>Using Azure’s suite of solutions</a:t>
            </a:r>
            <a:r>
              <a:rPr lang="en-US"/>
              <a:t>,</a:t>
            </a:r>
            <a:r>
              <a:rPr lang="en-US" dirty="0"/>
              <a:t> they were able to consolidate their portals, reduce time spent managing infrastructure, easily connect to data sources, and speed up their releases.</a:t>
            </a:r>
          </a:p>
          <a:p>
            <a:r>
              <a:rPr lang="en-US" dirty="0"/>
              <a:t>Results</a:t>
            </a:r>
          </a:p>
          <a:p>
            <a:pPr marL="284163" lvl="1" indent="-228600">
              <a:buFont typeface="Arial" panose="020B0604020202020204" pitchFamily="34" charset="0"/>
              <a:buChar char="•"/>
            </a:pPr>
            <a:r>
              <a:rPr lang="en-US" dirty="0"/>
              <a:t>Faster release cycle: Ability to make portal changes within five minutes—down from two weeks</a:t>
            </a:r>
          </a:p>
          <a:p>
            <a:pPr marL="284163" lvl="1" indent="-228600">
              <a:buFont typeface="Arial" panose="020B0604020202020204" pitchFamily="34" charset="0"/>
              <a:buChar char="•"/>
            </a:pPr>
            <a:r>
              <a:rPr lang="en-US" dirty="0"/>
              <a:t>Data-source integration: Allows faster responses to marketplace trends</a:t>
            </a:r>
          </a:p>
          <a:p>
            <a:pPr marL="284163" lvl="1" indent="-228600">
              <a:buFont typeface="Arial" panose="020B0604020202020204" pitchFamily="34" charset="0"/>
              <a:buChar char="•"/>
            </a:pPr>
            <a:r>
              <a:rPr lang="en-US" dirty="0"/>
              <a:t>Innovation at lower risk: Easier, faster options with less resources needed</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“We can adjust our product offerings in response to competitor activities or campaigns and release changes within five minutes. Before, our release cycle was at least two weeks.”</a:t>
            </a:r>
          </a:p>
          <a:p>
            <a:pPr lvl="1"/>
            <a:r>
              <a:rPr lang="en-US" dirty="0"/>
              <a:t>— Janis </a:t>
            </a:r>
            <a:r>
              <a:rPr lang="en-US" dirty="0" err="1"/>
              <a:t>Kesteris</a:t>
            </a:r>
            <a:br>
              <a:rPr lang="en-US" dirty="0"/>
            </a:br>
            <a:r>
              <a:rPr lang="en-US" dirty="0"/>
              <a:t>Head of the Baltic IT Unit</a:t>
            </a:r>
            <a:br>
              <a:rPr lang="en-US" dirty="0"/>
            </a:br>
            <a:r>
              <a:rPr lang="en-US" dirty="0"/>
              <a:t>If P&amp;C Insurance</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Insurance company speeds time-to-market for innovative products</a:t>
            </a:r>
          </a:p>
        </p:txBody>
      </p:sp>
      <p:grpSp>
        <p:nvGrpSpPr>
          <p:cNvPr id="11" name="Graphic 7">
            <a:extLst>
              <a:ext uri="{FF2B5EF4-FFF2-40B4-BE49-F238E27FC236}">
                <a16:creationId xmlns:a16="http://schemas.microsoft.com/office/drawing/2014/main" id="{E184D4FD-5742-4BCF-9596-A335E126339F}"/>
              </a:ext>
            </a:extLst>
          </p:cNvPr>
          <p:cNvGrpSpPr/>
          <p:nvPr/>
        </p:nvGrpSpPr>
        <p:grpSpPr>
          <a:xfrm>
            <a:off x="11174231" y="5718168"/>
            <a:ext cx="1022296" cy="1009190"/>
            <a:chOff x="9402762" y="5345145"/>
            <a:chExt cx="742950" cy="733425"/>
          </a:xfrm>
          <a:solidFill>
            <a:schemeClr val="accent1"/>
          </a:solidFill>
        </p:grpSpPr>
        <p:sp>
          <p:nvSpPr>
            <p:cNvPr id="12" name="Freeform: Shape 11">
              <a:extLst>
                <a:ext uri="{FF2B5EF4-FFF2-40B4-BE49-F238E27FC236}">
                  <a16:creationId xmlns:a16="http://schemas.microsoft.com/office/drawing/2014/main" id="{632A7F7F-AA4F-48BC-993C-E26584A8D234}"/>
                </a:ext>
              </a:extLst>
            </p:cNvPr>
            <p:cNvSpPr/>
            <p:nvPr/>
          </p:nvSpPr>
          <p:spPr>
            <a:xfrm>
              <a:off x="9407442" y="5349996"/>
              <a:ext cx="707571" cy="733425"/>
            </a:xfrm>
            <a:custGeom>
              <a:avLst/>
              <a:gdLst>
                <a:gd name="connsiteX0" fmla="*/ 720902 w 707571"/>
                <a:gd name="connsiteY0" fmla="*/ 368013 h 733425"/>
                <a:gd name="connsiteX1" fmla="*/ 360432 w 707571"/>
                <a:gd name="connsiteY1" fmla="*/ 736052 h 733425"/>
                <a:gd name="connsiteX2" fmla="*/ 0 w 707571"/>
                <a:gd name="connsiteY2" fmla="*/ 368013 h 733425"/>
                <a:gd name="connsiteX3" fmla="*/ 360432 w 707571"/>
                <a:gd name="connsiteY3" fmla="*/ 0 h 733425"/>
                <a:gd name="connsiteX4" fmla="*/ 720902 w 707571"/>
                <a:gd name="connsiteY4" fmla="*/ 368013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571" h="733425">
                  <a:moveTo>
                    <a:pt x="720902" y="368013"/>
                  </a:moveTo>
                  <a:cubicBezTo>
                    <a:pt x="720902" y="571315"/>
                    <a:pt x="559513" y="736052"/>
                    <a:pt x="360432" y="736052"/>
                  </a:cubicBezTo>
                  <a:cubicBezTo>
                    <a:pt x="161364" y="736052"/>
                    <a:pt x="0" y="571315"/>
                    <a:pt x="0" y="368013"/>
                  </a:cubicBezTo>
                  <a:cubicBezTo>
                    <a:pt x="0" y="164776"/>
                    <a:pt x="161364" y="0"/>
                    <a:pt x="360432" y="0"/>
                  </a:cubicBezTo>
                  <a:cubicBezTo>
                    <a:pt x="559513" y="0"/>
                    <a:pt x="720902" y="164776"/>
                    <a:pt x="720902" y="368013"/>
                  </a:cubicBezTo>
                </a:path>
              </a:pathLst>
            </a:custGeom>
            <a:solidFill>
              <a:schemeClr val="bg1"/>
            </a:solidFill>
            <a:ln w="124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FD7F36-3719-4A51-835D-417A00B022F7}"/>
                </a:ext>
              </a:extLst>
            </p:cNvPr>
            <p:cNvSpPr/>
            <p:nvPr/>
          </p:nvSpPr>
          <p:spPr>
            <a:xfrm>
              <a:off x="9570751" y="5453297"/>
              <a:ext cx="353786" cy="513398"/>
            </a:xfrm>
            <a:custGeom>
              <a:avLst/>
              <a:gdLst>
                <a:gd name="connsiteX0" fmla="*/ 150818 w 353785"/>
                <a:gd name="connsiteY0" fmla="*/ 165164 h 513397"/>
                <a:gd name="connsiteX1" fmla="*/ 153601 w 353785"/>
                <a:gd name="connsiteY1" fmla="*/ 168981 h 513397"/>
                <a:gd name="connsiteX2" fmla="*/ 184279 w 353785"/>
                <a:gd name="connsiteY2" fmla="*/ 168554 h 513397"/>
                <a:gd name="connsiteX3" fmla="*/ 134643 w 353785"/>
                <a:gd name="connsiteY3" fmla="*/ 374792 h 513397"/>
                <a:gd name="connsiteX4" fmla="*/ 95203 w 353785"/>
                <a:gd name="connsiteY4" fmla="*/ 478481 h 513397"/>
                <a:gd name="connsiteX5" fmla="*/ 69905 w 353785"/>
                <a:gd name="connsiteY5" fmla="*/ 496916 h 513397"/>
                <a:gd name="connsiteX6" fmla="*/ 51471 w 353785"/>
                <a:gd name="connsiteY6" fmla="*/ 476695 h 513397"/>
                <a:gd name="connsiteX7" fmla="*/ 31152 w 353785"/>
                <a:gd name="connsiteY7" fmla="*/ 455168 h 513397"/>
                <a:gd name="connsiteX8" fmla="*/ 0 w 353785"/>
                <a:gd name="connsiteY8" fmla="*/ 489283 h 513397"/>
                <a:gd name="connsiteX9" fmla="*/ 54266 w 353785"/>
                <a:gd name="connsiteY9" fmla="*/ 520189 h 513397"/>
                <a:gd name="connsiteX10" fmla="*/ 139061 w 353785"/>
                <a:gd name="connsiteY10" fmla="*/ 474781 h 513397"/>
                <a:gd name="connsiteX11" fmla="*/ 200666 w 353785"/>
                <a:gd name="connsiteY11" fmla="*/ 334882 h 513397"/>
                <a:gd name="connsiteX12" fmla="*/ 238370 w 353785"/>
                <a:gd name="connsiteY12" fmla="*/ 168282 h 513397"/>
                <a:gd name="connsiteX13" fmla="*/ 277859 w 353785"/>
                <a:gd name="connsiteY13" fmla="*/ 168993 h 513397"/>
                <a:gd name="connsiteX14" fmla="*/ 283076 w 353785"/>
                <a:gd name="connsiteY14" fmla="*/ 164957 h 513397"/>
                <a:gd name="connsiteX15" fmla="*/ 288194 w 353785"/>
                <a:gd name="connsiteY15" fmla="*/ 149705 h 513397"/>
                <a:gd name="connsiteX16" fmla="*/ 285373 w 353785"/>
                <a:gd name="connsiteY16" fmla="*/ 145772 h 513397"/>
                <a:gd name="connsiteX17" fmla="*/ 244598 w 353785"/>
                <a:gd name="connsiteY17" fmla="*/ 145772 h 513397"/>
                <a:gd name="connsiteX18" fmla="*/ 296693 w 353785"/>
                <a:gd name="connsiteY18" fmla="*/ 29496 h 513397"/>
                <a:gd name="connsiteX19" fmla="*/ 312369 w 353785"/>
                <a:gd name="connsiteY19" fmla="*/ 20738 h 513397"/>
                <a:gd name="connsiteX20" fmla="*/ 331165 w 353785"/>
                <a:gd name="connsiteY20" fmla="*/ 37801 h 513397"/>
                <a:gd name="connsiteX21" fmla="*/ 350211 w 353785"/>
                <a:gd name="connsiteY21" fmla="*/ 66146 h 513397"/>
                <a:gd name="connsiteX22" fmla="*/ 381138 w 353785"/>
                <a:gd name="connsiteY22" fmla="*/ 31566 h 513397"/>
                <a:gd name="connsiteX23" fmla="*/ 323464 w 353785"/>
                <a:gd name="connsiteY23" fmla="*/ 0 h 513397"/>
                <a:gd name="connsiteX24" fmla="*/ 243612 w 353785"/>
                <a:gd name="connsiteY24" fmla="*/ 35020 h 513397"/>
                <a:gd name="connsiteX25" fmla="*/ 190519 w 353785"/>
                <a:gd name="connsiteY25" fmla="*/ 145785 h 513397"/>
                <a:gd name="connsiteX26" fmla="*/ 159804 w 353785"/>
                <a:gd name="connsiteY26" fmla="*/ 145345 h 513397"/>
                <a:gd name="connsiteX27" fmla="*/ 155485 w 353785"/>
                <a:gd name="connsiteY27" fmla="*/ 148786 h 51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3785" h="513397">
                  <a:moveTo>
                    <a:pt x="150818" y="165164"/>
                  </a:moveTo>
                  <a:cubicBezTo>
                    <a:pt x="150356" y="166833"/>
                    <a:pt x="151354" y="168981"/>
                    <a:pt x="153601" y="168981"/>
                  </a:cubicBezTo>
                  <a:lnTo>
                    <a:pt x="184279" y="168554"/>
                  </a:lnTo>
                  <a:cubicBezTo>
                    <a:pt x="184279" y="168554"/>
                    <a:pt x="142992" y="340083"/>
                    <a:pt x="134643" y="374792"/>
                  </a:cubicBezTo>
                  <a:cubicBezTo>
                    <a:pt x="124171" y="418376"/>
                    <a:pt x="107247" y="462775"/>
                    <a:pt x="95203" y="478481"/>
                  </a:cubicBezTo>
                  <a:cubicBezTo>
                    <a:pt x="84420" y="492569"/>
                    <a:pt x="77231" y="496916"/>
                    <a:pt x="69905" y="496916"/>
                  </a:cubicBezTo>
                  <a:cubicBezTo>
                    <a:pt x="59696" y="496928"/>
                    <a:pt x="54391" y="489283"/>
                    <a:pt x="51471" y="476695"/>
                  </a:cubicBezTo>
                  <a:cubicBezTo>
                    <a:pt x="49511" y="467614"/>
                    <a:pt x="43820" y="455168"/>
                    <a:pt x="31152" y="455168"/>
                  </a:cubicBezTo>
                  <a:cubicBezTo>
                    <a:pt x="18022" y="455168"/>
                    <a:pt x="0" y="470628"/>
                    <a:pt x="0" y="489283"/>
                  </a:cubicBezTo>
                  <a:cubicBezTo>
                    <a:pt x="0" y="514522"/>
                    <a:pt x="40662" y="520189"/>
                    <a:pt x="54266" y="520189"/>
                  </a:cubicBezTo>
                  <a:cubicBezTo>
                    <a:pt x="81063" y="520189"/>
                    <a:pt x="115709" y="502504"/>
                    <a:pt x="139061" y="474781"/>
                  </a:cubicBezTo>
                  <a:cubicBezTo>
                    <a:pt x="168753" y="439968"/>
                    <a:pt x="185240" y="396332"/>
                    <a:pt x="200666" y="334882"/>
                  </a:cubicBezTo>
                  <a:lnTo>
                    <a:pt x="238370" y="168282"/>
                  </a:lnTo>
                  <a:lnTo>
                    <a:pt x="277859" y="168993"/>
                  </a:lnTo>
                  <a:cubicBezTo>
                    <a:pt x="281055" y="168993"/>
                    <a:pt x="282490" y="166678"/>
                    <a:pt x="283076" y="164957"/>
                  </a:cubicBezTo>
                  <a:lnTo>
                    <a:pt x="288194" y="149705"/>
                  </a:lnTo>
                  <a:cubicBezTo>
                    <a:pt x="288768" y="147945"/>
                    <a:pt x="287857" y="145772"/>
                    <a:pt x="285373" y="145772"/>
                  </a:cubicBezTo>
                  <a:lnTo>
                    <a:pt x="244598" y="145772"/>
                  </a:lnTo>
                  <a:cubicBezTo>
                    <a:pt x="254333" y="110441"/>
                    <a:pt x="268961" y="58254"/>
                    <a:pt x="296693" y="29496"/>
                  </a:cubicBezTo>
                  <a:cubicBezTo>
                    <a:pt x="299127" y="26960"/>
                    <a:pt x="306041" y="20802"/>
                    <a:pt x="312369" y="20738"/>
                  </a:cubicBezTo>
                  <a:cubicBezTo>
                    <a:pt x="323439" y="20634"/>
                    <a:pt x="326547" y="27206"/>
                    <a:pt x="331165" y="37801"/>
                  </a:cubicBezTo>
                  <a:cubicBezTo>
                    <a:pt x="335695" y="48228"/>
                    <a:pt x="334922" y="66146"/>
                    <a:pt x="350211" y="66146"/>
                  </a:cubicBezTo>
                  <a:cubicBezTo>
                    <a:pt x="367858" y="66146"/>
                    <a:pt x="381138" y="45693"/>
                    <a:pt x="381138" y="31566"/>
                  </a:cubicBezTo>
                  <a:cubicBezTo>
                    <a:pt x="381138" y="12393"/>
                    <a:pt x="349075" y="0"/>
                    <a:pt x="323464" y="0"/>
                  </a:cubicBezTo>
                  <a:cubicBezTo>
                    <a:pt x="293311" y="0"/>
                    <a:pt x="264530" y="13338"/>
                    <a:pt x="243612" y="35020"/>
                  </a:cubicBezTo>
                  <a:cubicBezTo>
                    <a:pt x="213559" y="66702"/>
                    <a:pt x="199755" y="113495"/>
                    <a:pt x="190519" y="145785"/>
                  </a:cubicBezTo>
                  <a:lnTo>
                    <a:pt x="159804" y="145345"/>
                  </a:lnTo>
                  <a:cubicBezTo>
                    <a:pt x="157707" y="145345"/>
                    <a:pt x="155960" y="147221"/>
                    <a:pt x="155485" y="148786"/>
                  </a:cubicBezTo>
                  <a:close/>
                </a:path>
              </a:pathLst>
            </a:custGeom>
            <a:grpFill/>
            <a:ln w="1248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28B0274-0D99-453B-A3D7-070E7DB2000C}"/>
                </a:ext>
              </a:extLst>
            </p:cNvPr>
            <p:cNvSpPr/>
            <p:nvPr/>
          </p:nvSpPr>
          <p:spPr>
            <a:xfrm>
              <a:off x="9825518" y="5764133"/>
              <a:ext cx="35379" cy="36671"/>
            </a:xfrm>
            <a:custGeom>
              <a:avLst/>
              <a:gdLst>
                <a:gd name="connsiteX0" fmla="*/ 54629 w 35378"/>
                <a:gd name="connsiteY0" fmla="*/ 28202 h 36671"/>
                <a:gd name="connsiteX1" fmla="*/ 24475 w 35378"/>
                <a:gd name="connsiteY1" fmla="*/ 60104 h 36671"/>
                <a:gd name="connsiteX2" fmla="*/ 38 w 35378"/>
                <a:gd name="connsiteY2" fmla="*/ 32756 h 36671"/>
                <a:gd name="connsiteX3" fmla="*/ 29830 w 35378"/>
                <a:gd name="connsiteY3" fmla="*/ 0 h 36671"/>
                <a:gd name="connsiteX4" fmla="*/ 54629 w 35378"/>
                <a:gd name="connsiteY4" fmla="*/ 28202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 h="36671">
                  <a:moveTo>
                    <a:pt x="54629" y="28202"/>
                  </a:moveTo>
                  <a:cubicBezTo>
                    <a:pt x="54292" y="36482"/>
                    <a:pt x="49686" y="60104"/>
                    <a:pt x="24475" y="60104"/>
                  </a:cubicBezTo>
                  <a:cubicBezTo>
                    <a:pt x="9698" y="60104"/>
                    <a:pt x="-711" y="50169"/>
                    <a:pt x="38" y="32756"/>
                  </a:cubicBezTo>
                  <a:cubicBezTo>
                    <a:pt x="774" y="14942"/>
                    <a:pt x="13005" y="414"/>
                    <a:pt x="29830" y="0"/>
                  </a:cubicBezTo>
                  <a:cubicBezTo>
                    <a:pt x="41811" y="0"/>
                    <a:pt x="55503" y="7891"/>
                    <a:pt x="54629" y="28202"/>
                  </a:cubicBezTo>
                </a:path>
              </a:pathLst>
            </a:custGeom>
            <a:grpFill/>
            <a:ln w="1248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D94194E-91C8-4BCB-B0D6-70A7CCC42B77}"/>
                </a:ext>
              </a:extLst>
            </p:cNvPr>
            <p:cNvSpPr/>
            <p:nvPr/>
          </p:nvSpPr>
          <p:spPr>
            <a:xfrm>
              <a:off x="9913361" y="5764133"/>
              <a:ext cx="35379" cy="36671"/>
            </a:xfrm>
            <a:custGeom>
              <a:avLst/>
              <a:gdLst>
                <a:gd name="connsiteX0" fmla="*/ 54628 w 35378"/>
                <a:gd name="connsiteY0" fmla="*/ 28202 h 36671"/>
                <a:gd name="connsiteX1" fmla="*/ 24487 w 35378"/>
                <a:gd name="connsiteY1" fmla="*/ 60104 h 36671"/>
                <a:gd name="connsiteX2" fmla="*/ 37 w 35378"/>
                <a:gd name="connsiteY2" fmla="*/ 32756 h 36671"/>
                <a:gd name="connsiteX3" fmla="*/ 29828 w 35378"/>
                <a:gd name="connsiteY3" fmla="*/ 0 h 36671"/>
                <a:gd name="connsiteX4" fmla="*/ 54628 w 35378"/>
                <a:gd name="connsiteY4" fmla="*/ 28202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 h="36671">
                  <a:moveTo>
                    <a:pt x="54628" y="28202"/>
                  </a:moveTo>
                  <a:cubicBezTo>
                    <a:pt x="54291" y="36482"/>
                    <a:pt x="49698" y="60104"/>
                    <a:pt x="24487" y="60104"/>
                  </a:cubicBezTo>
                  <a:cubicBezTo>
                    <a:pt x="9697" y="60104"/>
                    <a:pt x="-700" y="50169"/>
                    <a:pt x="37" y="32756"/>
                  </a:cubicBezTo>
                  <a:cubicBezTo>
                    <a:pt x="773" y="14942"/>
                    <a:pt x="13017" y="414"/>
                    <a:pt x="29828" y="0"/>
                  </a:cubicBezTo>
                  <a:cubicBezTo>
                    <a:pt x="41810" y="0"/>
                    <a:pt x="55501" y="7891"/>
                    <a:pt x="54628" y="28202"/>
                  </a:cubicBezTo>
                </a:path>
              </a:pathLst>
            </a:custGeom>
            <a:grpFill/>
            <a:ln w="124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F801A8C-7EF8-4BF0-A2DF-554BE2C652C4}"/>
                </a:ext>
              </a:extLst>
            </p:cNvPr>
            <p:cNvSpPr/>
            <p:nvPr/>
          </p:nvSpPr>
          <p:spPr>
            <a:xfrm>
              <a:off x="10001223" y="5764133"/>
              <a:ext cx="35379" cy="36671"/>
            </a:xfrm>
            <a:custGeom>
              <a:avLst/>
              <a:gdLst>
                <a:gd name="connsiteX0" fmla="*/ 54640 w 35378"/>
                <a:gd name="connsiteY0" fmla="*/ 28202 h 36671"/>
                <a:gd name="connsiteX1" fmla="*/ 24474 w 35378"/>
                <a:gd name="connsiteY1" fmla="*/ 60104 h 36671"/>
                <a:gd name="connsiteX2" fmla="*/ 37 w 35378"/>
                <a:gd name="connsiteY2" fmla="*/ 32756 h 36671"/>
                <a:gd name="connsiteX3" fmla="*/ 29841 w 35378"/>
                <a:gd name="connsiteY3" fmla="*/ 0 h 36671"/>
                <a:gd name="connsiteX4" fmla="*/ 54640 w 35378"/>
                <a:gd name="connsiteY4" fmla="*/ 28202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 h="36671">
                  <a:moveTo>
                    <a:pt x="54640" y="28202"/>
                  </a:moveTo>
                  <a:cubicBezTo>
                    <a:pt x="54303" y="36482"/>
                    <a:pt x="49698" y="60104"/>
                    <a:pt x="24474" y="60104"/>
                  </a:cubicBezTo>
                  <a:cubicBezTo>
                    <a:pt x="9709" y="60104"/>
                    <a:pt x="-700" y="50169"/>
                    <a:pt x="37" y="32756"/>
                  </a:cubicBezTo>
                  <a:cubicBezTo>
                    <a:pt x="786" y="14942"/>
                    <a:pt x="13017" y="414"/>
                    <a:pt x="29841" y="0"/>
                  </a:cubicBezTo>
                  <a:cubicBezTo>
                    <a:pt x="41810" y="0"/>
                    <a:pt x="55501" y="7891"/>
                    <a:pt x="54640" y="28202"/>
                  </a:cubicBezTo>
                </a:path>
              </a:pathLst>
            </a:custGeom>
            <a:grpFill/>
            <a:ln w="1248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4C09230-20E5-493A-A30F-38AB2572DF26}"/>
                </a:ext>
              </a:extLst>
            </p:cNvPr>
            <p:cNvSpPr/>
            <p:nvPr/>
          </p:nvSpPr>
          <p:spPr>
            <a:xfrm>
              <a:off x="9645090" y="5483944"/>
              <a:ext cx="35379" cy="36671"/>
            </a:xfrm>
            <a:custGeom>
              <a:avLst/>
              <a:gdLst>
                <a:gd name="connsiteX0" fmla="*/ 32400 w 35378"/>
                <a:gd name="connsiteY0" fmla="*/ 0 h 36671"/>
                <a:gd name="connsiteX1" fmla="*/ 74 w 35378"/>
                <a:gd name="connsiteY1" fmla="*/ 34878 h 36671"/>
                <a:gd name="connsiteX2" fmla="*/ 25648 w 35378"/>
                <a:gd name="connsiteY2" fmla="*/ 64063 h 36671"/>
                <a:gd name="connsiteX3" fmla="*/ 58347 w 35378"/>
                <a:gd name="connsiteY3" fmla="*/ 30026 h 36671"/>
                <a:gd name="connsiteX4" fmla="*/ 32400 w 35378"/>
                <a:gd name="connsiteY4" fmla="*/ 0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 h="36671">
                  <a:moveTo>
                    <a:pt x="32400" y="0"/>
                  </a:moveTo>
                  <a:cubicBezTo>
                    <a:pt x="14477" y="440"/>
                    <a:pt x="1223" y="15899"/>
                    <a:pt x="74" y="34878"/>
                  </a:cubicBezTo>
                  <a:cubicBezTo>
                    <a:pt x="-1011" y="53442"/>
                    <a:pt x="9884" y="64063"/>
                    <a:pt x="25648" y="64063"/>
                  </a:cubicBezTo>
                  <a:cubicBezTo>
                    <a:pt x="52481" y="64063"/>
                    <a:pt x="57811" y="38862"/>
                    <a:pt x="58347" y="30026"/>
                  </a:cubicBezTo>
                  <a:cubicBezTo>
                    <a:pt x="59620" y="8383"/>
                    <a:pt x="45205" y="0"/>
                    <a:pt x="32400" y="0"/>
                  </a:cubicBezTo>
                </a:path>
              </a:pathLst>
            </a:custGeom>
            <a:grpFill/>
            <a:ln w="124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021A496-189F-4210-B15F-08C6EE74F6D7}"/>
                </a:ext>
              </a:extLst>
            </p:cNvPr>
            <p:cNvSpPr/>
            <p:nvPr/>
          </p:nvSpPr>
          <p:spPr>
            <a:xfrm>
              <a:off x="9555469" y="5593530"/>
              <a:ext cx="106136" cy="220028"/>
            </a:xfrm>
            <a:custGeom>
              <a:avLst/>
              <a:gdLst>
                <a:gd name="connsiteX0" fmla="*/ 78242 w 106135"/>
                <a:gd name="connsiteY0" fmla="*/ 134530 h 220027"/>
                <a:gd name="connsiteX1" fmla="*/ 106449 w 106135"/>
                <a:gd name="connsiteY1" fmla="*/ 63960 h 220027"/>
                <a:gd name="connsiteX2" fmla="*/ 119266 w 106135"/>
                <a:gd name="connsiteY2" fmla="*/ 19444 h 220027"/>
                <a:gd name="connsiteX3" fmla="*/ 99547 w 106135"/>
                <a:gd name="connsiteY3" fmla="*/ 0 h 220027"/>
                <a:gd name="connsiteX4" fmla="*/ 5142 w 106135"/>
                <a:gd name="connsiteY4" fmla="*/ 64451 h 220027"/>
                <a:gd name="connsiteX5" fmla="*/ 5579 w 106135"/>
                <a:gd name="connsiteY5" fmla="*/ 70402 h 220027"/>
                <a:gd name="connsiteX6" fmla="*/ 12730 w 106135"/>
                <a:gd name="connsiteY6" fmla="*/ 77466 h 220027"/>
                <a:gd name="connsiteX7" fmla="*/ 17960 w 106135"/>
                <a:gd name="connsiteY7" fmla="*/ 77129 h 220027"/>
                <a:gd name="connsiteX8" fmla="*/ 43483 w 106135"/>
                <a:gd name="connsiteY8" fmla="*/ 50868 h 220027"/>
                <a:gd name="connsiteX9" fmla="*/ 49911 w 106135"/>
                <a:gd name="connsiteY9" fmla="*/ 47478 h 220027"/>
                <a:gd name="connsiteX10" fmla="*/ 53530 w 106135"/>
                <a:gd name="connsiteY10" fmla="*/ 53261 h 220027"/>
                <a:gd name="connsiteX11" fmla="*/ 44232 w 106135"/>
                <a:gd name="connsiteY11" fmla="*/ 83507 h 220027"/>
                <a:gd name="connsiteX12" fmla="*/ 14989 w 106135"/>
                <a:gd name="connsiteY12" fmla="*/ 160196 h 220027"/>
                <a:gd name="connsiteX13" fmla="*/ 0 w 106135"/>
                <a:gd name="connsiteY13" fmla="*/ 211167 h 220027"/>
                <a:gd name="connsiteX14" fmla="*/ 24600 w 106135"/>
                <a:gd name="connsiteY14" fmla="*/ 234609 h 220027"/>
                <a:gd name="connsiteX15" fmla="*/ 116421 w 106135"/>
                <a:gd name="connsiteY15" fmla="*/ 171232 h 220027"/>
                <a:gd name="connsiteX16" fmla="*/ 116196 w 106135"/>
                <a:gd name="connsiteY16" fmla="*/ 165371 h 220027"/>
                <a:gd name="connsiteX17" fmla="*/ 108620 w 106135"/>
                <a:gd name="connsiteY17" fmla="*/ 157855 h 220027"/>
                <a:gd name="connsiteX18" fmla="*/ 103191 w 106135"/>
                <a:gd name="connsiteY18" fmla="*/ 158088 h 220027"/>
                <a:gd name="connsiteX19" fmla="*/ 66435 w 106135"/>
                <a:gd name="connsiteY19" fmla="*/ 189718 h 220027"/>
                <a:gd name="connsiteX20" fmla="*/ 62341 w 106135"/>
                <a:gd name="connsiteY20" fmla="*/ 183496 h 220027"/>
                <a:gd name="connsiteX21" fmla="*/ 66547 w 106135"/>
                <a:gd name="connsiteY21" fmla="*/ 166290 h 22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135" h="220027">
                  <a:moveTo>
                    <a:pt x="78242" y="134530"/>
                  </a:moveTo>
                  <a:lnTo>
                    <a:pt x="106449" y="63960"/>
                  </a:lnTo>
                  <a:cubicBezTo>
                    <a:pt x="112290" y="49820"/>
                    <a:pt x="119266" y="31540"/>
                    <a:pt x="119266" y="19444"/>
                  </a:cubicBezTo>
                  <a:cubicBezTo>
                    <a:pt x="119266" y="3803"/>
                    <a:pt x="107809" y="0"/>
                    <a:pt x="99547" y="0"/>
                  </a:cubicBezTo>
                  <a:cubicBezTo>
                    <a:pt x="61605" y="0"/>
                    <a:pt x="20880" y="45952"/>
                    <a:pt x="5142" y="64451"/>
                  </a:cubicBezTo>
                  <a:cubicBezTo>
                    <a:pt x="4031" y="65810"/>
                    <a:pt x="3257" y="68073"/>
                    <a:pt x="5579" y="70402"/>
                  </a:cubicBezTo>
                  <a:lnTo>
                    <a:pt x="12730" y="77466"/>
                  </a:lnTo>
                  <a:cubicBezTo>
                    <a:pt x="14066" y="78733"/>
                    <a:pt x="16475" y="78811"/>
                    <a:pt x="17960" y="77129"/>
                  </a:cubicBezTo>
                  <a:cubicBezTo>
                    <a:pt x="17960" y="77129"/>
                    <a:pt x="36656" y="56055"/>
                    <a:pt x="43483" y="50868"/>
                  </a:cubicBezTo>
                  <a:cubicBezTo>
                    <a:pt x="45293" y="49419"/>
                    <a:pt x="48213" y="47478"/>
                    <a:pt x="49911" y="47478"/>
                  </a:cubicBezTo>
                  <a:cubicBezTo>
                    <a:pt x="52332" y="47478"/>
                    <a:pt x="53530" y="51230"/>
                    <a:pt x="53530" y="53261"/>
                  </a:cubicBezTo>
                  <a:cubicBezTo>
                    <a:pt x="53530" y="59820"/>
                    <a:pt x="47165" y="75434"/>
                    <a:pt x="44232" y="83507"/>
                  </a:cubicBezTo>
                  <a:lnTo>
                    <a:pt x="14989" y="160196"/>
                  </a:lnTo>
                  <a:cubicBezTo>
                    <a:pt x="4780" y="185915"/>
                    <a:pt x="0" y="199563"/>
                    <a:pt x="0" y="211167"/>
                  </a:cubicBezTo>
                  <a:cubicBezTo>
                    <a:pt x="0" y="224259"/>
                    <a:pt x="7064" y="234609"/>
                    <a:pt x="24600" y="234609"/>
                  </a:cubicBezTo>
                  <a:cubicBezTo>
                    <a:pt x="65187" y="234622"/>
                    <a:pt x="116421" y="171232"/>
                    <a:pt x="116421" y="171232"/>
                  </a:cubicBezTo>
                  <a:cubicBezTo>
                    <a:pt x="118430" y="168864"/>
                    <a:pt x="117432" y="166561"/>
                    <a:pt x="116196" y="165371"/>
                  </a:cubicBezTo>
                  <a:lnTo>
                    <a:pt x="108620" y="157855"/>
                  </a:lnTo>
                  <a:cubicBezTo>
                    <a:pt x="107372" y="156600"/>
                    <a:pt x="105038" y="156147"/>
                    <a:pt x="103191" y="158088"/>
                  </a:cubicBezTo>
                  <a:cubicBezTo>
                    <a:pt x="103191" y="158088"/>
                    <a:pt x="75771" y="189718"/>
                    <a:pt x="66435" y="189718"/>
                  </a:cubicBezTo>
                  <a:cubicBezTo>
                    <a:pt x="62217" y="189718"/>
                    <a:pt x="62341" y="184362"/>
                    <a:pt x="62341" y="183496"/>
                  </a:cubicBezTo>
                  <a:cubicBezTo>
                    <a:pt x="62341" y="178838"/>
                    <a:pt x="65112" y="170339"/>
                    <a:pt x="66547" y="166290"/>
                  </a:cubicBezTo>
                  <a:close/>
                </a:path>
              </a:pathLst>
            </a:custGeom>
            <a:grpFill/>
            <a:ln w="12481" cap="flat">
              <a:noFill/>
              <a:prstDash val="solid"/>
              <a:miter/>
            </a:ln>
          </p:spPr>
          <p:txBody>
            <a:bodyPr rtlCol="0" anchor="ctr"/>
            <a:lstStyle/>
            <a:p>
              <a:endParaRPr lang="en-US"/>
            </a:p>
          </p:txBody>
        </p:sp>
      </p:grpSp>
    </p:spTree>
    <p:extLst>
      <p:ext uri="{BB962C8B-B14F-4D97-AF65-F5344CB8AC3E}">
        <p14:creationId xmlns:p14="http://schemas.microsoft.com/office/powerpoint/2010/main" val="103512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64935"/>
            <a:ext cx="7516052" cy="4914476"/>
          </a:xfrm>
        </p:spPr>
        <p:txBody>
          <a:bodyPr/>
          <a:lstStyle/>
          <a:p>
            <a:r>
              <a:rPr lang="en-US" dirty="0"/>
              <a:t>Challenge</a:t>
            </a:r>
          </a:p>
          <a:p>
            <a:pPr lvl="1"/>
            <a:r>
              <a:rPr lang="en-US" dirty="0" err="1"/>
              <a:t>Northpower</a:t>
            </a:r>
            <a:r>
              <a:rPr lang="en-US" dirty="0"/>
              <a:t>, a New Zealand-based electrical contractor and power distribution company, needed a way to send and receive service requests to its cloud-based dispatch solution even in the event of network outages. </a:t>
            </a:r>
          </a:p>
          <a:p>
            <a:r>
              <a:rPr lang="en-US" dirty="0"/>
              <a:t>Solution</a:t>
            </a:r>
          </a:p>
          <a:p>
            <a:pPr lvl="1"/>
            <a:r>
              <a:rPr lang="en-US" dirty="0"/>
              <a:t>They built a B2B app in Azure that connects the client fault centers to the dispatch services, thereby enabling field service engineers to continue receiving and addressing customer requests even if a storm hinders server communications. </a:t>
            </a:r>
          </a:p>
          <a:p>
            <a:r>
              <a:rPr lang="en-US" dirty="0"/>
              <a:t>Results</a:t>
            </a:r>
          </a:p>
          <a:p>
            <a:pPr marL="284163" lvl="1" indent="-228600">
              <a:buFont typeface="Arial" panose="020B0604020202020204" pitchFamily="34" charset="0"/>
              <a:buChar char="•"/>
            </a:pPr>
            <a:r>
              <a:rPr lang="en-US"/>
              <a:t>Faster time-to-deployment</a:t>
            </a:r>
            <a:r>
              <a:rPr lang="en-US" dirty="0"/>
              <a:t>: </a:t>
            </a:r>
            <a:r>
              <a:rPr lang="en-US"/>
              <a:t>Adaptive </a:t>
            </a:r>
            <a:r>
              <a:rPr lang="en-US" dirty="0"/>
              <a:t>Integration helped create the app in 400 hours</a:t>
            </a:r>
          </a:p>
          <a:p>
            <a:pPr marL="284163" lvl="1" indent="-228600">
              <a:buFont typeface="Arial" panose="020B0604020202020204" pitchFamily="34" charset="0"/>
              <a:buChar char="•"/>
            </a:pPr>
            <a:r>
              <a:rPr lang="en-US"/>
              <a:t>Greater resiliency</a:t>
            </a:r>
            <a:r>
              <a:rPr lang="en-US" dirty="0"/>
              <a:t>: Azure services continue to work even when the internal network fails</a:t>
            </a:r>
          </a:p>
          <a:p>
            <a:pPr marL="284163" lvl="1" indent="-228600">
              <a:buFont typeface="Arial" panose="020B0604020202020204" pitchFamily="34" charset="0"/>
              <a:buChar char="•"/>
            </a:pPr>
            <a:r>
              <a:rPr lang="en-US"/>
              <a:t>Long-term cost savings</a:t>
            </a:r>
            <a:r>
              <a:rPr lang="en-US" dirty="0"/>
              <a:t>:  Cloud infrastructure and managed services reduce operating costs</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“With Azure, we reduce dependence on internal infrastructure and can guarantee a 24/7 service. If there’s a physical failure of our own internal network… our field-service teams can still receive customer service requests.”</a:t>
            </a:r>
          </a:p>
          <a:p>
            <a:pPr lvl="1"/>
            <a:r>
              <a:rPr lang="en-US" dirty="0"/>
              <a:t>—</a:t>
            </a:r>
            <a:r>
              <a:rPr lang="en-US" dirty="0">
                <a:solidFill>
                  <a:schemeClr val="bg1"/>
                </a:solidFill>
              </a:rPr>
              <a:t>Michael Billing</a:t>
            </a:r>
            <a:br>
              <a:rPr lang="en-US" dirty="0"/>
            </a:br>
            <a:r>
              <a:rPr lang="en-US" dirty="0"/>
              <a:t>Senior Developer</a:t>
            </a:r>
            <a:br>
              <a:rPr lang="en-US" dirty="0"/>
            </a:br>
            <a:r>
              <a:rPr lang="en-US" dirty="0"/>
              <a:t>Northpower</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Electrical contractor builds cloud-based app to work around outages</a:t>
            </a:r>
          </a:p>
        </p:txBody>
      </p:sp>
      <p:pic>
        <p:nvPicPr>
          <p:cNvPr id="20" name="Picture 2" descr="Image result for Northpower logo">
            <a:extLst>
              <a:ext uri="{FF2B5EF4-FFF2-40B4-BE49-F238E27FC236}">
                <a16:creationId xmlns:a16="http://schemas.microsoft.com/office/drawing/2014/main" id="{F215528F-864E-4828-B531-86C7C35869B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526486" y="6424789"/>
            <a:ext cx="1627800" cy="309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5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64309"/>
            <a:ext cx="7516052" cy="3992572"/>
          </a:xfrm>
        </p:spPr>
        <p:txBody>
          <a:bodyPr/>
          <a:lstStyle/>
          <a:p>
            <a:r>
              <a:rPr lang="en-US" dirty="0"/>
              <a:t>Challenge</a:t>
            </a:r>
          </a:p>
          <a:p>
            <a:pPr lvl="1"/>
            <a:r>
              <a:rPr lang="en-US" dirty="0"/>
              <a:t>Nine Entertainment Company (NEC) wanted to provide its customers with the latest location-specific news based on their chosen topics of interest.</a:t>
            </a:r>
          </a:p>
          <a:p>
            <a:r>
              <a:rPr lang="en-US" dirty="0"/>
              <a:t>Solution</a:t>
            </a:r>
          </a:p>
          <a:p>
            <a:pPr lvl="1"/>
            <a:r>
              <a:rPr lang="en-US" dirty="0"/>
              <a:t>Using the Mobile Apps solution on Azure App Service, NEC built an app that scans the 9NEWS website every 60 seconds for the latest updates and sends personalized notifications to subscribers. </a:t>
            </a:r>
          </a:p>
          <a:p>
            <a:r>
              <a:rPr lang="en-US" dirty="0"/>
              <a:t>Results</a:t>
            </a:r>
          </a:p>
          <a:p>
            <a:pPr marL="284163" lvl="1" indent="-228600">
              <a:buFont typeface="Arial" panose="020B0604020202020204" pitchFamily="34" charset="0"/>
              <a:buChar char="•"/>
            </a:pPr>
            <a:r>
              <a:rPr lang="en-US" dirty="0"/>
              <a:t>Minimum latency: Auto scaling in Mobile Apps supports 200,000 notifications per hour</a:t>
            </a:r>
          </a:p>
          <a:p>
            <a:pPr marL="284163" lvl="1" indent="-228600">
              <a:buFont typeface="Arial" panose="020B0604020202020204" pitchFamily="34" charset="0"/>
              <a:buChar char="•"/>
            </a:pPr>
            <a:r>
              <a:rPr lang="en-US" dirty="0"/>
              <a:t>Intuitive integration: Mobile Apps, Xamarin, and NEC share similar native code</a:t>
            </a:r>
          </a:p>
          <a:p>
            <a:pPr marL="284163" lvl="1" indent="-228600">
              <a:buFont typeface="Arial" panose="020B0604020202020204" pitchFamily="34" charset="0"/>
              <a:buChar char="•"/>
            </a:pPr>
            <a:r>
              <a:rPr lang="en-US" dirty="0"/>
              <a:t>Time and cost savings: Familiar, built-in tools compress dev cycles and boost cost savings</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““…[the deciding factor was the] Mobile Apps toolset, such as push notifications and its many other powerful but easy-to-use features, like auto scaling. As far as tools go, they are extremely low friction.”</a:t>
            </a:r>
          </a:p>
          <a:p>
            <a:pPr lvl="1"/>
            <a:r>
              <a:rPr lang="en-US" dirty="0"/>
              <a:t>—</a:t>
            </a:r>
            <a:r>
              <a:rPr lang="en-US" dirty="0">
                <a:solidFill>
                  <a:schemeClr val="bg1"/>
                </a:solidFill>
              </a:rPr>
              <a:t>Michael Billing</a:t>
            </a:r>
            <a:br>
              <a:rPr lang="en-US" dirty="0"/>
            </a:br>
            <a:r>
              <a:rPr lang="en-US" dirty="0"/>
              <a:t>Senior Developer</a:t>
            </a:r>
            <a:br>
              <a:rPr lang="en-US" dirty="0"/>
            </a:br>
            <a:r>
              <a:rPr lang="en-US" dirty="0" err="1"/>
              <a:t>Northpower</a:t>
            </a:r>
            <a:endParaRPr lang="en-US" dirty="0"/>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Media group delivers geo-specific content to nationwide subscriber</a:t>
            </a:r>
          </a:p>
        </p:txBody>
      </p:sp>
      <p:pic>
        <p:nvPicPr>
          <p:cNvPr id="1026" name="Picture 2" descr="https://www.nineentertainmentco.com.au/assets/img/nine-entertainment-co.50b725a5.png">
            <a:extLst>
              <a:ext uri="{FF2B5EF4-FFF2-40B4-BE49-F238E27FC236}">
                <a16:creationId xmlns:a16="http://schemas.microsoft.com/office/drawing/2014/main" id="{9465B56E-2750-4209-AE6B-58766185A4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47081" y="6360678"/>
            <a:ext cx="1498616" cy="39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39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55072"/>
            <a:ext cx="7516052" cy="4023569"/>
          </a:xfrm>
        </p:spPr>
        <p:txBody>
          <a:bodyPr/>
          <a:lstStyle/>
          <a:p>
            <a:r>
              <a:rPr lang="en-US" dirty="0"/>
              <a:t>Challenge</a:t>
            </a:r>
          </a:p>
          <a:p>
            <a:pPr lvl="1"/>
            <a:r>
              <a:rPr lang="en-US" dirty="0"/>
              <a:t>The Canadian Broadcasting Corporation, CBC/Radio-Canada, wanted to provide real-time federal election updates to millions of Canadians in both English and French. </a:t>
            </a:r>
          </a:p>
          <a:p>
            <a:r>
              <a:rPr lang="en-US" dirty="0"/>
              <a:t>Solution</a:t>
            </a:r>
          </a:p>
          <a:p>
            <a:pPr lvl="1"/>
            <a:r>
              <a:rPr lang="en-US" dirty="0"/>
              <a:t>They used Azure App Service to reach across three different geographic regions and serve more than 3.6 billion requests during a six-hour period. </a:t>
            </a:r>
          </a:p>
          <a:p>
            <a:r>
              <a:rPr lang="en-US" dirty="0"/>
              <a:t>Results</a:t>
            </a:r>
          </a:p>
          <a:p>
            <a:pPr marL="284163" lvl="1" indent="-228600">
              <a:buFont typeface="Arial" panose="020B0604020202020204" pitchFamily="34" charset="0"/>
              <a:buChar char="•"/>
            </a:pPr>
            <a:r>
              <a:rPr lang="en-US" dirty="0"/>
              <a:t>Serious scalability: </a:t>
            </a:r>
            <a:r>
              <a:rPr lang="en-US"/>
              <a:t>Azure </a:t>
            </a:r>
            <a:r>
              <a:rPr lang="en-US" dirty="0"/>
              <a:t>App Service scaled to three regions, utilizing close to  1,300 compute cores</a:t>
            </a:r>
          </a:p>
          <a:p>
            <a:pPr marL="284163" lvl="1" indent="-228600">
              <a:buFont typeface="Arial" panose="020B0604020202020204" pitchFamily="34" charset="0"/>
              <a:buChar char="•"/>
            </a:pPr>
            <a:r>
              <a:rPr lang="en-US" dirty="0"/>
              <a:t>Reliability under pressure: The app handled 3.6 billion requests total, up to 800,000 per sec</a:t>
            </a:r>
          </a:p>
          <a:p>
            <a:pPr marL="284163" lvl="1" indent="-228600">
              <a:buFont typeface="Arial" panose="020B0604020202020204" pitchFamily="34" charset="0"/>
              <a:buChar char="•"/>
            </a:pPr>
            <a:r>
              <a:rPr lang="en-US" dirty="0"/>
              <a:t>Boosted reputation: Public praise for the app created desirable brand attributes</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Canadian broadcaster launches real-time election app</a:t>
            </a:r>
          </a:p>
        </p:txBody>
      </p:sp>
      <p:pic>
        <p:nvPicPr>
          <p:cNvPr id="15" name="Picture 2" descr="Image result for cbc radio canada logo">
            <a:extLst>
              <a:ext uri="{FF2B5EF4-FFF2-40B4-BE49-F238E27FC236}">
                <a16:creationId xmlns:a16="http://schemas.microsoft.com/office/drawing/2014/main" id="{6CC2313D-6867-484B-80C7-22A7895BD30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191410" y="6416080"/>
            <a:ext cx="1998688" cy="365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4">
            <a:extLst>
              <a:ext uri="{FF2B5EF4-FFF2-40B4-BE49-F238E27FC236}">
                <a16:creationId xmlns:a16="http://schemas.microsoft.com/office/drawing/2014/main" id="{A7FE1C34-5823-410A-B851-3B9D569BD620}"/>
              </a:ext>
            </a:extLst>
          </p:cNvPr>
          <p:cNvSpPr>
            <a:spLocks noGrp="1"/>
          </p:cNvSpPr>
          <p:nvPr>
            <p:ph type="body" sz="quarter" idx="12"/>
          </p:nvPr>
        </p:nvSpPr>
        <p:spPr>
          <a:xfrm>
            <a:off x="9108332" y="466301"/>
            <a:ext cx="2877498" cy="5709528"/>
          </a:xfrm>
        </p:spPr>
        <p:txBody>
          <a:bodyPr/>
          <a:lstStyle/>
          <a:p>
            <a:pPr lvl="0"/>
            <a:r>
              <a:rPr lang="en-US" dirty="0"/>
              <a:t>Able to serve 3.6 billion requests total with peaks of more than 800,000 per second.</a:t>
            </a:r>
          </a:p>
        </p:txBody>
      </p:sp>
    </p:spTree>
    <p:extLst>
      <p:ext uri="{BB962C8B-B14F-4D97-AF65-F5344CB8AC3E}">
        <p14:creationId xmlns:p14="http://schemas.microsoft.com/office/powerpoint/2010/main" val="289596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412928" y="5307316"/>
            <a:ext cx="7610619" cy="503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dirty="0">
                <a:solidFill>
                  <a:srgbClr val="FFFFFF"/>
                </a:solidFill>
                <a:latin typeface="+mj-lt"/>
                <a:cs typeface="Segoe UI" panose="020B0502040204020203" pitchFamily="34" charset="0"/>
              </a:rPr>
              <a:t>Continuous innovation</a:t>
            </a: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2435394"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dirty="0">
                <a:solidFill>
                  <a:srgbClr val="3C3C41">
                    <a:lumMod val="75000"/>
                  </a:srgbClr>
                </a:solidFill>
                <a:latin typeface="+mj-lt"/>
                <a:cs typeface="Segoe UI" panose="020B0502040204020203" pitchFamily="34" charset="0"/>
              </a:rPr>
              <a:t>Open &amp; scalable</a:t>
            </a:r>
            <a:br>
              <a:rPr lang="en-US" sz="1400" kern="0" dirty="0">
                <a:solidFill>
                  <a:srgbClr val="3C3C41">
                    <a:lumMod val="75000"/>
                  </a:srgbClr>
                </a:solidFill>
                <a:latin typeface="+mj-lt"/>
                <a:cs typeface="Segoe UI" panose="020B0502040204020203" pitchFamily="34" charset="0"/>
              </a:rPr>
            </a:br>
            <a:r>
              <a:rPr lang="en-US" sz="1400" kern="0" dirty="0">
                <a:solidFill>
                  <a:srgbClr val="3C3C41">
                    <a:lumMod val="75000"/>
                  </a:srgbClr>
                </a:solidFill>
                <a:latin typeface="+mj-lt"/>
                <a:cs typeface="Segoe UI" panose="020B0502040204020203" pitchFamily="34" charset="0"/>
              </a:rPr>
              <a:t>cloud platform</a:t>
            </a: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5105187"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dirty="0">
                <a:solidFill>
                  <a:srgbClr val="3C3C41">
                    <a:lumMod val="75000"/>
                  </a:srgbClr>
                </a:solidFill>
                <a:latin typeface="+mj-lt"/>
                <a:cs typeface="Segoe UI" panose="020B0502040204020203" pitchFamily="34" charset="0"/>
              </a:rPr>
              <a:t>Data-driven</a:t>
            </a:r>
            <a:br>
              <a:rPr lang="en-US" sz="1400" kern="0" dirty="0">
                <a:solidFill>
                  <a:srgbClr val="3C3C41">
                    <a:lumMod val="75000"/>
                  </a:srgbClr>
                </a:solidFill>
                <a:latin typeface="+mj-lt"/>
                <a:cs typeface="Segoe UI" panose="020B0502040204020203" pitchFamily="34" charset="0"/>
              </a:rPr>
            </a:br>
            <a:r>
              <a:rPr lang="en-US" sz="1400" kern="0" dirty="0">
                <a:solidFill>
                  <a:srgbClr val="3C3C41">
                    <a:lumMod val="75000"/>
                  </a:srgbClr>
                </a:solidFill>
                <a:latin typeface="+mj-lt"/>
                <a:cs typeface="Segoe UI" panose="020B0502040204020203" pitchFamily="34" charset="0"/>
              </a:rPr>
              <a:t>intelligence</a:t>
            </a: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7774980"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dirty="0">
                <a:solidFill>
                  <a:srgbClr val="3C3C41">
                    <a:lumMod val="75000"/>
                  </a:srgbClr>
                </a:solidFill>
                <a:latin typeface="+mj-lt"/>
                <a:cs typeface="Segoe UI" panose="020B0502040204020203" pitchFamily="34" charset="0"/>
              </a:rPr>
              <a:t>Cross-platform experiences</a:t>
            </a:r>
          </a:p>
        </p:txBody>
      </p:sp>
      <p:sp>
        <p:nvSpPr>
          <p:cNvPr id="27" name="TextBox 26">
            <a:extLst>
              <a:ext uri="{FF2B5EF4-FFF2-40B4-BE49-F238E27FC236}">
                <a16:creationId xmlns:a16="http://schemas.microsoft.com/office/drawing/2014/main" id="{06363F3B-BF92-4CDA-91DA-3F9700D0B435}"/>
              </a:ext>
            </a:extLst>
          </p:cNvPr>
          <p:cNvSpPr txBox="1"/>
          <p:nvPr/>
        </p:nvSpPr>
        <p:spPr>
          <a:xfrm>
            <a:off x="4875720" y="2194162"/>
            <a:ext cx="2685034" cy="376684"/>
          </a:xfrm>
          <a:prstGeom prst="rect">
            <a:avLst/>
          </a:prstGeom>
        </p:spPr>
        <p:txBody>
          <a:bodyPr vert="horz" lIns="93260" tIns="46630" rIns="93260" bIns="4663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pPr algn="ctr" defTabSz="932597">
              <a:spcBef>
                <a:spcPts val="1020"/>
              </a:spcBef>
            </a:pPr>
            <a:r>
              <a:rPr lang="en-US" sz="1800" dirty="0">
                <a:solidFill>
                  <a:srgbClr val="0078D3"/>
                </a:solidFill>
              </a:rPr>
              <a:t>Microsoft Azure</a:t>
            </a:r>
          </a:p>
        </p:txBody>
      </p:sp>
      <p:sp>
        <p:nvSpPr>
          <p:cNvPr id="29" name="Title 28">
            <a:extLst>
              <a:ext uri="{FF2B5EF4-FFF2-40B4-BE49-F238E27FC236}">
                <a16:creationId xmlns:a16="http://schemas.microsoft.com/office/drawing/2014/main" id="{637D4C08-541F-4AA1-AF7F-6FA80C1E90FF}"/>
              </a:ext>
            </a:extLst>
          </p:cNvPr>
          <p:cNvSpPr>
            <a:spLocks noGrp="1"/>
          </p:cNvSpPr>
          <p:nvPr>
            <p:ph type="title"/>
          </p:nvPr>
        </p:nvSpPr>
        <p:spPr/>
        <p:txBody>
          <a:bodyPr/>
          <a:lstStyle/>
          <a:p>
            <a:r>
              <a:rPr lang="en-US" dirty="0"/>
              <a:t>Manage your business and customer expectations</a:t>
            </a:r>
          </a:p>
        </p:txBody>
      </p:sp>
      <p:sp>
        <p:nvSpPr>
          <p:cNvPr id="33" name="Freeform 46">
            <a:extLst>
              <a:ext uri="{FF2B5EF4-FFF2-40B4-BE49-F238E27FC236}">
                <a16:creationId xmlns:a16="http://schemas.microsoft.com/office/drawing/2014/main" id="{EDD27442-9E26-4A25-BC7A-342550693B6F}"/>
              </a:ext>
            </a:extLst>
          </p:cNvPr>
          <p:cNvSpPr>
            <a:spLocks/>
          </p:cNvSpPr>
          <p:nvPr/>
        </p:nvSpPr>
        <p:spPr bwMode="auto">
          <a:xfrm>
            <a:off x="5835746" y="1594180"/>
            <a:ext cx="764982" cy="47168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DD4944DF-5260-4BA3-B524-037927D6706D}"/>
              </a:ext>
            </a:extLst>
          </p:cNvPr>
          <p:cNvGrpSpPr/>
          <p:nvPr/>
        </p:nvGrpSpPr>
        <p:grpSpPr>
          <a:xfrm>
            <a:off x="5933280" y="3476709"/>
            <a:ext cx="569913" cy="569913"/>
            <a:chOff x="3498850" y="1585913"/>
            <a:chExt cx="495300" cy="495300"/>
          </a:xfrm>
          <a:solidFill>
            <a:schemeClr val="accent2"/>
          </a:solidFill>
        </p:grpSpPr>
        <p:sp>
          <p:nvSpPr>
            <p:cNvPr id="41" name="Rectangle 27">
              <a:extLst>
                <a:ext uri="{FF2B5EF4-FFF2-40B4-BE49-F238E27FC236}">
                  <a16:creationId xmlns:a16="http://schemas.microsoft.com/office/drawing/2014/main" id="{EB609905-FB65-4EA2-8128-9C768D12F3C5}"/>
                </a:ext>
              </a:extLst>
            </p:cNvPr>
            <p:cNvSpPr>
              <a:spLocks noChangeArrowheads="1"/>
            </p:cNvSpPr>
            <p:nvPr/>
          </p:nvSpPr>
          <p:spPr bwMode="auto">
            <a:xfrm>
              <a:off x="3498850"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8">
              <a:extLst>
                <a:ext uri="{FF2B5EF4-FFF2-40B4-BE49-F238E27FC236}">
                  <a16:creationId xmlns:a16="http://schemas.microsoft.com/office/drawing/2014/main" id="{7B9D6426-C8AE-4FC2-ABB9-9E58511AA98E}"/>
                </a:ext>
              </a:extLst>
            </p:cNvPr>
            <p:cNvSpPr>
              <a:spLocks/>
            </p:cNvSpPr>
            <p:nvPr/>
          </p:nvSpPr>
          <p:spPr bwMode="auto">
            <a:xfrm>
              <a:off x="3531186"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9">
              <a:extLst>
                <a:ext uri="{FF2B5EF4-FFF2-40B4-BE49-F238E27FC236}">
                  <a16:creationId xmlns:a16="http://schemas.microsoft.com/office/drawing/2014/main" id="{FAEF3F0C-F991-4EAC-8D5E-4022D16510A4}"/>
                </a:ext>
              </a:extLst>
            </p:cNvPr>
            <p:cNvSpPr>
              <a:spLocks/>
            </p:cNvSpPr>
            <p:nvPr/>
          </p:nvSpPr>
          <p:spPr bwMode="auto">
            <a:xfrm>
              <a:off x="3740736"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59">
            <a:extLst>
              <a:ext uri="{FF2B5EF4-FFF2-40B4-BE49-F238E27FC236}">
                <a16:creationId xmlns:a16="http://schemas.microsoft.com/office/drawing/2014/main" id="{32ED62EB-34D3-4BF0-98E9-78EF29AA9542}"/>
              </a:ext>
            </a:extLst>
          </p:cNvPr>
          <p:cNvGrpSpPr/>
          <p:nvPr/>
        </p:nvGrpSpPr>
        <p:grpSpPr>
          <a:xfrm>
            <a:off x="3263488" y="3476317"/>
            <a:ext cx="569913" cy="569913"/>
            <a:chOff x="3209454" y="3342060"/>
            <a:chExt cx="569913" cy="569913"/>
          </a:xfrm>
        </p:grpSpPr>
        <p:sp>
          <p:nvSpPr>
            <p:cNvPr id="45" name="Rectangle 21">
              <a:extLst>
                <a:ext uri="{FF2B5EF4-FFF2-40B4-BE49-F238E27FC236}">
                  <a16:creationId xmlns:a16="http://schemas.microsoft.com/office/drawing/2014/main" id="{4765A6AF-6C82-4EA8-8D6F-7147414B81CB}"/>
                </a:ext>
              </a:extLst>
            </p:cNvPr>
            <p:cNvSpPr>
              <a:spLocks noChangeArrowheads="1"/>
            </p:cNvSpPr>
            <p:nvPr/>
          </p:nvSpPr>
          <p:spPr bwMode="auto">
            <a:xfrm>
              <a:off x="3209454" y="3645283"/>
              <a:ext cx="266690" cy="26669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22">
              <a:extLst>
                <a:ext uri="{FF2B5EF4-FFF2-40B4-BE49-F238E27FC236}">
                  <a16:creationId xmlns:a16="http://schemas.microsoft.com/office/drawing/2014/main" id="{DD32A8C3-C9E5-4C14-B8D0-A21F9A7105EB}"/>
                </a:ext>
              </a:extLst>
            </p:cNvPr>
            <p:cNvSpPr>
              <a:spLocks noChangeArrowheads="1"/>
            </p:cNvSpPr>
            <p:nvPr/>
          </p:nvSpPr>
          <p:spPr bwMode="auto">
            <a:xfrm>
              <a:off x="3209454" y="3342060"/>
              <a:ext cx="569913" cy="248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23">
              <a:extLst>
                <a:ext uri="{FF2B5EF4-FFF2-40B4-BE49-F238E27FC236}">
                  <a16:creationId xmlns:a16="http://schemas.microsoft.com/office/drawing/2014/main" id="{AD14AEF2-278F-4B7E-96CE-A417A5C411AB}"/>
                </a:ext>
              </a:extLst>
            </p:cNvPr>
            <p:cNvSpPr>
              <a:spLocks noChangeArrowheads="1"/>
            </p:cNvSpPr>
            <p:nvPr/>
          </p:nvSpPr>
          <p:spPr bwMode="auto">
            <a:xfrm>
              <a:off x="3529117" y="3342060"/>
              <a:ext cx="250250" cy="5699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47">
            <a:extLst>
              <a:ext uri="{FF2B5EF4-FFF2-40B4-BE49-F238E27FC236}">
                <a16:creationId xmlns:a16="http://schemas.microsoft.com/office/drawing/2014/main" id="{6383DCB1-564C-4608-A785-B2FF7017A34C}"/>
              </a:ext>
            </a:extLst>
          </p:cNvPr>
          <p:cNvGrpSpPr/>
          <p:nvPr/>
        </p:nvGrpSpPr>
        <p:grpSpPr>
          <a:xfrm>
            <a:off x="8603074" y="3476317"/>
            <a:ext cx="569913" cy="569912"/>
            <a:chOff x="3476625" y="4014788"/>
            <a:chExt cx="569913" cy="569912"/>
          </a:xfrm>
          <a:solidFill>
            <a:schemeClr val="accent1"/>
          </a:solidFill>
        </p:grpSpPr>
        <p:sp>
          <p:nvSpPr>
            <p:cNvPr id="49" name="Freeform 164">
              <a:extLst>
                <a:ext uri="{FF2B5EF4-FFF2-40B4-BE49-F238E27FC236}">
                  <a16:creationId xmlns:a16="http://schemas.microsoft.com/office/drawing/2014/main" id="{F590EBAE-85A4-4A96-B42F-FD757A815B89}"/>
                </a:ext>
              </a:extLst>
            </p:cNvPr>
            <p:cNvSpPr>
              <a:spLocks/>
            </p:cNvSpPr>
            <p:nvPr/>
          </p:nvSpPr>
          <p:spPr bwMode="auto">
            <a:xfrm>
              <a:off x="3476625" y="4014788"/>
              <a:ext cx="569913" cy="568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65">
              <a:extLst>
                <a:ext uri="{FF2B5EF4-FFF2-40B4-BE49-F238E27FC236}">
                  <a16:creationId xmlns:a16="http://schemas.microsoft.com/office/drawing/2014/main" id="{0284134C-0ADB-45DB-8B1B-41E29E6DF9DB}"/>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4" name="Group 63">
            <a:extLst>
              <a:ext uri="{FF2B5EF4-FFF2-40B4-BE49-F238E27FC236}">
                <a16:creationId xmlns:a16="http://schemas.microsoft.com/office/drawing/2014/main" id="{44BB3DD0-F167-4D01-8586-8CFE17B7C936}"/>
              </a:ext>
            </a:extLst>
          </p:cNvPr>
          <p:cNvGrpSpPr/>
          <p:nvPr/>
        </p:nvGrpSpPr>
        <p:grpSpPr>
          <a:xfrm>
            <a:off x="3554796" y="2705104"/>
            <a:ext cx="5339586" cy="612035"/>
            <a:chOff x="3552014" y="2606704"/>
            <a:chExt cx="5339586" cy="977367"/>
          </a:xfrm>
        </p:grpSpPr>
        <p:cxnSp>
          <p:nvCxnSpPr>
            <p:cNvPr id="52" name="Connector: Elbow 51">
              <a:extLst>
                <a:ext uri="{FF2B5EF4-FFF2-40B4-BE49-F238E27FC236}">
                  <a16:creationId xmlns:a16="http://schemas.microsoft.com/office/drawing/2014/main" id="{638C79BC-4875-4218-AC88-1D3F0026868C}"/>
                </a:ext>
              </a:extLst>
            </p:cNvPr>
            <p:cNvCxnSpPr>
              <a:cxnSpLocks/>
            </p:cNvCxnSpPr>
            <p:nvPr/>
          </p:nvCxnSpPr>
          <p:spPr>
            <a:xfrm rot="5400000" flipH="1" flipV="1">
              <a:off x="6215000" y="907471"/>
              <a:ext cx="13614" cy="5339586"/>
            </a:xfrm>
            <a:prstGeom prst="bentConnector3">
              <a:avLst>
                <a:gd name="adj1" fmla="val 3843062"/>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BA844E-F4BF-4D34-ADAB-F1A5ED6BE80D}"/>
                </a:ext>
              </a:extLst>
            </p:cNvPr>
            <p:cNvCxnSpPr>
              <a:cxnSpLocks/>
            </p:cNvCxnSpPr>
            <p:nvPr/>
          </p:nvCxnSpPr>
          <p:spPr>
            <a:xfrm>
              <a:off x="6215455" y="2606704"/>
              <a:ext cx="0" cy="97097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2F422CB-9C90-4538-A87A-E21DDC2F722D}"/>
              </a:ext>
            </a:extLst>
          </p:cNvPr>
          <p:cNvCxnSpPr>
            <a:cxnSpLocks/>
          </p:cNvCxnSpPr>
          <p:nvPr/>
        </p:nvCxnSpPr>
        <p:spPr>
          <a:xfrm flipH="1">
            <a:off x="3548444"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25223-55F9-4CDC-B10A-21E8E9044F61}"/>
              </a:ext>
            </a:extLst>
          </p:cNvPr>
          <p:cNvCxnSpPr/>
          <p:nvPr/>
        </p:nvCxnSpPr>
        <p:spPr>
          <a:xfrm flipH="1">
            <a:off x="6218236"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B46CE2-862E-468F-82ED-77AFB86D76DE}"/>
              </a:ext>
            </a:extLst>
          </p:cNvPr>
          <p:cNvCxnSpPr/>
          <p:nvPr/>
        </p:nvCxnSpPr>
        <p:spPr>
          <a:xfrm flipH="1">
            <a:off x="8897162"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49130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48810"/>
            <a:ext cx="7516052" cy="3977074"/>
          </a:xfrm>
        </p:spPr>
        <p:txBody>
          <a:bodyPr/>
          <a:lstStyle/>
          <a:p>
            <a:r>
              <a:rPr lang="en-US" dirty="0"/>
              <a:t>Challenge</a:t>
            </a:r>
          </a:p>
          <a:p>
            <a:pPr lvl="1"/>
            <a:r>
              <a:rPr lang="en-US" dirty="0"/>
              <a:t>Swiss Re, a wholesale provider of insurance and reinsurance, wanted a way to automatically reimburse airline passengers for delayed flights that improved traditional reinsurance methods.</a:t>
            </a:r>
          </a:p>
          <a:p>
            <a:r>
              <a:rPr lang="en-US" dirty="0"/>
              <a:t>Solution</a:t>
            </a:r>
          </a:p>
          <a:p>
            <a:pPr lvl="1"/>
            <a:r>
              <a:rPr lang="en-US" dirty="0"/>
              <a:t>Working with </a:t>
            </a:r>
            <a:r>
              <a:rPr lang="en-US" dirty="0" err="1"/>
              <a:t>Codit</a:t>
            </a:r>
            <a:r>
              <a:rPr lang="en-US" dirty="0"/>
              <a:t>, a Microsoft partner, Swiss Re used </a:t>
            </a:r>
            <a:r>
              <a:rPr lang="en-US"/>
              <a:t>Azure </a:t>
            </a:r>
            <a:r>
              <a:rPr lang="en-US" dirty="0"/>
              <a:t>App Service and Azure offerings to create a solution in just eight months </a:t>
            </a:r>
          </a:p>
          <a:p>
            <a:r>
              <a:rPr lang="en-US" dirty="0"/>
              <a:t>Results</a:t>
            </a:r>
          </a:p>
          <a:p>
            <a:pPr marL="284163" lvl="1" indent="-228600">
              <a:buFont typeface="Arial" panose="020B0604020202020204" pitchFamily="34" charset="0"/>
              <a:buChar char="•"/>
            </a:pPr>
            <a:r>
              <a:rPr lang="en-US" dirty="0"/>
              <a:t>Accelerated time-to-market: Swiss Re launched its Azure-based service in eight months</a:t>
            </a:r>
          </a:p>
          <a:p>
            <a:pPr marL="284163" lvl="1" indent="-228600">
              <a:buFont typeface="Arial" panose="020B0604020202020204" pitchFamily="34" charset="0"/>
              <a:buChar char="•"/>
            </a:pPr>
            <a:r>
              <a:rPr lang="en-US" dirty="0"/>
              <a:t>Greater agility: The new service processes millions of micro-insurance policies concurrently</a:t>
            </a:r>
          </a:p>
          <a:p>
            <a:pPr marL="284163" lvl="1" indent="-228600">
              <a:buFont typeface="Arial" panose="020B0604020202020204" pitchFamily="34" charset="0"/>
              <a:buChar char="•"/>
            </a:pPr>
            <a:r>
              <a:rPr lang="en-US" dirty="0"/>
              <a:t>Advanced innovation: Azure enables the team to deploy new features 6 times daily</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“We needed a very scalable, cost-effective PaaS environment [</a:t>
            </a:r>
            <a:r>
              <a:rPr lang="en-US"/>
              <a:t>Azure </a:t>
            </a:r>
            <a:r>
              <a:rPr lang="en-US" dirty="0"/>
              <a:t>App Service], and that’s what Azure provided.”</a:t>
            </a:r>
          </a:p>
          <a:p>
            <a:pPr lvl="1"/>
            <a:r>
              <a:rPr lang="en-US" dirty="0"/>
              <a:t>—</a:t>
            </a:r>
            <a:r>
              <a:rPr lang="en-US" dirty="0" err="1">
                <a:solidFill>
                  <a:schemeClr val="bg1"/>
                </a:solidFill>
              </a:rPr>
              <a:t>Jürg</a:t>
            </a:r>
            <a:r>
              <a:rPr lang="en-US" dirty="0">
                <a:solidFill>
                  <a:schemeClr val="bg1"/>
                </a:solidFill>
              </a:rPr>
              <a:t> Staub</a:t>
            </a:r>
            <a:br>
              <a:rPr lang="en-US" dirty="0"/>
            </a:br>
            <a:r>
              <a:rPr lang="en-US" dirty="0"/>
              <a:t>Head of Technical Architecture for Property and Casualty</a:t>
            </a:r>
            <a:br>
              <a:rPr lang="en-US" dirty="0"/>
            </a:br>
            <a:r>
              <a:rPr lang="en-US" dirty="0"/>
              <a:t>Swiss Re</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Insurance company launches innovative service in eight months</a:t>
            </a:r>
          </a:p>
        </p:txBody>
      </p:sp>
      <p:pic>
        <p:nvPicPr>
          <p:cNvPr id="20" name="Picture 2" descr="Image result for swiss re logo">
            <a:extLst>
              <a:ext uri="{FF2B5EF4-FFF2-40B4-BE49-F238E27FC236}">
                <a16:creationId xmlns:a16="http://schemas.microsoft.com/office/drawing/2014/main" id="{BE20C091-2D8E-46DC-8AA2-AEF60354296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580914" y="6347721"/>
            <a:ext cx="1587888" cy="38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252470-7A37-4570-96B1-D7F4F01D9FB4}"/>
              </a:ext>
            </a:extLst>
          </p:cNvPr>
          <p:cNvSpPr>
            <a:spLocks noGrp="1"/>
          </p:cNvSpPr>
          <p:nvPr>
            <p:ph type="body" sz="quarter" idx="10"/>
          </p:nvPr>
        </p:nvSpPr>
        <p:spPr>
          <a:xfrm>
            <a:off x="600059" y="1657268"/>
            <a:ext cx="7516052" cy="4914476"/>
          </a:xfrm>
        </p:spPr>
        <p:txBody>
          <a:bodyPr/>
          <a:lstStyle/>
          <a:p>
            <a:r>
              <a:rPr lang="en-US" dirty="0"/>
              <a:t>Challenge</a:t>
            </a:r>
          </a:p>
          <a:p>
            <a:pPr lvl="1"/>
            <a:r>
              <a:rPr lang="en-US" dirty="0"/>
              <a:t>Ukraine International Airlines (UIA) wanted to expand its website to be able to safely and reliably serve new markets outside the Ukraine</a:t>
            </a:r>
          </a:p>
          <a:p>
            <a:r>
              <a:rPr lang="en-US" dirty="0"/>
              <a:t>Solution</a:t>
            </a:r>
          </a:p>
          <a:p>
            <a:pPr lvl="1"/>
            <a:r>
              <a:rPr lang="en-US" dirty="0"/>
              <a:t>By moving the website from internal datacenters to </a:t>
            </a:r>
            <a:r>
              <a:rPr lang="en-US"/>
              <a:t>Azure </a:t>
            </a:r>
            <a:r>
              <a:rPr lang="en-US" dirty="0"/>
              <a:t>App Service, UIA enabled developers to use their favorite tools in a robust open source environment while providing enterprise-grade security.</a:t>
            </a:r>
          </a:p>
          <a:p>
            <a:r>
              <a:rPr lang="en-US" dirty="0"/>
              <a:t>Results</a:t>
            </a:r>
          </a:p>
          <a:p>
            <a:pPr marL="284163" lvl="1" indent="-228600">
              <a:buFont typeface="Arial" panose="020B0604020202020204" pitchFamily="34" charset="0"/>
              <a:buChar char="•"/>
            </a:pPr>
            <a:r>
              <a:rPr lang="en-US" dirty="0"/>
              <a:t>Enhanced performance: Performance increased 200% and scales easily during peak traffic</a:t>
            </a:r>
          </a:p>
          <a:p>
            <a:pPr marL="284163" lvl="1" indent="-228600">
              <a:buFont typeface="Arial" panose="020B0604020202020204" pitchFamily="34" charset="0"/>
              <a:buChar char="•"/>
            </a:pPr>
            <a:r>
              <a:rPr lang="en-US" dirty="0"/>
              <a:t>Expanded traffic: Better website performance led to a 16% increase in traffic from the U.S.</a:t>
            </a:r>
          </a:p>
          <a:p>
            <a:pPr marL="284163" lvl="1" indent="-228600">
              <a:buFont typeface="Arial" panose="020B0604020202020204" pitchFamily="34" charset="0"/>
              <a:buChar char="•"/>
            </a:pPr>
            <a:r>
              <a:rPr lang="en-US" dirty="0"/>
              <a:t>Reduced costs: UIA saves $2,000 per month in operating costs by moving to the cloud</a:t>
            </a:r>
          </a:p>
        </p:txBody>
      </p:sp>
      <p:sp>
        <p:nvSpPr>
          <p:cNvPr id="15" name="Text Placeholder 14">
            <a:extLst>
              <a:ext uri="{FF2B5EF4-FFF2-40B4-BE49-F238E27FC236}">
                <a16:creationId xmlns:a16="http://schemas.microsoft.com/office/drawing/2014/main" id="{55E509AE-03A7-4944-A1EC-D8FD3855029D}"/>
              </a:ext>
            </a:extLst>
          </p:cNvPr>
          <p:cNvSpPr>
            <a:spLocks noGrp="1"/>
          </p:cNvSpPr>
          <p:nvPr>
            <p:ph type="body" sz="quarter" idx="12"/>
          </p:nvPr>
        </p:nvSpPr>
        <p:spPr/>
        <p:txBody>
          <a:bodyPr/>
          <a:lstStyle/>
          <a:p>
            <a:pPr lvl="0"/>
            <a:r>
              <a:rPr lang="en-US" dirty="0"/>
              <a:t>“Azure had more than enough security in certain areas, such as permission limitations at the file system level, and in areas where we wanted more, Microsoft worked to deliver it.”</a:t>
            </a:r>
          </a:p>
          <a:p>
            <a:pPr lvl="1"/>
            <a:r>
              <a:rPr lang="en-US" dirty="0"/>
              <a:t>—</a:t>
            </a:r>
            <a:r>
              <a:rPr lang="en-US" dirty="0" err="1">
                <a:solidFill>
                  <a:schemeClr val="bg1"/>
                </a:solidFill>
              </a:rPr>
              <a:t>Ievgenii</a:t>
            </a:r>
            <a:r>
              <a:rPr lang="en-US" dirty="0">
                <a:solidFill>
                  <a:schemeClr val="bg1"/>
                </a:solidFill>
              </a:rPr>
              <a:t> </a:t>
            </a:r>
            <a:r>
              <a:rPr lang="en-US" dirty="0" err="1">
                <a:solidFill>
                  <a:schemeClr val="bg1"/>
                </a:solidFill>
              </a:rPr>
              <a:t>Ponyrko</a:t>
            </a:r>
            <a:br>
              <a:rPr lang="en-US" dirty="0"/>
            </a:br>
            <a:r>
              <a:rPr lang="en-US" dirty="0"/>
              <a:t>Azure System Administrator</a:t>
            </a:r>
            <a:br>
              <a:rPr lang="en-US" dirty="0"/>
            </a:br>
            <a:r>
              <a:rPr lang="en-US" dirty="0"/>
              <a:t>Ukraine International Airlines</a:t>
            </a:r>
          </a:p>
        </p:txBody>
      </p:sp>
      <p:sp>
        <p:nvSpPr>
          <p:cNvPr id="2" name="Title 1">
            <a:extLst>
              <a:ext uri="{FF2B5EF4-FFF2-40B4-BE49-F238E27FC236}">
                <a16:creationId xmlns:a16="http://schemas.microsoft.com/office/drawing/2014/main" id="{D572D696-CA69-41D9-BB1C-F590F3DB0875}"/>
              </a:ext>
            </a:extLst>
          </p:cNvPr>
          <p:cNvSpPr>
            <a:spLocks noGrp="1"/>
          </p:cNvSpPr>
          <p:nvPr>
            <p:ph type="title"/>
          </p:nvPr>
        </p:nvSpPr>
        <p:spPr>
          <a:xfrm>
            <a:off x="600059" y="466301"/>
            <a:ext cx="7516052" cy="1107996"/>
          </a:xfrm>
        </p:spPr>
        <p:txBody>
          <a:bodyPr/>
          <a:lstStyle/>
          <a:p>
            <a:r>
              <a:rPr lang="en-US" dirty="0"/>
              <a:t>Airline website offers an improved and safer customer experience</a:t>
            </a:r>
          </a:p>
        </p:txBody>
      </p:sp>
      <p:pic>
        <p:nvPicPr>
          <p:cNvPr id="5" name="Picture 4">
            <a:extLst>
              <a:ext uri="{FF2B5EF4-FFF2-40B4-BE49-F238E27FC236}">
                <a16:creationId xmlns:a16="http://schemas.microsoft.com/office/drawing/2014/main" id="{D4042A58-08C2-408B-ACD0-45F71CBC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4456" y="6142695"/>
            <a:ext cx="1529829" cy="587709"/>
          </a:xfrm>
          <a:prstGeom prst="rect">
            <a:avLst/>
          </a:prstGeom>
        </p:spPr>
      </p:pic>
    </p:spTree>
    <p:extLst>
      <p:ext uri="{BB962C8B-B14F-4D97-AF65-F5344CB8AC3E}">
        <p14:creationId xmlns:p14="http://schemas.microsoft.com/office/powerpoint/2010/main" val="42163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F0BE-E9B0-44C3-A05E-8A5172B15D3A}"/>
              </a:ext>
            </a:extLst>
          </p:cNvPr>
          <p:cNvSpPr>
            <a:spLocks noGrp="1"/>
          </p:cNvSpPr>
          <p:nvPr>
            <p:ph type="title"/>
          </p:nvPr>
        </p:nvSpPr>
        <p:spPr>
          <a:xfrm>
            <a:off x="600059" y="2174716"/>
            <a:ext cx="4862151" cy="1231106"/>
          </a:xfrm>
        </p:spPr>
        <p:txBody>
          <a:bodyPr/>
          <a:lstStyle/>
          <a:p>
            <a:r>
              <a:rPr lang="en-US" dirty="0"/>
              <a:t>Use cases</a:t>
            </a:r>
          </a:p>
        </p:txBody>
      </p:sp>
      <p:sp>
        <p:nvSpPr>
          <p:cNvPr id="3" name="Text Placeholder 2">
            <a:extLst>
              <a:ext uri="{FF2B5EF4-FFF2-40B4-BE49-F238E27FC236}">
                <a16:creationId xmlns:a16="http://schemas.microsoft.com/office/drawing/2014/main" id="{D1C741AD-B8FB-4787-B094-B0948AEF6E1A}"/>
              </a:ext>
            </a:extLst>
          </p:cNvPr>
          <p:cNvSpPr>
            <a:spLocks noGrp="1"/>
          </p:cNvSpPr>
          <p:nvPr>
            <p:ph type="body" sz="quarter" idx="10"/>
          </p:nvPr>
        </p:nvSpPr>
        <p:spPr>
          <a:xfrm>
            <a:off x="595915" y="3582244"/>
            <a:ext cx="4862151" cy="615553"/>
          </a:xfrm>
        </p:spPr>
        <p:txBody>
          <a:bodyPr/>
          <a:lstStyle/>
          <a:p>
            <a:r>
              <a:rPr lang="en-US" dirty="0">
                <a:latin typeface="Segoe UI Light" panose="020B0502040204020203" pitchFamily="34" charset="0"/>
                <a:cs typeface="Segoe UI Light" panose="020B0502040204020203" pitchFamily="34" charset="0"/>
              </a:rPr>
              <a:t>Common Azure App Service scenarios and end-to-end benefits</a:t>
            </a:r>
          </a:p>
        </p:txBody>
      </p:sp>
      <p:pic>
        <p:nvPicPr>
          <p:cNvPr id="10" name="Picture Placeholder 9" descr="A person sitting at a desk in front of a computer&#10;&#10;Description generated with very high confidence">
            <a:extLst>
              <a:ext uri="{FF2B5EF4-FFF2-40B4-BE49-F238E27FC236}">
                <a16:creationId xmlns:a16="http://schemas.microsoft.com/office/drawing/2014/main" id="{01CF6FA4-464B-4F4E-93B6-7E59C692807C}"/>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l="9074" t="12693" r="8997" b="5403"/>
          <a:stretch/>
        </p:blipFill>
        <p:spPr>
          <a:xfrm flipH="1">
            <a:off x="6218238" y="0"/>
            <a:ext cx="6218238" cy="6994525"/>
          </a:xfrm>
        </p:spPr>
      </p:pic>
    </p:spTree>
    <p:extLst>
      <p:ext uri="{BB962C8B-B14F-4D97-AF65-F5344CB8AC3E}">
        <p14:creationId xmlns:p14="http://schemas.microsoft.com/office/powerpoint/2010/main" val="559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3792-FF6C-4FA8-868D-E8BC69261266}"/>
              </a:ext>
            </a:extLst>
          </p:cNvPr>
          <p:cNvSpPr>
            <a:spLocks noGrp="1"/>
          </p:cNvSpPr>
          <p:nvPr>
            <p:ph type="title"/>
          </p:nvPr>
        </p:nvSpPr>
        <p:spPr/>
        <p:txBody>
          <a:bodyPr/>
          <a:lstStyle/>
          <a:p>
            <a:r>
              <a:rPr lang="en-US" dirty="0"/>
              <a:t>Common </a:t>
            </a:r>
            <a:r>
              <a:rPr lang="en-US"/>
              <a:t>Azure </a:t>
            </a:r>
            <a:r>
              <a:rPr lang="en-US" dirty="0"/>
              <a:t>App Service scenarios</a:t>
            </a:r>
          </a:p>
        </p:txBody>
      </p:sp>
      <p:sp>
        <p:nvSpPr>
          <p:cNvPr id="54" name="TextBox 53">
            <a:extLst>
              <a:ext uri="{FF2B5EF4-FFF2-40B4-BE49-F238E27FC236}">
                <a16:creationId xmlns:a16="http://schemas.microsoft.com/office/drawing/2014/main" id="{E3F2E12E-92C8-4F8A-83FE-C51C0DF99DCD}"/>
              </a:ext>
            </a:extLst>
          </p:cNvPr>
          <p:cNvSpPr txBox="1"/>
          <p:nvPr/>
        </p:nvSpPr>
        <p:spPr>
          <a:xfrm>
            <a:off x="8184558" y="4093466"/>
            <a:ext cx="3646322"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Reduce IT development and maintenance cost leveraging  consistent identity, app platform, data, and management solutions</a:t>
            </a:r>
          </a:p>
        </p:txBody>
      </p:sp>
      <p:sp>
        <p:nvSpPr>
          <p:cNvPr id="53" name="TextBox 52">
            <a:extLst>
              <a:ext uri="{FF2B5EF4-FFF2-40B4-BE49-F238E27FC236}">
                <a16:creationId xmlns:a16="http://schemas.microsoft.com/office/drawing/2014/main" id="{262C76C5-6B5A-48FF-A271-B120BF8A38C7}"/>
              </a:ext>
            </a:extLst>
          </p:cNvPr>
          <p:cNvSpPr txBox="1"/>
          <p:nvPr/>
        </p:nvSpPr>
        <p:spPr>
          <a:xfrm>
            <a:off x="971361" y="4093466"/>
            <a:ext cx="3074126"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Segoe UI" panose="020B0502040204020203" pitchFamily="34" charset="0"/>
              </a:rPr>
              <a:t>Connect with customers worldwide with digital campaigns that are personalized and scalable</a:t>
            </a:r>
          </a:p>
        </p:txBody>
      </p:sp>
      <p:sp>
        <p:nvSpPr>
          <p:cNvPr id="55" name="TextBox 54">
            <a:extLst>
              <a:ext uri="{FF2B5EF4-FFF2-40B4-BE49-F238E27FC236}">
                <a16:creationId xmlns:a16="http://schemas.microsoft.com/office/drawing/2014/main" id="{45191E20-12A9-4BEE-9B77-55BE20E9256B}"/>
              </a:ext>
            </a:extLst>
          </p:cNvPr>
          <p:cNvSpPr txBox="1"/>
          <p:nvPr/>
        </p:nvSpPr>
        <p:spPr>
          <a:xfrm>
            <a:off x="4781406" y="4093466"/>
            <a:ext cx="2873662"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Give customers what they want with a personalized, scalable, and secure shopping experience</a:t>
            </a:r>
          </a:p>
        </p:txBody>
      </p:sp>
      <p:sp>
        <p:nvSpPr>
          <p:cNvPr id="58" name="Rectangle 57">
            <a:extLst>
              <a:ext uri="{FF2B5EF4-FFF2-40B4-BE49-F238E27FC236}">
                <a16:creationId xmlns:a16="http://schemas.microsoft.com/office/drawing/2014/main" id="{76CC81E8-CF3F-4262-9636-0B59B7082603}"/>
              </a:ext>
            </a:extLst>
          </p:cNvPr>
          <p:cNvSpPr/>
          <p:nvPr/>
        </p:nvSpPr>
        <p:spPr bwMode="auto">
          <a:xfrm>
            <a:off x="8501143" y="3498999"/>
            <a:ext cx="3022810" cy="535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Segoe UI" panose="020B0502040204020203" pitchFamily="34" charset="0"/>
              </a:rPr>
              <a:t>Line of business</a:t>
            </a:r>
            <a:br>
              <a:rPr kumimoji="0" lang="en-US" sz="1600" b="0" i="0" u="none" strike="noStrike" kern="0" cap="none" spc="0" normalizeH="0" baseline="0" noProof="0" dirty="0">
                <a:ln>
                  <a:noFill/>
                </a:ln>
                <a:solidFill>
                  <a:schemeClr val="accent1"/>
                </a:solidFill>
                <a:effectLst/>
                <a:uLnTx/>
                <a:uFillTx/>
                <a:latin typeface="+mj-lt"/>
                <a:ea typeface="+mn-ea"/>
                <a:cs typeface="Segoe UI" panose="020B0502040204020203" pitchFamily="34" charset="0"/>
              </a:rPr>
            </a:br>
            <a:r>
              <a:rPr kumimoji="0" lang="en-US" sz="1600" b="0" i="0" u="none" strike="noStrike" kern="0" cap="none" spc="0" normalizeH="0" baseline="0" noProof="0" dirty="0">
                <a:ln>
                  <a:noFill/>
                </a:ln>
                <a:solidFill>
                  <a:schemeClr val="accent1"/>
                </a:solidFill>
                <a:effectLst/>
                <a:uLnTx/>
                <a:uFillTx/>
                <a:latin typeface="+mj-lt"/>
                <a:ea typeface="+mn-ea"/>
                <a:cs typeface="Segoe UI" panose="020B0502040204020203" pitchFamily="34" charset="0"/>
              </a:rPr>
              <a:t>app modernization</a:t>
            </a:r>
          </a:p>
        </p:txBody>
      </p:sp>
      <p:sp>
        <p:nvSpPr>
          <p:cNvPr id="56" name="Rectangle 55">
            <a:extLst>
              <a:ext uri="{FF2B5EF4-FFF2-40B4-BE49-F238E27FC236}">
                <a16:creationId xmlns:a16="http://schemas.microsoft.com/office/drawing/2014/main" id="{1E203F81-D774-4A0D-8E0E-3D6FE6560A26}"/>
              </a:ext>
            </a:extLst>
          </p:cNvPr>
          <p:cNvSpPr/>
          <p:nvPr/>
        </p:nvSpPr>
        <p:spPr bwMode="auto">
          <a:xfrm>
            <a:off x="997019" y="3498999"/>
            <a:ext cx="3022810" cy="313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Segoe UI" panose="020B0502040204020203" pitchFamily="34" charset="0"/>
              </a:rPr>
              <a:t>Website apps</a:t>
            </a:r>
          </a:p>
        </p:txBody>
      </p:sp>
      <p:sp>
        <p:nvSpPr>
          <p:cNvPr id="57" name="Rectangle 56">
            <a:extLst>
              <a:ext uri="{FF2B5EF4-FFF2-40B4-BE49-F238E27FC236}">
                <a16:creationId xmlns:a16="http://schemas.microsoft.com/office/drawing/2014/main" id="{3FF2CC39-B239-4401-9D68-3BBA17CAE0CF}"/>
              </a:ext>
            </a:extLst>
          </p:cNvPr>
          <p:cNvSpPr/>
          <p:nvPr/>
        </p:nvSpPr>
        <p:spPr bwMode="auto">
          <a:xfrm>
            <a:off x="4706832" y="3498999"/>
            <a:ext cx="3022810" cy="313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Segoe UI" panose="020B0502040204020203" pitchFamily="34" charset="0"/>
              </a:rPr>
              <a:t>Transactional apps</a:t>
            </a:r>
          </a:p>
        </p:txBody>
      </p:sp>
      <p:grpSp>
        <p:nvGrpSpPr>
          <p:cNvPr id="34" name="Group 33">
            <a:extLst>
              <a:ext uri="{FF2B5EF4-FFF2-40B4-BE49-F238E27FC236}">
                <a16:creationId xmlns:a16="http://schemas.microsoft.com/office/drawing/2014/main" id="{A578A84D-B9FB-4B60-83D2-F1EFA3A032D9}"/>
              </a:ext>
            </a:extLst>
          </p:cNvPr>
          <p:cNvGrpSpPr/>
          <p:nvPr/>
        </p:nvGrpSpPr>
        <p:grpSpPr>
          <a:xfrm>
            <a:off x="1990580" y="2484152"/>
            <a:ext cx="1035688" cy="776766"/>
            <a:chOff x="11134725" y="2487613"/>
            <a:chExt cx="495300" cy="371475"/>
          </a:xfrm>
        </p:grpSpPr>
        <p:sp>
          <p:nvSpPr>
            <p:cNvPr id="35" name="Rectangle 225">
              <a:extLst>
                <a:ext uri="{FF2B5EF4-FFF2-40B4-BE49-F238E27FC236}">
                  <a16:creationId xmlns:a16="http://schemas.microsoft.com/office/drawing/2014/main" id="{85078DBA-5F10-4172-BC6B-85A6893B3493}"/>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Rectangle 226">
              <a:extLst>
                <a:ext uri="{FF2B5EF4-FFF2-40B4-BE49-F238E27FC236}">
                  <a16:creationId xmlns:a16="http://schemas.microsoft.com/office/drawing/2014/main" id="{88D24974-B946-4B20-AB11-63D36829A29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Oval 227">
              <a:extLst>
                <a:ext uri="{FF2B5EF4-FFF2-40B4-BE49-F238E27FC236}">
                  <a16:creationId xmlns:a16="http://schemas.microsoft.com/office/drawing/2014/main" id="{7DC7CAA6-CDF7-4B1C-A733-CEE3B9AB4CB3}"/>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228">
              <a:extLst>
                <a:ext uri="{FF2B5EF4-FFF2-40B4-BE49-F238E27FC236}">
                  <a16:creationId xmlns:a16="http://schemas.microsoft.com/office/drawing/2014/main" id="{6631AEF6-080B-44C5-B6C0-F16FCD856A3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Oval 229">
              <a:extLst>
                <a:ext uri="{FF2B5EF4-FFF2-40B4-BE49-F238E27FC236}">
                  <a16:creationId xmlns:a16="http://schemas.microsoft.com/office/drawing/2014/main" id="{0A405098-0711-442C-BC75-A343D1E0844B}"/>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Rectangle 230">
              <a:extLst>
                <a:ext uri="{FF2B5EF4-FFF2-40B4-BE49-F238E27FC236}">
                  <a16:creationId xmlns:a16="http://schemas.microsoft.com/office/drawing/2014/main" id="{DE38A7D0-1888-49BC-A395-0D960B7F64F9}"/>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Rectangle 231">
              <a:extLst>
                <a:ext uri="{FF2B5EF4-FFF2-40B4-BE49-F238E27FC236}">
                  <a16:creationId xmlns:a16="http://schemas.microsoft.com/office/drawing/2014/main" id="{D3F6FAEB-50E2-4E21-A2FF-9808C6686867}"/>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Rectangle 232">
              <a:extLst>
                <a:ext uri="{FF2B5EF4-FFF2-40B4-BE49-F238E27FC236}">
                  <a16:creationId xmlns:a16="http://schemas.microsoft.com/office/drawing/2014/main" id="{0DBD49F8-CCCE-467C-B6D5-037C4EA24516}"/>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Rectangle 233">
              <a:extLst>
                <a:ext uri="{FF2B5EF4-FFF2-40B4-BE49-F238E27FC236}">
                  <a16:creationId xmlns:a16="http://schemas.microsoft.com/office/drawing/2014/main" id="{585EDC84-0C9B-4FCB-A768-7660EF1E77E8}"/>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Rectangle 234">
              <a:extLst>
                <a:ext uri="{FF2B5EF4-FFF2-40B4-BE49-F238E27FC236}">
                  <a16:creationId xmlns:a16="http://schemas.microsoft.com/office/drawing/2014/main" id="{524F47B3-B75C-478C-AE4F-3581F3DB06A7}"/>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Rectangle 235">
              <a:extLst>
                <a:ext uri="{FF2B5EF4-FFF2-40B4-BE49-F238E27FC236}">
                  <a16:creationId xmlns:a16="http://schemas.microsoft.com/office/drawing/2014/main" id="{4CBB5C5C-C2E1-4AD8-A74E-0388BDA4D3E9}"/>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8" name="Group 189">
            <a:extLst>
              <a:ext uri="{FF2B5EF4-FFF2-40B4-BE49-F238E27FC236}">
                <a16:creationId xmlns:a16="http://schemas.microsoft.com/office/drawing/2014/main" id="{55811827-1429-441C-905A-6A1CAC3A15D6}"/>
              </a:ext>
            </a:extLst>
          </p:cNvPr>
          <p:cNvGrpSpPr>
            <a:grpSpLocks noChangeAspect="1"/>
          </p:cNvGrpSpPr>
          <p:nvPr/>
        </p:nvGrpSpPr>
        <p:grpSpPr bwMode="auto">
          <a:xfrm>
            <a:off x="5700393" y="2484152"/>
            <a:ext cx="1035688" cy="776766"/>
            <a:chOff x="1614" y="1826"/>
            <a:chExt cx="312" cy="234"/>
          </a:xfrm>
        </p:grpSpPr>
        <p:sp>
          <p:nvSpPr>
            <p:cNvPr id="49" name="AutoShape 188">
              <a:extLst>
                <a:ext uri="{FF2B5EF4-FFF2-40B4-BE49-F238E27FC236}">
                  <a16:creationId xmlns:a16="http://schemas.microsoft.com/office/drawing/2014/main" id="{2B3468B7-1C5A-49F7-8463-64BA7FE244E3}"/>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90">
              <a:extLst>
                <a:ext uri="{FF2B5EF4-FFF2-40B4-BE49-F238E27FC236}">
                  <a16:creationId xmlns:a16="http://schemas.microsoft.com/office/drawing/2014/main" id="{E3C728E5-A0DB-4425-B01E-582681BDDC75}"/>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191">
              <a:extLst>
                <a:ext uri="{FF2B5EF4-FFF2-40B4-BE49-F238E27FC236}">
                  <a16:creationId xmlns:a16="http://schemas.microsoft.com/office/drawing/2014/main" id="{5D6C67AC-D700-4424-8552-E623B4BF591C}"/>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92">
              <a:extLst>
                <a:ext uri="{FF2B5EF4-FFF2-40B4-BE49-F238E27FC236}">
                  <a16:creationId xmlns:a16="http://schemas.microsoft.com/office/drawing/2014/main" id="{3E088D25-4288-4363-AB37-DBBFF9DD92FD}"/>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93">
              <a:extLst>
                <a:ext uri="{FF2B5EF4-FFF2-40B4-BE49-F238E27FC236}">
                  <a16:creationId xmlns:a16="http://schemas.microsoft.com/office/drawing/2014/main" id="{5EA20DD0-D7B1-4CEA-8B31-5DECD360569F}"/>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94">
              <a:extLst>
                <a:ext uri="{FF2B5EF4-FFF2-40B4-BE49-F238E27FC236}">
                  <a16:creationId xmlns:a16="http://schemas.microsoft.com/office/drawing/2014/main" id="{336521F6-A55A-4313-90BF-8EC765C8A7DA}"/>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95">
              <a:extLst>
                <a:ext uri="{FF2B5EF4-FFF2-40B4-BE49-F238E27FC236}">
                  <a16:creationId xmlns:a16="http://schemas.microsoft.com/office/drawing/2014/main" id="{DD4B754A-3647-4DB3-919A-03E2514ECB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96">
              <a:extLst>
                <a:ext uri="{FF2B5EF4-FFF2-40B4-BE49-F238E27FC236}">
                  <a16:creationId xmlns:a16="http://schemas.microsoft.com/office/drawing/2014/main" id="{BB4DE7F6-040D-4AA5-8ED5-5F21DFFDE444}"/>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97">
              <a:extLst>
                <a:ext uri="{FF2B5EF4-FFF2-40B4-BE49-F238E27FC236}">
                  <a16:creationId xmlns:a16="http://schemas.microsoft.com/office/drawing/2014/main" id="{E3371BE8-EFE6-44C6-8F68-AB920B8154E9}"/>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98">
              <a:extLst>
                <a:ext uri="{FF2B5EF4-FFF2-40B4-BE49-F238E27FC236}">
                  <a16:creationId xmlns:a16="http://schemas.microsoft.com/office/drawing/2014/main" id="{5F579755-3BD9-4D4D-AD60-3DEDCECE68CC}"/>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99">
              <a:extLst>
                <a:ext uri="{FF2B5EF4-FFF2-40B4-BE49-F238E27FC236}">
                  <a16:creationId xmlns:a16="http://schemas.microsoft.com/office/drawing/2014/main" id="{BFFD4A89-1BA3-4B6A-B77E-5882C2FA90F3}"/>
                </a:ext>
              </a:extLst>
            </p:cNvPr>
            <p:cNvSpPr>
              <a:spLocks noChangeArrowheads="1"/>
            </p:cNvSpPr>
            <p:nvPr/>
          </p:nvSpPr>
          <p:spPr bwMode="auto">
            <a:xfrm>
              <a:off x="1755" y="1943"/>
              <a:ext cx="30"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5" name="Group 25">
            <a:extLst>
              <a:ext uri="{FF2B5EF4-FFF2-40B4-BE49-F238E27FC236}">
                <a16:creationId xmlns:a16="http://schemas.microsoft.com/office/drawing/2014/main" id="{6687057F-6B05-4FED-B6BA-25D2937EC54A}"/>
              </a:ext>
            </a:extLst>
          </p:cNvPr>
          <p:cNvGrpSpPr>
            <a:grpSpLocks noChangeAspect="1"/>
          </p:cNvGrpSpPr>
          <p:nvPr/>
        </p:nvGrpSpPr>
        <p:grpSpPr bwMode="auto">
          <a:xfrm>
            <a:off x="9494705" y="2482495"/>
            <a:ext cx="1035688" cy="776767"/>
            <a:chOff x="2204" y="1038"/>
            <a:chExt cx="312" cy="234"/>
          </a:xfrm>
        </p:grpSpPr>
        <p:sp>
          <p:nvSpPr>
            <p:cNvPr id="76" name="AutoShape 24">
              <a:extLst>
                <a:ext uri="{FF2B5EF4-FFF2-40B4-BE49-F238E27FC236}">
                  <a16:creationId xmlns:a16="http://schemas.microsoft.com/office/drawing/2014/main" id="{75FDB1FE-FECC-46A4-8B34-030BD6EC6921}"/>
                </a:ext>
              </a:extLst>
            </p:cNvPr>
            <p:cNvSpPr>
              <a:spLocks noChangeAspect="1" noChangeArrowheads="1" noTextEdit="1"/>
            </p:cNvSpPr>
            <p:nvPr/>
          </p:nvSpPr>
          <p:spPr bwMode="auto">
            <a:xfrm>
              <a:off x="2204"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26">
              <a:extLst>
                <a:ext uri="{FF2B5EF4-FFF2-40B4-BE49-F238E27FC236}">
                  <a16:creationId xmlns:a16="http://schemas.microsoft.com/office/drawing/2014/main" id="{D27D60A3-71C8-47A1-BC58-A55FFF5C6C09}"/>
                </a:ext>
              </a:extLst>
            </p:cNvPr>
            <p:cNvSpPr>
              <a:spLocks noChangeArrowheads="1"/>
            </p:cNvSpPr>
            <p:nvPr/>
          </p:nvSpPr>
          <p:spPr bwMode="auto">
            <a:xfrm>
              <a:off x="2204"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27">
              <a:extLst>
                <a:ext uri="{FF2B5EF4-FFF2-40B4-BE49-F238E27FC236}">
                  <a16:creationId xmlns:a16="http://schemas.microsoft.com/office/drawing/2014/main" id="{C10CE29D-198E-44BD-AC2B-8CC5382C5547}"/>
                </a:ext>
              </a:extLst>
            </p:cNvPr>
            <p:cNvSpPr>
              <a:spLocks noChangeArrowheads="1"/>
            </p:cNvSpPr>
            <p:nvPr/>
          </p:nvSpPr>
          <p:spPr bwMode="auto">
            <a:xfrm>
              <a:off x="2204"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28">
              <a:extLst>
                <a:ext uri="{FF2B5EF4-FFF2-40B4-BE49-F238E27FC236}">
                  <a16:creationId xmlns:a16="http://schemas.microsoft.com/office/drawing/2014/main" id="{FC790E12-3666-4CA0-8BF4-0210F70CA5FB}"/>
                </a:ext>
              </a:extLst>
            </p:cNvPr>
            <p:cNvSpPr>
              <a:spLocks noChangeArrowheads="1"/>
            </p:cNvSpPr>
            <p:nvPr/>
          </p:nvSpPr>
          <p:spPr bwMode="auto">
            <a:xfrm>
              <a:off x="221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Oval 29">
              <a:extLst>
                <a:ext uri="{FF2B5EF4-FFF2-40B4-BE49-F238E27FC236}">
                  <a16:creationId xmlns:a16="http://schemas.microsoft.com/office/drawing/2014/main" id="{4571A299-577A-4A7E-8A7B-AD9232827E0B}"/>
                </a:ext>
              </a:extLst>
            </p:cNvPr>
            <p:cNvSpPr>
              <a:spLocks noChangeArrowheads="1"/>
            </p:cNvSpPr>
            <p:nvPr/>
          </p:nvSpPr>
          <p:spPr bwMode="auto">
            <a:xfrm>
              <a:off x="2228"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30">
              <a:extLst>
                <a:ext uri="{FF2B5EF4-FFF2-40B4-BE49-F238E27FC236}">
                  <a16:creationId xmlns:a16="http://schemas.microsoft.com/office/drawing/2014/main" id="{FBD0DD30-EF19-4770-9670-F49BC7C857F9}"/>
                </a:ext>
              </a:extLst>
            </p:cNvPr>
            <p:cNvSpPr>
              <a:spLocks noChangeArrowheads="1"/>
            </p:cNvSpPr>
            <p:nvPr/>
          </p:nvSpPr>
          <p:spPr bwMode="auto">
            <a:xfrm>
              <a:off x="2243"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1">
              <a:extLst>
                <a:ext uri="{FF2B5EF4-FFF2-40B4-BE49-F238E27FC236}">
                  <a16:creationId xmlns:a16="http://schemas.microsoft.com/office/drawing/2014/main" id="{9F226D85-C066-4D0E-866D-6C76247E9979}"/>
                </a:ext>
              </a:extLst>
            </p:cNvPr>
            <p:cNvSpPr>
              <a:spLocks/>
            </p:cNvSpPr>
            <p:nvPr/>
          </p:nvSpPr>
          <p:spPr bwMode="auto">
            <a:xfrm>
              <a:off x="2323" y="1124"/>
              <a:ext cx="74" cy="91"/>
            </a:xfrm>
            <a:custGeom>
              <a:avLst/>
              <a:gdLst>
                <a:gd name="T0" fmla="*/ 0 w 74"/>
                <a:gd name="T1" fmla="*/ 0 h 91"/>
                <a:gd name="T2" fmla="*/ 37 w 74"/>
                <a:gd name="T3" fmla="*/ 28 h 91"/>
                <a:gd name="T4" fmla="*/ 74 w 74"/>
                <a:gd name="T5" fmla="*/ 55 h 91"/>
                <a:gd name="T6" fmla="*/ 40 w 74"/>
                <a:gd name="T7" fmla="*/ 65 h 91"/>
                <a:gd name="T8" fmla="*/ 17 w 74"/>
                <a:gd name="T9" fmla="*/ 91 h 91"/>
                <a:gd name="T10" fmla="*/ 8 w 74"/>
                <a:gd name="T11" fmla="*/ 46 h 91"/>
                <a:gd name="T12" fmla="*/ 0 w 7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74" h="91">
                  <a:moveTo>
                    <a:pt x="0" y="0"/>
                  </a:moveTo>
                  <a:lnTo>
                    <a:pt x="37" y="28"/>
                  </a:lnTo>
                  <a:lnTo>
                    <a:pt x="74" y="55"/>
                  </a:lnTo>
                  <a:lnTo>
                    <a:pt x="40" y="65"/>
                  </a:lnTo>
                  <a:lnTo>
                    <a:pt x="17" y="91"/>
                  </a:lnTo>
                  <a:lnTo>
                    <a:pt x="8" y="4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055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a:extLst>
              <a:ext uri="{FF2B5EF4-FFF2-40B4-BE49-F238E27FC236}">
                <a16:creationId xmlns:a16="http://schemas.microsoft.com/office/drawing/2014/main" id="{966EE2F2-B29D-4150-B469-5412AFC00C1A}"/>
              </a:ext>
            </a:extLst>
          </p:cNvPr>
          <p:cNvSpPr txBox="1"/>
          <p:nvPr/>
        </p:nvSpPr>
        <p:spPr>
          <a:xfrm rot="16200000">
            <a:off x="-529276" y="4084882"/>
            <a:ext cx="2428205" cy="169534"/>
          </a:xfrm>
          <a:prstGeom prst="rect">
            <a:avLst/>
          </a:prstGeom>
          <a:noFill/>
        </p:spPr>
        <p:txBody>
          <a:bodyPr wrap="square" lIns="0" tIns="0" rIns="0" bIns="0" rtlCol="0">
            <a:spAutoFit/>
          </a:bodyPr>
          <a:lstStyle>
            <a:defPPr>
              <a:defRPr lang="en-US"/>
            </a:defPPr>
            <a:lvl1pPr algn="ctr" defTabSz="913576" fontAlgn="base">
              <a:lnSpc>
                <a:spcPct val="90000"/>
              </a:lnSpc>
              <a:spcBef>
                <a:spcPct val="0"/>
              </a:spcBef>
              <a:spcAft>
                <a:spcPct val="0"/>
              </a:spcAft>
              <a:defRPr sz="1400" kern="0" cap="all">
                <a:solidFill>
                  <a:srgbClr val="797979"/>
                </a:solidFill>
                <a:latin typeface="Segoe UI Semibold" panose="020B0702040204020203" pitchFamily="34" charset="0"/>
                <a:cs typeface="Segoe UI Semibold" panose="020B0702040204020203" pitchFamily="34" charset="0"/>
              </a:defRPr>
            </a:lvl1pPr>
          </a:lstStyle>
          <a:p>
            <a:pPr defTabSz="913401">
              <a:defRPr/>
            </a:pPr>
            <a:r>
              <a:rPr lang="en-US" sz="1224" kern="1200" cap="none" dirty="0">
                <a:solidFill>
                  <a:srgbClr val="0078D7"/>
                </a:solidFill>
                <a:latin typeface="Segoe UI Semibold"/>
                <a:cs typeface="Segoe UI Semilight" panose="020B0402040204020203" pitchFamily="34" charset="0"/>
              </a:rPr>
              <a:t>Developers</a:t>
            </a:r>
          </a:p>
        </p:txBody>
      </p:sp>
      <p:grpSp>
        <p:nvGrpSpPr>
          <p:cNvPr id="292" name="Group 291">
            <a:extLst>
              <a:ext uri="{FF2B5EF4-FFF2-40B4-BE49-F238E27FC236}">
                <a16:creationId xmlns:a16="http://schemas.microsoft.com/office/drawing/2014/main" id="{A9D4ECFC-EAEA-4DA6-A3F4-53A50F34C8B8}"/>
              </a:ext>
            </a:extLst>
          </p:cNvPr>
          <p:cNvGrpSpPr/>
          <p:nvPr/>
        </p:nvGrpSpPr>
        <p:grpSpPr>
          <a:xfrm>
            <a:off x="1081924" y="2349145"/>
            <a:ext cx="1702090" cy="3658481"/>
            <a:chOff x="1081194" y="2348982"/>
            <a:chExt cx="2103120" cy="3659000"/>
          </a:xfrm>
        </p:grpSpPr>
        <p:sp>
          <p:nvSpPr>
            <p:cNvPr id="159" name="Rectangle 158">
              <a:extLst>
                <a:ext uri="{FF2B5EF4-FFF2-40B4-BE49-F238E27FC236}">
                  <a16:creationId xmlns:a16="http://schemas.microsoft.com/office/drawing/2014/main" id="{97CF54B7-1CE4-4E53-867B-99320ABAE471}"/>
                </a:ext>
              </a:extLst>
            </p:cNvPr>
            <p:cNvSpPr/>
            <p:nvPr/>
          </p:nvSpPr>
          <p:spPr>
            <a:xfrm>
              <a:off x="1081194" y="2348982"/>
              <a:ext cx="2103120" cy="497608"/>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Deliver fast, fluid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app experiences</a:t>
              </a:r>
            </a:p>
          </p:txBody>
        </p:sp>
        <p:sp>
          <p:nvSpPr>
            <p:cNvPr id="160" name="Rectangle 159">
              <a:extLst>
                <a:ext uri="{FF2B5EF4-FFF2-40B4-BE49-F238E27FC236}">
                  <a16:creationId xmlns:a16="http://schemas.microsoft.com/office/drawing/2014/main" id="{84A0C181-0251-41FB-A141-AD46FC5726D0}"/>
                </a:ext>
              </a:extLst>
            </p:cNvPr>
            <p:cNvSpPr/>
            <p:nvPr/>
          </p:nvSpPr>
          <p:spPr>
            <a:xfrm>
              <a:off x="1081194" y="3402779"/>
              <a:ext cx="2103120" cy="497608"/>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Push out feature updates quickly</a:t>
              </a:r>
            </a:p>
          </p:txBody>
        </p:sp>
        <p:sp>
          <p:nvSpPr>
            <p:cNvPr id="161" name="Rectangle 160">
              <a:extLst>
                <a:ext uri="{FF2B5EF4-FFF2-40B4-BE49-F238E27FC236}">
                  <a16:creationId xmlns:a16="http://schemas.microsoft.com/office/drawing/2014/main" id="{5614C171-CC0F-4564-8B86-59BAF32932B9}"/>
                </a:ext>
              </a:extLst>
            </p:cNvPr>
            <p:cNvSpPr/>
            <p:nvPr/>
          </p:nvSpPr>
          <p:spPr>
            <a:xfrm>
              <a:off x="1081194" y="4456576"/>
              <a:ext cx="2103120" cy="497608"/>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Integrate with the CMS you love</a:t>
              </a:r>
            </a:p>
          </p:txBody>
        </p:sp>
        <p:sp>
          <p:nvSpPr>
            <p:cNvPr id="162" name="Rectangle 161">
              <a:extLst>
                <a:ext uri="{FF2B5EF4-FFF2-40B4-BE49-F238E27FC236}">
                  <a16:creationId xmlns:a16="http://schemas.microsoft.com/office/drawing/2014/main" id="{B52DC2AB-20CE-4135-B28C-903792797539}"/>
                </a:ext>
              </a:extLst>
            </p:cNvPr>
            <p:cNvSpPr/>
            <p:nvPr/>
          </p:nvSpPr>
          <p:spPr>
            <a:xfrm>
              <a:off x="1081194" y="5510374"/>
              <a:ext cx="2103120" cy="497608"/>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Go social, simplify sign-in/up process</a:t>
              </a:r>
            </a:p>
          </p:txBody>
        </p:sp>
      </p:grpSp>
      <p:cxnSp>
        <p:nvCxnSpPr>
          <p:cNvPr id="154" name="Straight Connector 153">
            <a:extLst>
              <a:ext uri="{FF2B5EF4-FFF2-40B4-BE49-F238E27FC236}">
                <a16:creationId xmlns:a16="http://schemas.microsoft.com/office/drawing/2014/main" id="{AB350BD1-C2BA-45DC-88BA-DA7FB1E25109}"/>
              </a:ext>
            </a:extLst>
          </p:cNvPr>
          <p:cNvCxnSpPr>
            <a:cxnSpLocks/>
          </p:cNvCxnSpPr>
          <p:nvPr/>
        </p:nvCxnSpPr>
        <p:spPr>
          <a:xfrm>
            <a:off x="1018057"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52C2F3-96E1-49A8-A36B-F315BD2A18AD}"/>
              </a:ext>
            </a:extLst>
          </p:cNvPr>
          <p:cNvCxnSpPr>
            <a:cxnSpLocks/>
          </p:cNvCxnSpPr>
          <p:nvPr/>
        </p:nvCxnSpPr>
        <p:spPr>
          <a:xfrm>
            <a:off x="1018057"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D9CDB91-5E5C-434F-96C7-7323F2483C24}"/>
              </a:ext>
            </a:extLst>
          </p:cNvPr>
          <p:cNvCxnSpPr>
            <a:cxnSpLocks/>
          </p:cNvCxnSpPr>
          <p:nvPr/>
        </p:nvCxnSpPr>
        <p:spPr>
          <a:xfrm>
            <a:off x="1018057"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72752507-59D0-4FD4-A2A1-61EB3992F7A9}"/>
              </a:ext>
            </a:extLst>
          </p:cNvPr>
          <p:cNvSpPr txBox="1"/>
          <p:nvPr/>
        </p:nvSpPr>
        <p:spPr>
          <a:xfrm rot="16200000">
            <a:off x="5135975" y="4084881"/>
            <a:ext cx="2428205" cy="169534"/>
          </a:xfrm>
          <a:prstGeom prst="rect">
            <a:avLst/>
          </a:prstGeom>
          <a:noFill/>
        </p:spPr>
        <p:txBody>
          <a:bodyPr wrap="square" lIns="0" tIns="0" rIns="0" bIns="0" rtlCol="0">
            <a:spAutoFit/>
          </a:bodyPr>
          <a:lstStyle>
            <a:defPPr>
              <a:defRPr lang="en-US"/>
            </a:defPPr>
            <a:lvl1pPr algn="ctr" defTabSz="913576" fontAlgn="base">
              <a:lnSpc>
                <a:spcPct val="90000"/>
              </a:lnSpc>
              <a:spcBef>
                <a:spcPct val="0"/>
              </a:spcBef>
              <a:spcAft>
                <a:spcPct val="0"/>
              </a:spcAft>
              <a:defRPr sz="1400" kern="0" cap="all">
                <a:solidFill>
                  <a:srgbClr val="797979"/>
                </a:solidFill>
                <a:latin typeface="Segoe UI Semibold" panose="020B0702040204020203" pitchFamily="34" charset="0"/>
                <a:cs typeface="Segoe UI Semibold" panose="020B0702040204020203" pitchFamily="34" charset="0"/>
              </a:defRPr>
            </a:lvl1pPr>
          </a:lstStyle>
          <a:p>
            <a:pPr defTabSz="913401">
              <a:defRPr/>
            </a:pPr>
            <a:r>
              <a:rPr lang="en-US" sz="1224" kern="1200" cap="none" dirty="0">
                <a:solidFill>
                  <a:srgbClr val="0078D7"/>
                </a:solidFill>
                <a:latin typeface="Segoe UI Semibold"/>
                <a:cs typeface="Segoe UI Semilight" panose="020B0402040204020203" pitchFamily="34" charset="0"/>
              </a:rPr>
              <a:t>Technical Leaders</a:t>
            </a:r>
          </a:p>
        </p:txBody>
      </p:sp>
      <p:sp>
        <p:nvSpPr>
          <p:cNvPr id="308" name="Rectangle 307">
            <a:extLst>
              <a:ext uri="{FF2B5EF4-FFF2-40B4-BE49-F238E27FC236}">
                <a16:creationId xmlns:a16="http://schemas.microsoft.com/office/drawing/2014/main" id="{18357E09-70A3-49D3-BE41-D367EB520C00}"/>
              </a:ext>
            </a:extLst>
          </p:cNvPr>
          <p:cNvSpPr/>
          <p:nvPr/>
        </p:nvSpPr>
        <p:spPr>
          <a:xfrm>
            <a:off x="6696234" y="2349145"/>
            <a:ext cx="1824221" cy="497537"/>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Reach global users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at scale smoothly </a:t>
            </a:r>
          </a:p>
        </p:txBody>
      </p:sp>
      <p:sp>
        <p:nvSpPr>
          <p:cNvPr id="309" name="Rectangle 308">
            <a:extLst>
              <a:ext uri="{FF2B5EF4-FFF2-40B4-BE49-F238E27FC236}">
                <a16:creationId xmlns:a16="http://schemas.microsoft.com/office/drawing/2014/main" id="{7EB7775D-288B-4126-9979-CD9B75D88092}"/>
              </a:ext>
            </a:extLst>
          </p:cNvPr>
          <p:cNvSpPr/>
          <p:nvPr/>
        </p:nvSpPr>
        <p:spPr>
          <a:xfrm>
            <a:off x="6696234" y="3305857"/>
            <a:ext cx="1824221" cy="699220"/>
          </a:xfrm>
          <a:prstGeom prst="rect">
            <a:avLst/>
          </a:prstGeom>
        </p:spPr>
        <p:txBody>
          <a:bodyPr wrap="square" lIns="0">
            <a:spAutoFit/>
          </a:bodyPr>
          <a:lstStyle/>
          <a:p>
            <a:pPr defTabSz="896214">
              <a:lnSpc>
                <a:spcPct val="90000"/>
              </a:lnSpc>
              <a:spcAft>
                <a:spcPts val="2400"/>
              </a:spcAft>
              <a:defRPr/>
            </a:pPr>
            <a:r>
              <a:rPr lang="en-US" sz="1400" kern="0">
                <a:solidFill>
                  <a:prstClr val="black"/>
                </a:solidFill>
                <a:latin typeface="Segoe UI Semibold" panose="020B0702040204020203" pitchFamily="34" charset="0"/>
                <a:cs typeface="Segoe UI Semibold" panose="020B0702040204020203" pitchFamily="34" charset="0"/>
              </a:rPr>
              <a:t>Transform products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through data</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driven approach </a:t>
            </a:r>
          </a:p>
        </p:txBody>
      </p:sp>
      <p:sp>
        <p:nvSpPr>
          <p:cNvPr id="310" name="Rectangle 309">
            <a:extLst>
              <a:ext uri="{FF2B5EF4-FFF2-40B4-BE49-F238E27FC236}">
                <a16:creationId xmlns:a16="http://schemas.microsoft.com/office/drawing/2014/main" id="{71C43C83-47C9-43AE-A203-7DFF1DCEE9DA}"/>
              </a:ext>
            </a:extLst>
          </p:cNvPr>
          <p:cNvSpPr/>
          <p:nvPr/>
        </p:nvSpPr>
        <p:spPr>
          <a:xfrm>
            <a:off x="6696234" y="4456440"/>
            <a:ext cx="1824221" cy="497537"/>
          </a:xfrm>
          <a:prstGeom prst="rect">
            <a:avLst/>
          </a:prstGeom>
        </p:spPr>
        <p:txBody>
          <a:bodyPr wrap="square" lIns="0">
            <a:spAutoFit/>
          </a:bodyPr>
          <a:lstStyle/>
          <a:p>
            <a:pPr defTabSz="896214">
              <a:lnSpc>
                <a:spcPct val="90000"/>
              </a:lnSpc>
              <a:spcAft>
                <a:spcPts val="2400"/>
              </a:spcAft>
              <a:defRPr/>
            </a:pPr>
            <a:r>
              <a:rPr lang="en-US" sz="1400" kern="0">
                <a:solidFill>
                  <a:prstClr val="black"/>
                </a:solidFill>
                <a:latin typeface="Segoe UI Semibold" panose="020B0702040204020203" pitchFamily="34" charset="0"/>
                <a:cs typeface="Segoe UI Semibold" panose="020B0702040204020203" pitchFamily="34" charset="0"/>
              </a:rPr>
              <a:t>Engage users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with rich media </a:t>
            </a:r>
          </a:p>
        </p:txBody>
      </p:sp>
      <p:sp>
        <p:nvSpPr>
          <p:cNvPr id="311" name="Rectangle 310">
            <a:extLst>
              <a:ext uri="{FF2B5EF4-FFF2-40B4-BE49-F238E27FC236}">
                <a16:creationId xmlns:a16="http://schemas.microsoft.com/office/drawing/2014/main" id="{C3970963-E792-48D1-A001-1435D28FD222}"/>
              </a:ext>
            </a:extLst>
          </p:cNvPr>
          <p:cNvSpPr/>
          <p:nvPr/>
        </p:nvSpPr>
        <p:spPr>
          <a:xfrm>
            <a:off x="6696232" y="5410093"/>
            <a:ext cx="2200445" cy="674031"/>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Deliver x-platform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experiences w/ minimal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development redundancy</a:t>
            </a:r>
          </a:p>
        </p:txBody>
      </p:sp>
      <p:cxnSp>
        <p:nvCxnSpPr>
          <p:cNvPr id="303" name="Straight Connector 302">
            <a:extLst>
              <a:ext uri="{FF2B5EF4-FFF2-40B4-BE49-F238E27FC236}">
                <a16:creationId xmlns:a16="http://schemas.microsoft.com/office/drawing/2014/main" id="{C524A27B-85D4-4C90-A308-EACBE83D4F93}"/>
              </a:ext>
            </a:extLst>
          </p:cNvPr>
          <p:cNvCxnSpPr>
            <a:cxnSpLocks/>
          </p:cNvCxnSpPr>
          <p:nvPr/>
        </p:nvCxnSpPr>
        <p:spPr>
          <a:xfrm>
            <a:off x="6632368"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9CBFA22-42D2-407B-B76E-2305BF5BF112}"/>
              </a:ext>
            </a:extLst>
          </p:cNvPr>
          <p:cNvCxnSpPr>
            <a:cxnSpLocks/>
          </p:cNvCxnSpPr>
          <p:nvPr/>
        </p:nvCxnSpPr>
        <p:spPr>
          <a:xfrm>
            <a:off x="6632368"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F2959FA9-CC71-4BB3-8427-C013C47CD315}"/>
              </a:ext>
            </a:extLst>
          </p:cNvPr>
          <p:cNvCxnSpPr>
            <a:cxnSpLocks/>
          </p:cNvCxnSpPr>
          <p:nvPr/>
        </p:nvCxnSpPr>
        <p:spPr>
          <a:xfrm>
            <a:off x="6632368"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1A9EF7E-EAD9-4A7A-8425-E6C9A5135691}"/>
              </a:ext>
            </a:extLst>
          </p:cNvPr>
          <p:cNvSpPr txBox="1"/>
          <p:nvPr/>
        </p:nvSpPr>
        <p:spPr>
          <a:xfrm>
            <a:off x="9876743" y="3662443"/>
            <a:ext cx="1124515" cy="393017"/>
          </a:xfrm>
          <a:prstGeom prst="rect">
            <a:avLst/>
          </a:prstGeom>
          <a:noFill/>
        </p:spPr>
        <p:txBody>
          <a:bodyPr wrap="squar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a:cs typeface="Segoe UI" panose="020B0502040204020203" pitchFamily="34" charset="0"/>
              </a:rPr>
              <a:t>Monitoring </a:t>
            </a:r>
            <a:br>
              <a:rPr lang="en-US" sz="1050" dirty="0">
                <a:solidFill>
                  <a:schemeClr val="tx1"/>
                </a:solidFill>
                <a:latin typeface="Segoe UI"/>
                <a:cs typeface="Segoe UI" panose="020B0502040204020203" pitchFamily="34" charset="0"/>
              </a:rPr>
            </a:br>
            <a:r>
              <a:rPr lang="en-US" sz="1050" dirty="0">
                <a:solidFill>
                  <a:schemeClr val="tx1"/>
                </a:solidFill>
                <a:latin typeface="Segoe UI"/>
                <a:cs typeface="Segoe UI" panose="020B0502040204020203" pitchFamily="34" charset="0"/>
              </a:rPr>
              <a:t>and diagnostic</a:t>
            </a:r>
          </a:p>
        </p:txBody>
      </p:sp>
      <p:sp>
        <p:nvSpPr>
          <p:cNvPr id="90" name="TextBox 89">
            <a:extLst>
              <a:ext uri="{FF2B5EF4-FFF2-40B4-BE49-F238E27FC236}">
                <a16:creationId xmlns:a16="http://schemas.microsoft.com/office/drawing/2014/main" id="{61956564-D2F1-448B-AAAA-CAAEA5953E41}"/>
              </a:ext>
            </a:extLst>
          </p:cNvPr>
          <p:cNvSpPr txBox="1"/>
          <p:nvPr/>
        </p:nvSpPr>
        <p:spPr>
          <a:xfrm>
            <a:off x="9098311" y="3662443"/>
            <a:ext cx="864378" cy="241755"/>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A/B testing</a:t>
            </a:r>
          </a:p>
        </p:txBody>
      </p:sp>
      <p:sp>
        <p:nvSpPr>
          <p:cNvPr id="91" name="Rectangle 90">
            <a:extLst>
              <a:ext uri="{FF2B5EF4-FFF2-40B4-BE49-F238E27FC236}">
                <a16:creationId xmlns:a16="http://schemas.microsoft.com/office/drawing/2014/main" id="{310E21B2-5AE1-4801-8E17-CAA5D82187BF}"/>
              </a:ext>
            </a:extLst>
          </p:cNvPr>
          <p:cNvSpPr/>
          <p:nvPr/>
        </p:nvSpPr>
        <p:spPr>
          <a:xfrm>
            <a:off x="9209891" y="5822549"/>
            <a:ext cx="641214"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Offline </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sync</a:t>
            </a:r>
          </a:p>
        </p:txBody>
      </p:sp>
      <p:sp>
        <p:nvSpPr>
          <p:cNvPr id="92" name="Rectangle 91">
            <a:extLst>
              <a:ext uri="{FF2B5EF4-FFF2-40B4-BE49-F238E27FC236}">
                <a16:creationId xmlns:a16="http://schemas.microsoft.com/office/drawing/2014/main" id="{D732F860-7D30-430F-97EB-BBBCA22CBAEA}"/>
              </a:ext>
            </a:extLst>
          </p:cNvPr>
          <p:cNvSpPr/>
          <p:nvPr/>
        </p:nvSpPr>
        <p:spPr>
          <a:xfrm>
            <a:off x="9965529" y="5822549"/>
            <a:ext cx="946942"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Push</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notifications</a:t>
            </a:r>
          </a:p>
        </p:txBody>
      </p:sp>
      <p:sp>
        <p:nvSpPr>
          <p:cNvPr id="93" name="TextBox 92">
            <a:extLst>
              <a:ext uri="{FF2B5EF4-FFF2-40B4-BE49-F238E27FC236}">
                <a16:creationId xmlns:a16="http://schemas.microsoft.com/office/drawing/2014/main" id="{9CD78704-1D75-4FD1-AFBE-9E9C57178E8B}"/>
              </a:ext>
            </a:extLst>
          </p:cNvPr>
          <p:cNvSpPr txBox="1"/>
          <p:nvPr/>
        </p:nvSpPr>
        <p:spPr>
          <a:xfrm>
            <a:off x="9295316" y="4748334"/>
            <a:ext cx="470363" cy="241755"/>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a:cs typeface="Segoe UI" panose="020B0502040204020203" pitchFamily="34" charset="0"/>
              </a:rPr>
              <a:t>CDN</a:t>
            </a:r>
          </a:p>
        </p:txBody>
      </p:sp>
      <p:sp>
        <p:nvSpPr>
          <p:cNvPr id="96" name="TextBox 95">
            <a:extLst>
              <a:ext uri="{FF2B5EF4-FFF2-40B4-BE49-F238E27FC236}">
                <a16:creationId xmlns:a16="http://schemas.microsoft.com/office/drawing/2014/main" id="{8856C513-A8C2-47DB-8AF9-71808EFA6F90}"/>
              </a:ext>
            </a:extLst>
          </p:cNvPr>
          <p:cNvSpPr txBox="1"/>
          <p:nvPr/>
        </p:nvSpPr>
        <p:spPr>
          <a:xfrm>
            <a:off x="10108176" y="4748334"/>
            <a:ext cx="661649" cy="393017"/>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a:cs typeface="Segoe UI" panose="020B0502040204020203" pitchFamily="34" charset="0"/>
              </a:rPr>
              <a:t>Media</a:t>
            </a:r>
            <a:br>
              <a:rPr lang="en-US" sz="1050" dirty="0">
                <a:solidFill>
                  <a:schemeClr val="tx1"/>
                </a:solidFill>
                <a:latin typeface="Segoe UI"/>
                <a:cs typeface="Segoe UI" panose="020B0502040204020203" pitchFamily="34" charset="0"/>
              </a:rPr>
            </a:br>
            <a:r>
              <a:rPr lang="en-US" sz="1050" dirty="0">
                <a:solidFill>
                  <a:schemeClr val="tx1"/>
                </a:solidFill>
                <a:latin typeface="Segoe UI"/>
                <a:cs typeface="Segoe UI" panose="020B0502040204020203" pitchFamily="34" charset="0"/>
              </a:rPr>
              <a:t>services</a:t>
            </a:r>
          </a:p>
        </p:txBody>
      </p:sp>
      <p:sp>
        <p:nvSpPr>
          <p:cNvPr id="99" name="TextBox 98">
            <a:extLst>
              <a:ext uri="{FF2B5EF4-FFF2-40B4-BE49-F238E27FC236}">
                <a16:creationId xmlns:a16="http://schemas.microsoft.com/office/drawing/2014/main" id="{663B4C5A-2EFE-4CC7-A1E1-DF7D8F9E8D0C}"/>
              </a:ext>
            </a:extLst>
          </p:cNvPr>
          <p:cNvSpPr txBox="1"/>
          <p:nvPr/>
        </p:nvSpPr>
        <p:spPr>
          <a:xfrm>
            <a:off x="9220929" y="2595966"/>
            <a:ext cx="619141" cy="393017"/>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Global </a:t>
            </a:r>
            <a:br>
              <a:rPr lang="en-US" sz="1050">
                <a:solidFill>
                  <a:schemeClr val="tx1"/>
                </a:solidFill>
                <a:latin typeface="Segoe UI"/>
                <a:cs typeface="Segoe UI" panose="020B0502040204020203" pitchFamily="34" charset="0"/>
              </a:rPr>
            </a:br>
            <a:r>
              <a:rPr lang="en-US" sz="1050">
                <a:solidFill>
                  <a:schemeClr val="tx1"/>
                </a:solidFill>
                <a:latin typeface="Segoe UI"/>
                <a:cs typeface="Segoe UI" panose="020B0502040204020203" pitchFamily="34" charset="0"/>
              </a:rPr>
              <a:t>scale</a:t>
            </a:r>
          </a:p>
        </p:txBody>
      </p:sp>
      <p:sp>
        <p:nvSpPr>
          <p:cNvPr id="100" name="TextBox 99">
            <a:extLst>
              <a:ext uri="{FF2B5EF4-FFF2-40B4-BE49-F238E27FC236}">
                <a16:creationId xmlns:a16="http://schemas.microsoft.com/office/drawing/2014/main" id="{5EBC775F-4D95-4F01-92EA-54182DA99693}"/>
              </a:ext>
            </a:extLst>
          </p:cNvPr>
          <p:cNvSpPr txBox="1"/>
          <p:nvPr/>
        </p:nvSpPr>
        <p:spPr>
          <a:xfrm>
            <a:off x="9941208" y="2595966"/>
            <a:ext cx="995585" cy="393017"/>
          </a:xfrm>
          <a:prstGeom prst="rect">
            <a:avLst/>
          </a:prstGeom>
          <a:noFill/>
        </p:spPr>
        <p:txBody>
          <a:bodyPr wrap="squar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Auto scale on demand</a:t>
            </a:r>
          </a:p>
        </p:txBody>
      </p:sp>
      <p:sp>
        <p:nvSpPr>
          <p:cNvPr id="101" name="TextBox 100">
            <a:extLst>
              <a:ext uri="{FF2B5EF4-FFF2-40B4-BE49-F238E27FC236}">
                <a16:creationId xmlns:a16="http://schemas.microsoft.com/office/drawing/2014/main" id="{A4565F4D-63FA-4064-96E7-094ED77E9937}"/>
              </a:ext>
            </a:extLst>
          </p:cNvPr>
          <p:cNvSpPr txBox="1"/>
          <p:nvPr/>
        </p:nvSpPr>
        <p:spPr>
          <a:xfrm>
            <a:off x="10863693" y="2595966"/>
            <a:ext cx="573362" cy="241755"/>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Clone </a:t>
            </a:r>
          </a:p>
        </p:txBody>
      </p:sp>
      <p:sp>
        <p:nvSpPr>
          <p:cNvPr id="26" name="Line 6">
            <a:extLst>
              <a:ext uri="{FF2B5EF4-FFF2-40B4-BE49-F238E27FC236}">
                <a16:creationId xmlns:a16="http://schemas.microsoft.com/office/drawing/2014/main" id="{09F9B1D2-A8E7-4233-BB25-BA9C8FB7A4A5}"/>
              </a:ext>
            </a:extLst>
          </p:cNvPr>
          <p:cNvSpPr>
            <a:spLocks noChangeShapeType="1"/>
          </p:cNvSpPr>
          <p:nvPr/>
        </p:nvSpPr>
        <p:spPr bwMode="auto">
          <a:xfrm>
            <a:off x="9592245" y="4454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27" name="Line 7">
            <a:extLst>
              <a:ext uri="{FF2B5EF4-FFF2-40B4-BE49-F238E27FC236}">
                <a16:creationId xmlns:a16="http://schemas.microsoft.com/office/drawing/2014/main" id="{51F53442-343E-404B-949D-AEB42D9209B0}"/>
              </a:ext>
            </a:extLst>
          </p:cNvPr>
          <p:cNvSpPr>
            <a:spLocks noChangeShapeType="1"/>
          </p:cNvSpPr>
          <p:nvPr/>
        </p:nvSpPr>
        <p:spPr bwMode="auto">
          <a:xfrm>
            <a:off x="9592245" y="4454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28" name="Freeform 8">
            <a:extLst>
              <a:ext uri="{FF2B5EF4-FFF2-40B4-BE49-F238E27FC236}">
                <a16:creationId xmlns:a16="http://schemas.microsoft.com/office/drawing/2014/main" id="{1B5EB9AE-9B93-4A24-8CA7-05E586FEDA7D}"/>
              </a:ext>
            </a:extLst>
          </p:cNvPr>
          <p:cNvSpPr>
            <a:spLocks/>
          </p:cNvSpPr>
          <p:nvPr/>
        </p:nvSpPr>
        <p:spPr bwMode="auto">
          <a:xfrm>
            <a:off x="9592245" y="4386894"/>
            <a:ext cx="38460" cy="67945"/>
          </a:xfrm>
          <a:custGeom>
            <a:avLst/>
            <a:gdLst>
              <a:gd name="T0" fmla="*/ 1 w 18"/>
              <a:gd name="T1" fmla="*/ 30 h 31"/>
              <a:gd name="T2" fmla="*/ 0 w 18"/>
              <a:gd name="T3" fmla="*/ 31 h 31"/>
              <a:gd name="T4" fmla="*/ 1 w 18"/>
              <a:gd name="T5" fmla="*/ 30 h 31"/>
              <a:gd name="T6" fmla="*/ 18 w 18"/>
              <a:gd name="T7" fmla="*/ 0 h 31"/>
              <a:gd name="T8" fmla="*/ 1 w 18"/>
              <a:gd name="T9" fmla="*/ 30 h 31"/>
            </a:gdLst>
            <a:ahLst/>
            <a:cxnLst>
              <a:cxn ang="0">
                <a:pos x="T0" y="T1"/>
              </a:cxn>
              <a:cxn ang="0">
                <a:pos x="T2" y="T3"/>
              </a:cxn>
              <a:cxn ang="0">
                <a:pos x="T4" y="T5"/>
              </a:cxn>
              <a:cxn ang="0">
                <a:pos x="T6" y="T7"/>
              </a:cxn>
              <a:cxn ang="0">
                <a:pos x="T8" y="T9"/>
              </a:cxn>
            </a:cxnLst>
            <a:rect l="0" t="0" r="r" b="b"/>
            <a:pathLst>
              <a:path w="18" h="31">
                <a:moveTo>
                  <a:pt x="1" y="30"/>
                </a:moveTo>
                <a:cubicBezTo>
                  <a:pt x="1" y="30"/>
                  <a:pt x="0" y="30"/>
                  <a:pt x="0" y="31"/>
                </a:cubicBezTo>
                <a:cubicBezTo>
                  <a:pt x="0" y="30"/>
                  <a:pt x="0" y="30"/>
                  <a:pt x="1" y="30"/>
                </a:cubicBezTo>
                <a:cubicBezTo>
                  <a:pt x="18" y="0"/>
                  <a:pt x="18" y="0"/>
                  <a:pt x="18" y="0"/>
                </a:cubicBezTo>
                <a:lnTo>
                  <a:pt x="1" y="3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355" name="Freeform: Shape 354">
            <a:extLst>
              <a:ext uri="{FF2B5EF4-FFF2-40B4-BE49-F238E27FC236}">
                <a16:creationId xmlns:a16="http://schemas.microsoft.com/office/drawing/2014/main" id="{4453DBC1-A457-47BF-8D7E-0FA5047E9B2B}"/>
              </a:ext>
            </a:extLst>
          </p:cNvPr>
          <p:cNvSpPr>
            <a:spLocks/>
          </p:cNvSpPr>
          <p:nvPr/>
        </p:nvSpPr>
        <p:spPr bwMode="auto">
          <a:xfrm>
            <a:off x="9506346" y="4374074"/>
            <a:ext cx="146153" cy="246875"/>
          </a:xfrm>
          <a:custGeom>
            <a:avLst/>
            <a:gdLst>
              <a:gd name="connsiteX0" fmla="*/ 64500 w 146153"/>
              <a:gd name="connsiteY0" fmla="*/ 82562 h 246875"/>
              <a:gd name="connsiteX1" fmla="*/ 64162 w 146153"/>
              <a:gd name="connsiteY1" fmla="*/ 83204 h 246875"/>
              <a:gd name="connsiteX2" fmla="*/ 64169 w 146153"/>
              <a:gd name="connsiteY2" fmla="*/ 83204 h 246875"/>
              <a:gd name="connsiteX3" fmla="*/ 77250 w 146153"/>
              <a:gd name="connsiteY3" fmla="*/ 0 h 246875"/>
              <a:gd name="connsiteX4" fmla="*/ 104783 w 146153"/>
              <a:gd name="connsiteY4" fmla="*/ 4252 h 246875"/>
              <a:gd name="connsiteX5" fmla="*/ 104992 w 146153"/>
              <a:gd name="connsiteY5" fmla="*/ 3846 h 246875"/>
              <a:gd name="connsiteX6" fmla="*/ 124359 w 146153"/>
              <a:gd name="connsiteY6" fmla="*/ 12678 h 246875"/>
              <a:gd name="connsiteX7" fmla="*/ 87776 w 146153"/>
              <a:gd name="connsiteY7" fmla="*/ 78914 h 246875"/>
              <a:gd name="connsiteX8" fmla="*/ 87776 w 146153"/>
              <a:gd name="connsiteY8" fmla="*/ 81121 h 246875"/>
              <a:gd name="connsiteX9" fmla="*/ 87776 w 146153"/>
              <a:gd name="connsiteY9" fmla="*/ 83204 h 246875"/>
              <a:gd name="connsiteX10" fmla="*/ 88157 w 146153"/>
              <a:gd name="connsiteY10" fmla="*/ 83204 h 246875"/>
              <a:gd name="connsiteX11" fmla="*/ 90338 w 146153"/>
              <a:gd name="connsiteY11" fmla="*/ 83204 h 246875"/>
              <a:gd name="connsiteX12" fmla="*/ 99063 w 146153"/>
              <a:gd name="connsiteY12" fmla="*/ 83204 h 246875"/>
              <a:gd name="connsiteX13" fmla="*/ 104789 w 146153"/>
              <a:gd name="connsiteY13" fmla="*/ 83204 h 246875"/>
              <a:gd name="connsiteX14" fmla="*/ 116514 w 146153"/>
              <a:gd name="connsiteY14" fmla="*/ 83204 h 246875"/>
              <a:gd name="connsiteX15" fmla="*/ 116432 w 146153"/>
              <a:gd name="connsiteY15" fmla="*/ 83329 h 246875"/>
              <a:gd name="connsiteX16" fmla="*/ 119365 w 146153"/>
              <a:gd name="connsiteY16" fmla="*/ 83329 h 246875"/>
              <a:gd name="connsiteX17" fmla="*/ 119365 w 146153"/>
              <a:gd name="connsiteY17" fmla="*/ 83329 h 246875"/>
              <a:gd name="connsiteX18" fmla="*/ 127719 w 146153"/>
              <a:gd name="connsiteY18" fmla="*/ 83329 h 246875"/>
              <a:gd name="connsiteX19" fmla="*/ 127719 w 146153"/>
              <a:gd name="connsiteY19" fmla="*/ 83329 h 246875"/>
              <a:gd name="connsiteX20" fmla="*/ 143988 w 146153"/>
              <a:gd name="connsiteY20" fmla="*/ 83329 h 246875"/>
              <a:gd name="connsiteX21" fmla="*/ 146153 w 146153"/>
              <a:gd name="connsiteY21" fmla="*/ 85532 h 246875"/>
              <a:gd name="connsiteX22" fmla="*/ 143988 w 146153"/>
              <a:gd name="connsiteY22" fmla="*/ 87735 h 246875"/>
              <a:gd name="connsiteX23" fmla="*/ 14107 w 146153"/>
              <a:gd name="connsiteY23" fmla="*/ 239731 h 246875"/>
              <a:gd name="connsiteX24" fmla="*/ 57029 w 146153"/>
              <a:gd name="connsiteY24" fmla="*/ 173749 h 246875"/>
              <a:gd name="connsiteX25" fmla="*/ 71710 w 146153"/>
              <a:gd name="connsiteY25" fmla="*/ 151180 h 246875"/>
              <a:gd name="connsiteX26" fmla="*/ 73453 w 146153"/>
              <a:gd name="connsiteY26" fmla="*/ 148500 h 246875"/>
              <a:gd name="connsiteX27" fmla="*/ 73263 w 146153"/>
              <a:gd name="connsiteY27" fmla="*/ 148789 h 246875"/>
              <a:gd name="connsiteX28" fmla="*/ 13992 w 146153"/>
              <a:gd name="connsiteY28" fmla="*/ 238665 h 246875"/>
              <a:gd name="connsiteX29" fmla="*/ 7448 w 146153"/>
              <a:gd name="connsiteY29" fmla="*/ 245234 h 246875"/>
              <a:gd name="connsiteX30" fmla="*/ 5267 w 146153"/>
              <a:gd name="connsiteY30" fmla="*/ 245234 h 246875"/>
              <a:gd name="connsiteX31" fmla="*/ 48893 w 146153"/>
              <a:gd name="connsiteY31" fmla="*/ 137944 h 246875"/>
              <a:gd name="connsiteX32" fmla="*/ 48893 w 146153"/>
              <a:gd name="connsiteY32" fmla="*/ 133565 h 246875"/>
              <a:gd name="connsiteX33" fmla="*/ 44531 w 146153"/>
              <a:gd name="connsiteY33" fmla="*/ 131375 h 246875"/>
              <a:gd name="connsiteX34" fmla="*/ 3086 w 146153"/>
              <a:gd name="connsiteY34" fmla="*/ 131375 h 246875"/>
              <a:gd name="connsiteX35" fmla="*/ 904 w 146153"/>
              <a:gd name="connsiteY35" fmla="*/ 126996 h 246875"/>
              <a:gd name="connsiteX36" fmla="*/ 37987 w 146153"/>
              <a:gd name="connsiteY36" fmla="*/ 8759 h 246875"/>
              <a:gd name="connsiteX37" fmla="*/ 77250 w 146153"/>
              <a:gd name="connsiteY37" fmla="*/ 0 h 24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6153" h="246875">
                <a:moveTo>
                  <a:pt x="64500" y="82562"/>
                </a:moveTo>
                <a:lnTo>
                  <a:pt x="64162" y="83204"/>
                </a:lnTo>
                <a:lnTo>
                  <a:pt x="64169" y="83204"/>
                </a:lnTo>
                <a:close/>
                <a:moveTo>
                  <a:pt x="77250" y="0"/>
                </a:moveTo>
                <a:lnTo>
                  <a:pt x="104783" y="4252"/>
                </a:lnTo>
                <a:lnTo>
                  <a:pt x="104992" y="3846"/>
                </a:lnTo>
                <a:cubicBezTo>
                  <a:pt x="111447" y="6054"/>
                  <a:pt x="117903" y="8262"/>
                  <a:pt x="124359" y="12678"/>
                </a:cubicBezTo>
                <a:cubicBezTo>
                  <a:pt x="124359" y="12678"/>
                  <a:pt x="124359" y="12678"/>
                  <a:pt x="87776" y="78914"/>
                </a:cubicBezTo>
                <a:cubicBezTo>
                  <a:pt x="85624" y="78914"/>
                  <a:pt x="85624" y="78914"/>
                  <a:pt x="87776" y="81121"/>
                </a:cubicBezTo>
                <a:lnTo>
                  <a:pt x="87776" y="83204"/>
                </a:lnTo>
                <a:lnTo>
                  <a:pt x="88157" y="83204"/>
                </a:lnTo>
                <a:cubicBezTo>
                  <a:pt x="88157" y="83204"/>
                  <a:pt x="88157" y="83204"/>
                  <a:pt x="90338" y="83204"/>
                </a:cubicBezTo>
                <a:cubicBezTo>
                  <a:pt x="90338" y="83204"/>
                  <a:pt x="90338" y="83204"/>
                  <a:pt x="99063" y="83204"/>
                </a:cubicBezTo>
                <a:cubicBezTo>
                  <a:pt x="99063" y="83204"/>
                  <a:pt x="99063" y="83204"/>
                  <a:pt x="104789" y="83204"/>
                </a:cubicBezTo>
                <a:lnTo>
                  <a:pt x="116514" y="83204"/>
                </a:lnTo>
                <a:lnTo>
                  <a:pt x="116432" y="83329"/>
                </a:lnTo>
                <a:lnTo>
                  <a:pt x="119365" y="83329"/>
                </a:lnTo>
                <a:lnTo>
                  <a:pt x="119365" y="83329"/>
                </a:lnTo>
                <a:lnTo>
                  <a:pt x="127719" y="83329"/>
                </a:lnTo>
                <a:lnTo>
                  <a:pt x="127719" y="83329"/>
                </a:lnTo>
                <a:cubicBezTo>
                  <a:pt x="131676" y="83329"/>
                  <a:pt x="136953" y="83329"/>
                  <a:pt x="143988" y="83329"/>
                </a:cubicBezTo>
                <a:cubicBezTo>
                  <a:pt x="143988" y="83329"/>
                  <a:pt x="146153" y="83329"/>
                  <a:pt x="146153" y="85532"/>
                </a:cubicBezTo>
                <a:cubicBezTo>
                  <a:pt x="146153" y="85532"/>
                  <a:pt x="146153" y="87735"/>
                  <a:pt x="143988" y="87735"/>
                </a:cubicBezTo>
                <a:cubicBezTo>
                  <a:pt x="143988" y="87735"/>
                  <a:pt x="143988" y="87735"/>
                  <a:pt x="14107" y="239731"/>
                </a:cubicBezTo>
                <a:cubicBezTo>
                  <a:pt x="14107" y="239731"/>
                  <a:pt x="14107" y="239731"/>
                  <a:pt x="57029" y="173749"/>
                </a:cubicBezTo>
                <a:lnTo>
                  <a:pt x="71710" y="151180"/>
                </a:lnTo>
                <a:lnTo>
                  <a:pt x="73453" y="148500"/>
                </a:lnTo>
                <a:lnTo>
                  <a:pt x="73263" y="148789"/>
                </a:lnTo>
                <a:cubicBezTo>
                  <a:pt x="58845" y="170651"/>
                  <a:pt x="39623" y="199800"/>
                  <a:pt x="13992" y="238665"/>
                </a:cubicBezTo>
                <a:cubicBezTo>
                  <a:pt x="13992" y="238665"/>
                  <a:pt x="13992" y="238665"/>
                  <a:pt x="7448" y="245234"/>
                </a:cubicBezTo>
                <a:cubicBezTo>
                  <a:pt x="5267" y="247423"/>
                  <a:pt x="5267" y="247423"/>
                  <a:pt x="5267" y="245234"/>
                </a:cubicBezTo>
                <a:cubicBezTo>
                  <a:pt x="5267" y="245234"/>
                  <a:pt x="5267" y="245234"/>
                  <a:pt x="48893" y="137944"/>
                </a:cubicBezTo>
                <a:cubicBezTo>
                  <a:pt x="48893" y="135754"/>
                  <a:pt x="48893" y="133565"/>
                  <a:pt x="48893" y="133565"/>
                </a:cubicBezTo>
                <a:cubicBezTo>
                  <a:pt x="48893" y="131375"/>
                  <a:pt x="46712" y="131375"/>
                  <a:pt x="44531" y="131375"/>
                </a:cubicBezTo>
                <a:cubicBezTo>
                  <a:pt x="44531" y="131375"/>
                  <a:pt x="44531" y="131375"/>
                  <a:pt x="3086" y="131375"/>
                </a:cubicBezTo>
                <a:cubicBezTo>
                  <a:pt x="904" y="131375"/>
                  <a:pt x="-1277" y="131375"/>
                  <a:pt x="904" y="126996"/>
                </a:cubicBezTo>
                <a:cubicBezTo>
                  <a:pt x="904" y="126996"/>
                  <a:pt x="904" y="126996"/>
                  <a:pt x="37987" y="8759"/>
                </a:cubicBezTo>
                <a:cubicBezTo>
                  <a:pt x="48893" y="4379"/>
                  <a:pt x="61981" y="0"/>
                  <a:pt x="7725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457112">
              <a:defRPr/>
            </a:pPr>
            <a:endParaRPr lang="en-US" sz="1050">
              <a:latin typeface="Segoe UI"/>
            </a:endParaRPr>
          </a:p>
        </p:txBody>
      </p:sp>
      <p:sp>
        <p:nvSpPr>
          <p:cNvPr id="30" name="Freeform 10">
            <a:extLst>
              <a:ext uri="{FF2B5EF4-FFF2-40B4-BE49-F238E27FC236}">
                <a16:creationId xmlns:a16="http://schemas.microsoft.com/office/drawing/2014/main" id="{0EBA23D5-D707-4633-B523-98C0735603E0}"/>
              </a:ext>
            </a:extLst>
          </p:cNvPr>
          <p:cNvSpPr>
            <a:spLocks/>
          </p:cNvSpPr>
          <p:nvPr/>
        </p:nvSpPr>
        <p:spPr bwMode="auto">
          <a:xfrm>
            <a:off x="9517889" y="4457403"/>
            <a:ext cx="137174" cy="157684"/>
          </a:xfrm>
          <a:custGeom>
            <a:avLst/>
            <a:gdLst>
              <a:gd name="T0" fmla="*/ 61 w 63"/>
              <a:gd name="T1" fmla="*/ 2 h 72"/>
              <a:gd name="T2" fmla="*/ 1 w 63"/>
              <a:gd name="T3" fmla="*/ 71 h 72"/>
              <a:gd name="T4" fmla="*/ 0 w 63"/>
              <a:gd name="T5" fmla="*/ 72 h 72"/>
              <a:gd name="T6" fmla="*/ 61 w 63"/>
              <a:gd name="T7" fmla="*/ 2 h 72"/>
              <a:gd name="T8" fmla="*/ 61 w 63"/>
              <a:gd name="T9" fmla="*/ 0 h 72"/>
              <a:gd name="T10" fmla="*/ 61 w 63"/>
              <a:gd name="T11" fmla="*/ 2 h 72"/>
            </a:gdLst>
            <a:ahLst/>
            <a:cxnLst>
              <a:cxn ang="0">
                <a:pos x="T0" y="T1"/>
              </a:cxn>
              <a:cxn ang="0">
                <a:pos x="T2" y="T3"/>
              </a:cxn>
              <a:cxn ang="0">
                <a:pos x="T4" y="T5"/>
              </a:cxn>
              <a:cxn ang="0">
                <a:pos x="T6" y="T7"/>
              </a:cxn>
              <a:cxn ang="0">
                <a:pos x="T8" y="T9"/>
              </a:cxn>
              <a:cxn ang="0">
                <a:pos x="T10" y="T11"/>
              </a:cxn>
            </a:cxnLst>
            <a:rect l="0" t="0" r="r" b="b"/>
            <a:pathLst>
              <a:path w="63" h="72">
                <a:moveTo>
                  <a:pt x="61" y="2"/>
                </a:moveTo>
                <a:cubicBezTo>
                  <a:pt x="1" y="71"/>
                  <a:pt x="1" y="71"/>
                  <a:pt x="1" y="71"/>
                </a:cubicBezTo>
                <a:cubicBezTo>
                  <a:pt x="0" y="72"/>
                  <a:pt x="0" y="72"/>
                  <a:pt x="0" y="72"/>
                </a:cubicBezTo>
                <a:cubicBezTo>
                  <a:pt x="61" y="2"/>
                  <a:pt x="61" y="2"/>
                  <a:pt x="61" y="2"/>
                </a:cubicBezTo>
                <a:cubicBezTo>
                  <a:pt x="63" y="1"/>
                  <a:pt x="62" y="0"/>
                  <a:pt x="61" y="0"/>
                </a:cubicBezTo>
                <a:cubicBezTo>
                  <a:pt x="62" y="0"/>
                  <a:pt x="62" y="1"/>
                  <a:pt x="61" y="2"/>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31" name="Freeform 11">
            <a:extLst>
              <a:ext uri="{FF2B5EF4-FFF2-40B4-BE49-F238E27FC236}">
                <a16:creationId xmlns:a16="http://schemas.microsoft.com/office/drawing/2014/main" id="{FFC8BB25-BFE6-4D0B-ACD2-DA2D094D0B89}"/>
              </a:ext>
            </a:extLst>
          </p:cNvPr>
          <p:cNvSpPr>
            <a:spLocks noEditPoints="1"/>
          </p:cNvSpPr>
          <p:nvPr/>
        </p:nvSpPr>
        <p:spPr bwMode="auto">
          <a:xfrm>
            <a:off x="9517889" y="4457403"/>
            <a:ext cx="134610" cy="157684"/>
          </a:xfrm>
          <a:custGeom>
            <a:avLst/>
            <a:gdLst>
              <a:gd name="T0" fmla="*/ 61 w 62"/>
              <a:gd name="T1" fmla="*/ 2 h 72"/>
              <a:gd name="T2" fmla="*/ 1 w 62"/>
              <a:gd name="T3" fmla="*/ 71 h 72"/>
              <a:gd name="T4" fmla="*/ 0 w 62"/>
              <a:gd name="T5" fmla="*/ 72 h 72"/>
              <a:gd name="T6" fmla="*/ 61 w 62"/>
              <a:gd name="T7" fmla="*/ 2 h 72"/>
              <a:gd name="T8" fmla="*/ 61 w 62"/>
              <a:gd name="T9" fmla="*/ 0 h 72"/>
              <a:gd name="T10" fmla="*/ 61 w 62"/>
              <a:gd name="T11" fmla="*/ 0 h 72"/>
              <a:gd name="T12" fmla="*/ 62 w 62"/>
              <a:gd name="T13" fmla="*/ 1 h 72"/>
              <a:gd name="T14" fmla="*/ 61 w 62"/>
              <a:gd name="T15" fmla="*/ 2 h 72"/>
              <a:gd name="T16" fmla="*/ 62 w 62"/>
              <a:gd name="T17" fmla="*/ 1 h 72"/>
              <a:gd name="T18" fmla="*/ 61 w 62"/>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2">
                <a:moveTo>
                  <a:pt x="61" y="2"/>
                </a:moveTo>
                <a:cubicBezTo>
                  <a:pt x="1" y="71"/>
                  <a:pt x="1" y="71"/>
                  <a:pt x="1" y="71"/>
                </a:cubicBezTo>
                <a:cubicBezTo>
                  <a:pt x="0" y="72"/>
                  <a:pt x="0" y="72"/>
                  <a:pt x="0" y="72"/>
                </a:cubicBezTo>
                <a:cubicBezTo>
                  <a:pt x="61" y="2"/>
                  <a:pt x="61" y="2"/>
                  <a:pt x="61" y="2"/>
                </a:cubicBezTo>
                <a:moveTo>
                  <a:pt x="61" y="0"/>
                </a:moveTo>
                <a:cubicBezTo>
                  <a:pt x="61" y="0"/>
                  <a:pt x="61" y="0"/>
                  <a:pt x="61" y="0"/>
                </a:cubicBezTo>
                <a:cubicBezTo>
                  <a:pt x="61" y="0"/>
                  <a:pt x="62" y="0"/>
                  <a:pt x="62" y="1"/>
                </a:cubicBezTo>
                <a:cubicBezTo>
                  <a:pt x="62" y="1"/>
                  <a:pt x="62" y="2"/>
                  <a:pt x="61" y="2"/>
                </a:cubicBezTo>
                <a:cubicBezTo>
                  <a:pt x="62" y="2"/>
                  <a:pt x="62" y="1"/>
                  <a:pt x="62" y="1"/>
                </a:cubicBezTo>
                <a:cubicBezTo>
                  <a:pt x="62" y="0"/>
                  <a:pt x="62" y="0"/>
                  <a:pt x="61" y="0"/>
                </a:cubicBezTo>
              </a:path>
            </a:pathLst>
          </a:custGeom>
          <a:solidFill>
            <a:srgbClr val="8BA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290" name="Freeform 14">
            <a:extLst>
              <a:ext uri="{FF2B5EF4-FFF2-40B4-BE49-F238E27FC236}">
                <a16:creationId xmlns:a16="http://schemas.microsoft.com/office/drawing/2014/main" id="{136E7E3F-9434-45DD-8D51-4832A4C01D29}"/>
              </a:ext>
            </a:extLst>
          </p:cNvPr>
          <p:cNvSpPr>
            <a:spLocks/>
          </p:cNvSpPr>
          <p:nvPr/>
        </p:nvSpPr>
        <p:spPr bwMode="auto">
          <a:xfrm>
            <a:off x="9592245" y="4454839"/>
            <a:ext cx="2564" cy="2564"/>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1" y="1"/>
                  <a:pt x="1" y="0"/>
                </a:cubicBezTo>
                <a:cubicBezTo>
                  <a:pt x="0" y="1"/>
                  <a:pt x="1" y="1"/>
                  <a:pt x="1" y="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291" name="Freeform 15">
            <a:extLst>
              <a:ext uri="{FF2B5EF4-FFF2-40B4-BE49-F238E27FC236}">
                <a16:creationId xmlns:a16="http://schemas.microsoft.com/office/drawing/2014/main" id="{C57C900D-A3D1-4CBD-8153-E0A6703BF71F}"/>
              </a:ext>
            </a:extLst>
          </p:cNvPr>
          <p:cNvSpPr>
            <a:spLocks/>
          </p:cNvSpPr>
          <p:nvPr/>
        </p:nvSpPr>
        <p:spPr bwMode="auto">
          <a:xfrm>
            <a:off x="9592245" y="4454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050">
              <a:latin typeface="Segoe UI"/>
            </a:endParaRPr>
          </a:p>
        </p:txBody>
      </p:sp>
      <p:sp>
        <p:nvSpPr>
          <p:cNvPr id="280" name="TextBox 279">
            <a:extLst>
              <a:ext uri="{FF2B5EF4-FFF2-40B4-BE49-F238E27FC236}">
                <a16:creationId xmlns:a16="http://schemas.microsoft.com/office/drawing/2014/main" id="{CC1E6198-AC17-4D94-AA9D-FA226CD4796F}"/>
              </a:ext>
            </a:extLst>
          </p:cNvPr>
          <p:cNvSpPr txBox="1"/>
          <p:nvPr/>
        </p:nvSpPr>
        <p:spPr>
          <a:xfrm>
            <a:off x="4113579" y="4748334"/>
            <a:ext cx="659888"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latin typeface="Segoe UI"/>
              </a:rPr>
              <a:t>Joomla</a:t>
            </a:r>
          </a:p>
        </p:txBody>
      </p:sp>
      <p:pic>
        <p:nvPicPr>
          <p:cNvPr id="281" name="Graphic 280">
            <a:extLst>
              <a:ext uri="{FF2B5EF4-FFF2-40B4-BE49-F238E27FC236}">
                <a16:creationId xmlns:a16="http://schemas.microsoft.com/office/drawing/2014/main" id="{C0CEB592-C601-4027-92BE-45C9F02F398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42676" y="4470214"/>
            <a:ext cx="238542" cy="240366"/>
          </a:xfrm>
          <a:prstGeom prst="rect">
            <a:avLst/>
          </a:prstGeom>
        </p:spPr>
      </p:pic>
      <p:sp>
        <p:nvSpPr>
          <p:cNvPr id="278" name="TextBox 277">
            <a:extLst>
              <a:ext uri="{FF2B5EF4-FFF2-40B4-BE49-F238E27FC236}">
                <a16:creationId xmlns:a16="http://schemas.microsoft.com/office/drawing/2014/main" id="{76CA8B3C-BADC-4AA1-8B78-6FB7856F82F6}"/>
              </a:ext>
            </a:extLst>
          </p:cNvPr>
          <p:cNvSpPr txBox="1"/>
          <p:nvPr/>
        </p:nvSpPr>
        <p:spPr>
          <a:xfrm>
            <a:off x="3208254" y="4748334"/>
            <a:ext cx="824285" cy="237036"/>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latin typeface="Segoe UI"/>
              </a:rPr>
              <a:t>WordPress</a:t>
            </a:r>
          </a:p>
        </p:txBody>
      </p:sp>
      <p:pic>
        <p:nvPicPr>
          <p:cNvPr id="279" name="Graphic 278">
            <a:extLst>
              <a:ext uri="{FF2B5EF4-FFF2-40B4-BE49-F238E27FC236}">
                <a16:creationId xmlns:a16="http://schemas.microsoft.com/office/drawing/2014/main" id="{32648614-8D80-4AFF-8AE0-FE4C6C7DE00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22040" y="4458784"/>
            <a:ext cx="255484" cy="254462"/>
          </a:xfrm>
          <a:prstGeom prst="rect">
            <a:avLst/>
          </a:prstGeom>
        </p:spPr>
      </p:pic>
      <p:sp>
        <p:nvSpPr>
          <p:cNvPr id="276" name="TextBox 275">
            <a:extLst>
              <a:ext uri="{FF2B5EF4-FFF2-40B4-BE49-F238E27FC236}">
                <a16:creationId xmlns:a16="http://schemas.microsoft.com/office/drawing/2014/main" id="{6D838347-34EF-44D4-BBE7-3D53DCB6D47C}"/>
              </a:ext>
            </a:extLst>
          </p:cNvPr>
          <p:cNvSpPr txBox="1"/>
          <p:nvPr/>
        </p:nvSpPr>
        <p:spPr>
          <a:xfrm>
            <a:off x="4880209" y="4748334"/>
            <a:ext cx="629434"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latin typeface="Segoe UI"/>
              </a:rPr>
              <a:t>Drupal</a:t>
            </a:r>
          </a:p>
        </p:txBody>
      </p:sp>
      <p:sp>
        <p:nvSpPr>
          <p:cNvPr id="277" name="Freeform: Shape 276">
            <a:extLst>
              <a:ext uri="{FF2B5EF4-FFF2-40B4-BE49-F238E27FC236}">
                <a16:creationId xmlns:a16="http://schemas.microsoft.com/office/drawing/2014/main" id="{498ABEAC-EF11-467E-8C2A-F00F191CEA6A}"/>
              </a:ext>
            </a:extLst>
          </p:cNvPr>
          <p:cNvSpPr/>
          <p:nvPr/>
        </p:nvSpPr>
        <p:spPr>
          <a:xfrm>
            <a:off x="5082945" y="4461149"/>
            <a:ext cx="223962" cy="258494"/>
          </a:xfrm>
          <a:custGeom>
            <a:avLst/>
            <a:gdLst>
              <a:gd name="connsiteX0" fmla="*/ 692834 w 928810"/>
              <a:gd name="connsiteY0" fmla="*/ 946643 h 1072019"/>
              <a:gd name="connsiteX1" fmla="*/ 449703 w 928810"/>
              <a:gd name="connsiteY1" fmla="*/ 960458 h 1072019"/>
              <a:gd name="connsiteX2" fmla="*/ 417934 w 928810"/>
              <a:gd name="connsiteY2" fmla="*/ 982107 h 1072019"/>
              <a:gd name="connsiteX3" fmla="*/ 681784 w 928810"/>
              <a:gd name="connsiteY3" fmla="*/ 983805 h 1072019"/>
              <a:gd name="connsiteX4" fmla="*/ 692834 w 928810"/>
              <a:gd name="connsiteY4" fmla="*/ 946643 h 1072019"/>
              <a:gd name="connsiteX5" fmla="*/ 617317 w 928810"/>
              <a:gd name="connsiteY5" fmla="*/ 838408 h 1072019"/>
              <a:gd name="connsiteX6" fmla="*/ 512792 w 928810"/>
              <a:gd name="connsiteY6" fmla="*/ 886310 h 1072019"/>
              <a:gd name="connsiteX7" fmla="*/ 522917 w 928810"/>
              <a:gd name="connsiteY7" fmla="*/ 909338 h 1072019"/>
              <a:gd name="connsiteX8" fmla="*/ 609949 w 928810"/>
              <a:gd name="connsiteY8" fmla="*/ 867427 h 1072019"/>
              <a:gd name="connsiteX9" fmla="*/ 660607 w 928810"/>
              <a:gd name="connsiteY9" fmla="*/ 904267 h 1072019"/>
              <a:gd name="connsiteX10" fmla="*/ 677642 w 928810"/>
              <a:gd name="connsiteY10" fmla="*/ 879858 h 1072019"/>
              <a:gd name="connsiteX11" fmla="*/ 617317 w 928810"/>
              <a:gd name="connsiteY11" fmla="*/ 838408 h 1072019"/>
              <a:gd name="connsiteX12" fmla="*/ 360939 w 928810"/>
              <a:gd name="connsiteY12" fmla="*/ 614593 h 1072019"/>
              <a:gd name="connsiteX13" fmla="*/ 203352 w 928810"/>
              <a:gd name="connsiteY13" fmla="*/ 748593 h 1072019"/>
              <a:gd name="connsiteX14" fmla="*/ 324916 w 928810"/>
              <a:gd name="connsiteY14" fmla="*/ 892299 h 1072019"/>
              <a:gd name="connsiteX15" fmla="*/ 509725 w 928810"/>
              <a:gd name="connsiteY15" fmla="*/ 824743 h 1072019"/>
              <a:gd name="connsiteX16" fmla="*/ 600583 w 928810"/>
              <a:gd name="connsiteY16" fmla="*/ 774387 h 1072019"/>
              <a:gd name="connsiteX17" fmla="*/ 648473 w 928810"/>
              <a:gd name="connsiteY17" fmla="*/ 772544 h 1072019"/>
              <a:gd name="connsiteX18" fmla="*/ 756531 w 928810"/>
              <a:gd name="connsiteY18" fmla="*/ 868345 h 1072019"/>
              <a:gd name="connsiteX19" fmla="*/ 805040 w 928810"/>
              <a:gd name="connsiteY19" fmla="*/ 886768 h 1072019"/>
              <a:gd name="connsiteX20" fmla="*/ 892219 w 928810"/>
              <a:gd name="connsiteY20" fmla="*/ 730174 h 1072019"/>
              <a:gd name="connsiteX21" fmla="*/ 825400 w 928810"/>
              <a:gd name="connsiteY21" fmla="*/ 630998 h 1072019"/>
              <a:gd name="connsiteX22" fmla="*/ 697597 w 928810"/>
              <a:gd name="connsiteY22" fmla="*/ 701923 h 1072019"/>
              <a:gd name="connsiteX23" fmla="*/ 628830 w 928810"/>
              <a:gd name="connsiteY23" fmla="*/ 729183 h 1072019"/>
              <a:gd name="connsiteX24" fmla="*/ 547787 w 928810"/>
              <a:gd name="connsiteY24" fmla="*/ 689639 h 1072019"/>
              <a:gd name="connsiteX25" fmla="*/ 426217 w 928810"/>
              <a:gd name="connsiteY25" fmla="*/ 619631 h 1072019"/>
              <a:gd name="connsiteX26" fmla="*/ 360939 w 928810"/>
              <a:gd name="connsiteY26" fmla="*/ 614593 h 1072019"/>
              <a:gd name="connsiteX27" fmla="*/ 423238 w 928810"/>
              <a:gd name="connsiteY27" fmla="*/ 0 h 1072019"/>
              <a:gd name="connsiteX28" fmla="*/ 423449 w 928810"/>
              <a:gd name="connsiteY28" fmla="*/ 845 h 1072019"/>
              <a:gd name="connsiteX29" fmla="*/ 423456 w 928810"/>
              <a:gd name="connsiteY29" fmla="*/ 615 h 1072019"/>
              <a:gd name="connsiteX30" fmla="*/ 442252 w 928810"/>
              <a:gd name="connsiteY30" fmla="*/ 23167 h 1072019"/>
              <a:gd name="connsiteX31" fmla="*/ 488540 w 928810"/>
              <a:gd name="connsiteY31" fmla="*/ 70587 h 1072019"/>
              <a:gd name="connsiteX32" fmla="*/ 652913 w 928810"/>
              <a:gd name="connsiteY32" fmla="*/ 181474 h 1072019"/>
              <a:gd name="connsiteX33" fmla="*/ 653323 w 928810"/>
              <a:gd name="connsiteY33" fmla="*/ 181711 h 1072019"/>
              <a:gd name="connsiteX34" fmla="*/ 654603 w 928810"/>
              <a:gd name="connsiteY34" fmla="*/ 182321 h 1072019"/>
              <a:gd name="connsiteX35" fmla="*/ 687060 w 928810"/>
              <a:gd name="connsiteY35" fmla="*/ 200429 h 1072019"/>
              <a:gd name="connsiteX36" fmla="*/ 694579 w 928810"/>
              <a:gd name="connsiteY36" fmla="*/ 205522 h 1072019"/>
              <a:gd name="connsiteX37" fmla="*/ 727454 w 928810"/>
              <a:gd name="connsiteY37" fmla="*/ 224495 h 1072019"/>
              <a:gd name="connsiteX38" fmla="*/ 829909 w 928810"/>
              <a:gd name="connsiteY38" fmla="*/ 324979 h 1072019"/>
              <a:gd name="connsiteX39" fmla="*/ 829806 w 928810"/>
              <a:gd name="connsiteY39" fmla="*/ 326170 h 1072019"/>
              <a:gd name="connsiteX40" fmla="*/ 838154 w 928810"/>
              <a:gd name="connsiteY40" fmla="*/ 335574 h 1072019"/>
              <a:gd name="connsiteX41" fmla="*/ 928810 w 928810"/>
              <a:gd name="connsiteY41" fmla="*/ 607510 h 1072019"/>
              <a:gd name="connsiteX42" fmla="*/ 464407 w 928810"/>
              <a:gd name="connsiteY42" fmla="*/ 1072019 h 1072019"/>
              <a:gd name="connsiteX43" fmla="*/ 79312 w 928810"/>
              <a:gd name="connsiteY43" fmla="*/ 867220 h 1072019"/>
              <a:gd name="connsiteX44" fmla="*/ 67614 w 928810"/>
              <a:gd name="connsiteY44" fmla="*/ 845663 h 1072019"/>
              <a:gd name="connsiteX45" fmla="*/ 60779 w 928810"/>
              <a:gd name="connsiteY45" fmla="*/ 841086 h 1072019"/>
              <a:gd name="connsiteX46" fmla="*/ 60779 w 928810"/>
              <a:gd name="connsiteY46" fmla="*/ 841090 h 1072019"/>
              <a:gd name="connsiteX47" fmla="*/ 48042 w 928810"/>
              <a:gd name="connsiteY47" fmla="*/ 815011 h 1072019"/>
              <a:gd name="connsiteX48" fmla="*/ 39243 w 928810"/>
              <a:gd name="connsiteY48" fmla="*/ 793381 h 1072019"/>
              <a:gd name="connsiteX49" fmla="*/ 36495 w 928810"/>
              <a:gd name="connsiteY49" fmla="*/ 788317 h 1072019"/>
              <a:gd name="connsiteX50" fmla="*/ 34282 w 928810"/>
              <a:gd name="connsiteY50" fmla="*/ 781189 h 1072019"/>
              <a:gd name="connsiteX51" fmla="*/ 33322 w 928810"/>
              <a:gd name="connsiteY51" fmla="*/ 778827 h 1072019"/>
              <a:gd name="connsiteX52" fmla="*/ 16095 w 928810"/>
              <a:gd name="connsiteY52" fmla="*/ 732865 h 1072019"/>
              <a:gd name="connsiteX53" fmla="*/ 12689 w 928810"/>
              <a:gd name="connsiteY53" fmla="*/ 711609 h 1072019"/>
              <a:gd name="connsiteX54" fmla="*/ 9435 w 928810"/>
              <a:gd name="connsiteY54" fmla="*/ 701124 h 1072019"/>
              <a:gd name="connsiteX55" fmla="*/ 6767 w 928810"/>
              <a:gd name="connsiteY55" fmla="*/ 674656 h 1072019"/>
              <a:gd name="connsiteX56" fmla="*/ 3908 w 928810"/>
              <a:gd name="connsiteY56" fmla="*/ 656810 h 1072019"/>
              <a:gd name="connsiteX57" fmla="*/ 3483 w 928810"/>
              <a:gd name="connsiteY57" fmla="*/ 642067 h 1072019"/>
              <a:gd name="connsiteX58" fmla="*/ 0 w 928810"/>
              <a:gd name="connsiteY58" fmla="*/ 607510 h 1072019"/>
              <a:gd name="connsiteX59" fmla="*/ 21369 w 928810"/>
              <a:gd name="connsiteY59" fmla="*/ 465809 h 1072019"/>
              <a:gd name="connsiteX60" fmla="*/ 29154 w 928810"/>
              <a:gd name="connsiteY60" fmla="*/ 446646 h 1072019"/>
              <a:gd name="connsiteX61" fmla="*/ 30968 w 928810"/>
              <a:gd name="connsiteY61" fmla="*/ 441059 h 1072019"/>
              <a:gd name="connsiteX62" fmla="*/ 39150 w 928810"/>
              <a:gd name="connsiteY62" fmla="*/ 422040 h 1072019"/>
              <a:gd name="connsiteX63" fmla="*/ 47228 w 928810"/>
              <a:gd name="connsiteY63" fmla="*/ 402156 h 1072019"/>
              <a:gd name="connsiteX64" fmla="*/ 57469 w 928810"/>
              <a:gd name="connsiteY64" fmla="*/ 385905 h 1072019"/>
              <a:gd name="connsiteX65" fmla="*/ 56562 w 928810"/>
              <a:gd name="connsiteY65" fmla="*/ 384593 h 1072019"/>
              <a:gd name="connsiteX66" fmla="*/ 143396 w 928810"/>
              <a:gd name="connsiteY66" fmla="*/ 274417 h 1072019"/>
              <a:gd name="connsiteX67" fmla="*/ 148886 w 928810"/>
              <a:gd name="connsiteY67" fmla="*/ 269903 h 1072019"/>
              <a:gd name="connsiteX68" fmla="*/ 151572 w 928810"/>
              <a:gd name="connsiteY68" fmla="*/ 267028 h 1072019"/>
              <a:gd name="connsiteX69" fmla="*/ 160452 w 928810"/>
              <a:gd name="connsiteY69" fmla="*/ 260392 h 1072019"/>
              <a:gd name="connsiteX70" fmla="*/ 186994 w 928810"/>
              <a:gd name="connsiteY70" fmla="*/ 238566 h 1072019"/>
              <a:gd name="connsiteX71" fmla="*/ 208066 w 928810"/>
              <a:gd name="connsiteY71" fmla="*/ 224806 h 1072019"/>
              <a:gd name="connsiteX72" fmla="*/ 222901 w 928810"/>
              <a:gd name="connsiteY72" fmla="*/ 213719 h 1072019"/>
              <a:gd name="connsiteX73" fmla="*/ 233305 w 928810"/>
              <a:gd name="connsiteY73" fmla="*/ 208325 h 1072019"/>
              <a:gd name="connsiteX74" fmla="*/ 241430 w 928810"/>
              <a:gd name="connsiteY74" fmla="*/ 203020 h 1072019"/>
              <a:gd name="connsiteX75" fmla="*/ 303461 w 928810"/>
              <a:gd name="connsiteY75" fmla="*/ 171958 h 1072019"/>
              <a:gd name="connsiteX76" fmla="*/ 305520 w 928810"/>
              <a:gd name="connsiteY76" fmla="*/ 170890 h 1072019"/>
              <a:gd name="connsiteX77" fmla="*/ 305524 w 928810"/>
              <a:gd name="connsiteY77" fmla="*/ 170897 h 1072019"/>
              <a:gd name="connsiteX78" fmla="*/ 337173 w 928810"/>
              <a:gd name="connsiteY78" fmla="*/ 151831 h 1072019"/>
              <a:gd name="connsiteX79" fmla="*/ 351963 w 928810"/>
              <a:gd name="connsiteY79" fmla="*/ 140724 h 1072019"/>
              <a:gd name="connsiteX80" fmla="*/ 366630 w 928810"/>
              <a:gd name="connsiteY80" fmla="*/ 127292 h 1072019"/>
              <a:gd name="connsiteX81" fmla="*/ 399915 w 928810"/>
              <a:gd name="connsiteY81" fmla="*/ 82993 h 1072019"/>
              <a:gd name="connsiteX82" fmla="*/ 403933 w 928810"/>
              <a:gd name="connsiteY82" fmla="*/ 75045 h 1072019"/>
              <a:gd name="connsiteX83" fmla="*/ 412491 w 928810"/>
              <a:gd name="connsiteY83" fmla="*/ 53013 h 1072019"/>
              <a:gd name="connsiteX84" fmla="*/ 417482 w 928810"/>
              <a:gd name="connsiteY84" fmla="*/ 34984 h 107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28810" h="1072019">
                <a:moveTo>
                  <a:pt x="692834" y="946643"/>
                </a:moveTo>
                <a:cubicBezTo>
                  <a:pt x="543821" y="1029596"/>
                  <a:pt x="449703" y="960458"/>
                  <a:pt x="449703" y="960458"/>
                </a:cubicBezTo>
                <a:cubicBezTo>
                  <a:pt x="405503" y="934665"/>
                  <a:pt x="401624" y="970769"/>
                  <a:pt x="417934" y="982107"/>
                </a:cubicBezTo>
                <a:cubicBezTo>
                  <a:pt x="531208" y="1060866"/>
                  <a:pt x="681784" y="983805"/>
                  <a:pt x="681784" y="983805"/>
                </a:cubicBezTo>
                <a:cubicBezTo>
                  <a:pt x="718622" y="962947"/>
                  <a:pt x="704421" y="940195"/>
                  <a:pt x="692834" y="946643"/>
                </a:cubicBezTo>
                <a:close/>
                <a:moveTo>
                  <a:pt x="617317" y="838408"/>
                </a:moveTo>
                <a:cubicBezTo>
                  <a:pt x="557458" y="829195"/>
                  <a:pt x="512792" y="886310"/>
                  <a:pt x="512792" y="886310"/>
                </a:cubicBezTo>
                <a:cubicBezTo>
                  <a:pt x="501737" y="910715"/>
                  <a:pt x="517199" y="911972"/>
                  <a:pt x="522917" y="909338"/>
                </a:cubicBezTo>
                <a:cubicBezTo>
                  <a:pt x="551929" y="895979"/>
                  <a:pt x="569576" y="862686"/>
                  <a:pt x="609949" y="867427"/>
                </a:cubicBezTo>
                <a:cubicBezTo>
                  <a:pt x="664748" y="873846"/>
                  <a:pt x="645906" y="900201"/>
                  <a:pt x="660607" y="904267"/>
                </a:cubicBezTo>
                <a:cubicBezTo>
                  <a:pt x="690532" y="912562"/>
                  <a:pt x="677642" y="879858"/>
                  <a:pt x="677642" y="879858"/>
                </a:cubicBezTo>
                <a:cubicBezTo>
                  <a:pt x="655533" y="835643"/>
                  <a:pt x="617317" y="838408"/>
                  <a:pt x="617317" y="838408"/>
                </a:cubicBezTo>
                <a:close/>
                <a:moveTo>
                  <a:pt x="360939" y="614593"/>
                </a:moveTo>
                <a:cubicBezTo>
                  <a:pt x="225444" y="621645"/>
                  <a:pt x="203352" y="748593"/>
                  <a:pt x="203352" y="748593"/>
                </a:cubicBezTo>
                <a:cubicBezTo>
                  <a:pt x="186772" y="895978"/>
                  <a:pt x="324916" y="892299"/>
                  <a:pt x="324916" y="892299"/>
                </a:cubicBezTo>
                <a:cubicBezTo>
                  <a:pt x="386923" y="901505"/>
                  <a:pt x="509725" y="824743"/>
                  <a:pt x="509725" y="824743"/>
                </a:cubicBezTo>
                <a:cubicBezTo>
                  <a:pt x="582780" y="776231"/>
                  <a:pt x="600583" y="774387"/>
                  <a:pt x="600583" y="774387"/>
                </a:cubicBezTo>
                <a:cubicBezTo>
                  <a:pt x="627908" y="764485"/>
                  <a:pt x="648473" y="772544"/>
                  <a:pt x="648473" y="772544"/>
                </a:cubicBezTo>
                <a:cubicBezTo>
                  <a:pt x="684084" y="786056"/>
                  <a:pt x="756531" y="868345"/>
                  <a:pt x="756531" y="868345"/>
                </a:cubicBezTo>
                <a:cubicBezTo>
                  <a:pt x="781707" y="894750"/>
                  <a:pt x="805040" y="886768"/>
                  <a:pt x="805040" y="886768"/>
                </a:cubicBezTo>
                <a:cubicBezTo>
                  <a:pt x="893443" y="847469"/>
                  <a:pt x="892219" y="730174"/>
                  <a:pt x="892219" y="730174"/>
                </a:cubicBezTo>
                <a:cubicBezTo>
                  <a:pt x="892219" y="623781"/>
                  <a:pt x="826223" y="631053"/>
                  <a:pt x="825400" y="630998"/>
                </a:cubicBezTo>
                <a:cubicBezTo>
                  <a:pt x="792295" y="628830"/>
                  <a:pt x="697597" y="701923"/>
                  <a:pt x="697597" y="701923"/>
                </a:cubicBezTo>
                <a:cubicBezTo>
                  <a:pt x="651161" y="731321"/>
                  <a:pt x="628830" y="729183"/>
                  <a:pt x="628830" y="729183"/>
                </a:cubicBezTo>
                <a:cubicBezTo>
                  <a:pt x="600052" y="729940"/>
                  <a:pt x="547787" y="689639"/>
                  <a:pt x="547787" y="689639"/>
                </a:cubicBezTo>
                <a:cubicBezTo>
                  <a:pt x="468588" y="628841"/>
                  <a:pt x="426217" y="619631"/>
                  <a:pt x="426217" y="619631"/>
                </a:cubicBezTo>
                <a:cubicBezTo>
                  <a:pt x="401966" y="615025"/>
                  <a:pt x="380295" y="613586"/>
                  <a:pt x="360939" y="614593"/>
                </a:cubicBezTo>
                <a:close/>
                <a:moveTo>
                  <a:pt x="423238" y="0"/>
                </a:moveTo>
                <a:lnTo>
                  <a:pt x="423449" y="845"/>
                </a:lnTo>
                <a:lnTo>
                  <a:pt x="423456" y="615"/>
                </a:lnTo>
                <a:lnTo>
                  <a:pt x="442252" y="23167"/>
                </a:lnTo>
                <a:lnTo>
                  <a:pt x="488540" y="70587"/>
                </a:lnTo>
                <a:cubicBezTo>
                  <a:pt x="559978" y="132328"/>
                  <a:pt x="641057" y="176264"/>
                  <a:pt x="652913" y="181474"/>
                </a:cubicBezTo>
                <a:lnTo>
                  <a:pt x="653323" y="181711"/>
                </a:lnTo>
                <a:lnTo>
                  <a:pt x="654603" y="182321"/>
                </a:lnTo>
                <a:cubicBezTo>
                  <a:pt x="662438" y="186277"/>
                  <a:pt x="673630" y="192271"/>
                  <a:pt x="687060" y="200429"/>
                </a:cubicBezTo>
                <a:lnTo>
                  <a:pt x="694579" y="205522"/>
                </a:lnTo>
                <a:lnTo>
                  <a:pt x="727454" y="224495"/>
                </a:lnTo>
                <a:cubicBezTo>
                  <a:pt x="792862" y="271722"/>
                  <a:pt x="829909" y="324979"/>
                  <a:pt x="829909" y="324979"/>
                </a:cubicBezTo>
                <a:lnTo>
                  <a:pt x="829806" y="326170"/>
                </a:lnTo>
                <a:lnTo>
                  <a:pt x="838154" y="335574"/>
                </a:lnTo>
                <a:cubicBezTo>
                  <a:pt x="888518" y="402310"/>
                  <a:pt x="928810" y="491844"/>
                  <a:pt x="928810" y="607510"/>
                </a:cubicBezTo>
                <a:cubicBezTo>
                  <a:pt x="928810" y="864048"/>
                  <a:pt x="720887" y="1072019"/>
                  <a:pt x="464407" y="1072019"/>
                </a:cubicBezTo>
                <a:cubicBezTo>
                  <a:pt x="304100" y="1072019"/>
                  <a:pt x="162768" y="990780"/>
                  <a:pt x="79312" y="867220"/>
                </a:cubicBezTo>
                <a:lnTo>
                  <a:pt x="67614" y="845663"/>
                </a:lnTo>
                <a:lnTo>
                  <a:pt x="60779" y="841086"/>
                </a:lnTo>
                <a:lnTo>
                  <a:pt x="60779" y="841090"/>
                </a:lnTo>
                <a:cubicBezTo>
                  <a:pt x="57369" y="835656"/>
                  <a:pt x="52871" y="826175"/>
                  <a:pt x="48042" y="815011"/>
                </a:cubicBezTo>
                <a:lnTo>
                  <a:pt x="39243" y="793381"/>
                </a:lnTo>
                <a:lnTo>
                  <a:pt x="36495" y="788317"/>
                </a:lnTo>
                <a:lnTo>
                  <a:pt x="34282" y="781189"/>
                </a:lnTo>
                <a:lnTo>
                  <a:pt x="33322" y="778827"/>
                </a:lnTo>
                <a:cubicBezTo>
                  <a:pt x="23856" y="754488"/>
                  <a:pt x="16095" y="732865"/>
                  <a:pt x="16095" y="732865"/>
                </a:cubicBezTo>
                <a:lnTo>
                  <a:pt x="12689" y="711609"/>
                </a:lnTo>
                <a:lnTo>
                  <a:pt x="9435" y="701124"/>
                </a:lnTo>
                <a:lnTo>
                  <a:pt x="6767" y="674656"/>
                </a:lnTo>
                <a:lnTo>
                  <a:pt x="3908" y="656810"/>
                </a:lnTo>
                <a:lnTo>
                  <a:pt x="3483" y="642067"/>
                </a:lnTo>
                <a:lnTo>
                  <a:pt x="0" y="607510"/>
                </a:lnTo>
                <a:cubicBezTo>
                  <a:pt x="0" y="557328"/>
                  <a:pt x="7376" y="509928"/>
                  <a:pt x="21369" y="465809"/>
                </a:cubicBezTo>
                <a:lnTo>
                  <a:pt x="29154" y="446646"/>
                </a:lnTo>
                <a:lnTo>
                  <a:pt x="30968" y="441059"/>
                </a:lnTo>
                <a:lnTo>
                  <a:pt x="39150" y="422040"/>
                </a:lnTo>
                <a:lnTo>
                  <a:pt x="47228" y="402156"/>
                </a:lnTo>
                <a:lnTo>
                  <a:pt x="57469" y="385905"/>
                </a:lnTo>
                <a:lnTo>
                  <a:pt x="56562" y="384593"/>
                </a:lnTo>
                <a:cubicBezTo>
                  <a:pt x="56562" y="384593"/>
                  <a:pt x="79268" y="333254"/>
                  <a:pt x="143396" y="274417"/>
                </a:cubicBezTo>
                <a:lnTo>
                  <a:pt x="148886" y="269903"/>
                </a:lnTo>
                <a:lnTo>
                  <a:pt x="151572" y="267028"/>
                </a:lnTo>
                <a:lnTo>
                  <a:pt x="160452" y="260392"/>
                </a:lnTo>
                <a:lnTo>
                  <a:pt x="186994" y="238566"/>
                </a:lnTo>
                <a:lnTo>
                  <a:pt x="208066" y="224806"/>
                </a:lnTo>
                <a:lnTo>
                  <a:pt x="222901" y="213719"/>
                </a:lnTo>
                <a:lnTo>
                  <a:pt x="233305" y="208325"/>
                </a:lnTo>
                <a:lnTo>
                  <a:pt x="241430" y="203020"/>
                </a:lnTo>
                <a:lnTo>
                  <a:pt x="303461" y="171958"/>
                </a:lnTo>
                <a:lnTo>
                  <a:pt x="305520" y="170890"/>
                </a:lnTo>
                <a:lnTo>
                  <a:pt x="305524" y="170897"/>
                </a:lnTo>
                <a:lnTo>
                  <a:pt x="337173" y="151831"/>
                </a:lnTo>
                <a:lnTo>
                  <a:pt x="351963" y="140724"/>
                </a:lnTo>
                <a:lnTo>
                  <a:pt x="366630" y="127292"/>
                </a:lnTo>
                <a:lnTo>
                  <a:pt x="399915" y="82993"/>
                </a:lnTo>
                <a:lnTo>
                  <a:pt x="403933" y="75045"/>
                </a:lnTo>
                <a:lnTo>
                  <a:pt x="412491" y="53013"/>
                </a:lnTo>
                <a:lnTo>
                  <a:pt x="417482" y="34984"/>
                </a:lnTo>
                <a:close/>
              </a:path>
            </a:pathLst>
          </a:custGeom>
          <a:solidFill>
            <a:schemeClr val="accent4"/>
          </a:solidFill>
          <a:ln w="9525" cap="flat">
            <a:noFill/>
            <a:prstDash val="solid"/>
            <a:miter/>
          </a:ln>
        </p:spPr>
        <p:txBody>
          <a:bodyPr rtlCol="0" anchor="ctr"/>
          <a:lstStyle/>
          <a:p>
            <a:pPr defTabSz="457112">
              <a:defRPr/>
            </a:pPr>
            <a:endParaRPr lang="en-US" sz="1050">
              <a:latin typeface="Segoe UI"/>
            </a:endParaRPr>
          </a:p>
        </p:txBody>
      </p:sp>
      <p:sp>
        <p:nvSpPr>
          <p:cNvPr id="4" name="Title 3">
            <a:extLst>
              <a:ext uri="{FF2B5EF4-FFF2-40B4-BE49-F238E27FC236}">
                <a16:creationId xmlns:a16="http://schemas.microsoft.com/office/drawing/2014/main" id="{C18A8F20-A59A-4645-B8CB-9879E86F6630}"/>
              </a:ext>
            </a:extLst>
          </p:cNvPr>
          <p:cNvSpPr>
            <a:spLocks noGrp="1"/>
          </p:cNvSpPr>
          <p:nvPr>
            <p:ph type="title"/>
          </p:nvPr>
        </p:nvSpPr>
        <p:spPr>
          <a:xfrm>
            <a:off x="600059" y="466301"/>
            <a:ext cx="11239464" cy="565027"/>
          </a:xfrm>
        </p:spPr>
        <p:txBody>
          <a:bodyPr/>
          <a:lstStyle/>
          <a:p>
            <a:r>
              <a:rPr lang="en-US" dirty="0"/>
              <a:t>Digital marketing websites</a:t>
            </a:r>
          </a:p>
        </p:txBody>
      </p:sp>
      <p:sp>
        <p:nvSpPr>
          <p:cNvPr id="2" name="Text Placeholder 1">
            <a:extLst>
              <a:ext uri="{FF2B5EF4-FFF2-40B4-BE49-F238E27FC236}">
                <a16:creationId xmlns:a16="http://schemas.microsoft.com/office/drawing/2014/main" id="{5187C2D1-883D-42A4-9602-2178A36EFE37}"/>
              </a:ext>
            </a:extLst>
          </p:cNvPr>
          <p:cNvSpPr>
            <a:spLocks noGrp="1"/>
          </p:cNvSpPr>
          <p:nvPr>
            <p:ph type="body" sz="quarter" idx="10"/>
          </p:nvPr>
        </p:nvSpPr>
        <p:spPr/>
        <p:txBody>
          <a:bodyPr/>
          <a:lstStyle/>
          <a:p>
            <a:r>
              <a:rPr lang="en-US" dirty="0"/>
              <a:t>Enable global campaigns, digital events, and rich customer communications</a:t>
            </a:r>
          </a:p>
        </p:txBody>
      </p:sp>
      <p:sp>
        <p:nvSpPr>
          <p:cNvPr id="141" name="TextBox 140">
            <a:extLst>
              <a:ext uri="{FF2B5EF4-FFF2-40B4-BE49-F238E27FC236}">
                <a16:creationId xmlns:a16="http://schemas.microsoft.com/office/drawing/2014/main" id="{5E2CD39E-BB41-4270-9D1C-0CE49E28C723}"/>
              </a:ext>
            </a:extLst>
          </p:cNvPr>
          <p:cNvSpPr txBox="1"/>
          <p:nvPr/>
        </p:nvSpPr>
        <p:spPr>
          <a:xfrm>
            <a:off x="4521667" y="2595966"/>
            <a:ext cx="844148"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Backup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&amp; restore</a:t>
            </a:r>
          </a:p>
        </p:txBody>
      </p:sp>
      <p:sp>
        <p:nvSpPr>
          <p:cNvPr id="143" name="TextBox 142">
            <a:extLst>
              <a:ext uri="{FF2B5EF4-FFF2-40B4-BE49-F238E27FC236}">
                <a16:creationId xmlns:a16="http://schemas.microsoft.com/office/drawing/2014/main" id="{70734BFA-CCE0-475E-8D4D-AC6D2A6CCA38}"/>
              </a:ext>
            </a:extLst>
          </p:cNvPr>
          <p:cNvSpPr txBox="1"/>
          <p:nvPr/>
        </p:nvSpPr>
        <p:spPr>
          <a:xfrm>
            <a:off x="3296905" y="2595966"/>
            <a:ext cx="924581"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High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availability</a:t>
            </a:r>
          </a:p>
        </p:txBody>
      </p:sp>
      <p:sp>
        <p:nvSpPr>
          <p:cNvPr id="168" name="TextBox 167">
            <a:extLst>
              <a:ext uri="{FF2B5EF4-FFF2-40B4-BE49-F238E27FC236}">
                <a16:creationId xmlns:a16="http://schemas.microsoft.com/office/drawing/2014/main" id="{1E5D0A8D-7877-4038-8FD9-19C50B44FBB0}"/>
              </a:ext>
            </a:extLst>
          </p:cNvPr>
          <p:cNvSpPr txBox="1"/>
          <p:nvPr/>
        </p:nvSpPr>
        <p:spPr>
          <a:xfrm>
            <a:off x="3651019" y="5822549"/>
            <a:ext cx="1441114"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latin typeface="Segoe UI"/>
              </a:rPr>
              <a:t>Easy authentication </a:t>
            </a:r>
          </a:p>
        </p:txBody>
      </p:sp>
      <p:grpSp>
        <p:nvGrpSpPr>
          <p:cNvPr id="169" name="Group 168">
            <a:extLst>
              <a:ext uri="{FF2B5EF4-FFF2-40B4-BE49-F238E27FC236}">
                <a16:creationId xmlns:a16="http://schemas.microsoft.com/office/drawing/2014/main" id="{31BEF77D-6E78-4217-B963-4D6A7A691AF8}"/>
              </a:ext>
            </a:extLst>
          </p:cNvPr>
          <p:cNvGrpSpPr/>
          <p:nvPr/>
        </p:nvGrpSpPr>
        <p:grpSpPr>
          <a:xfrm>
            <a:off x="3692554" y="5510632"/>
            <a:ext cx="1358044" cy="281184"/>
            <a:chOff x="3577243" y="5403072"/>
            <a:chExt cx="1331536" cy="275695"/>
          </a:xfrm>
          <a:solidFill>
            <a:schemeClr val="accent4"/>
          </a:solidFill>
        </p:grpSpPr>
        <p:sp>
          <p:nvSpPr>
            <p:cNvPr id="170" name="Freeform: Shape 169">
              <a:extLst>
                <a:ext uri="{FF2B5EF4-FFF2-40B4-BE49-F238E27FC236}">
                  <a16:creationId xmlns:a16="http://schemas.microsoft.com/office/drawing/2014/main" id="{81AD21E7-A15D-401B-8113-879168CC6943}"/>
                </a:ext>
              </a:extLst>
            </p:cNvPr>
            <p:cNvSpPr/>
            <p:nvPr/>
          </p:nvSpPr>
          <p:spPr>
            <a:xfrm>
              <a:off x="3577243" y="5434378"/>
              <a:ext cx="213082" cy="213083"/>
            </a:xfrm>
            <a:custGeom>
              <a:avLst/>
              <a:gdLst>
                <a:gd name="connsiteX0" fmla="*/ 135483 w 2454754"/>
                <a:gd name="connsiteY0" fmla="*/ 0 h 2454773"/>
                <a:gd name="connsiteX1" fmla="*/ 2319280 w 2454754"/>
                <a:gd name="connsiteY1" fmla="*/ 0 h 2454773"/>
                <a:gd name="connsiteX2" fmla="*/ 2454754 w 2454754"/>
                <a:gd name="connsiteY2" fmla="*/ 135483 h 2454773"/>
                <a:gd name="connsiteX3" fmla="*/ 2454754 w 2454754"/>
                <a:gd name="connsiteY3" fmla="*/ 2319280 h 2454773"/>
                <a:gd name="connsiteX4" fmla="*/ 2319280 w 2454754"/>
                <a:gd name="connsiteY4" fmla="*/ 2454773 h 2454773"/>
                <a:gd name="connsiteX5" fmla="*/ 1693745 w 2454754"/>
                <a:gd name="connsiteY5" fmla="*/ 2454773 h 2454773"/>
                <a:gd name="connsiteX6" fmla="*/ 1693745 w 2454754"/>
                <a:gd name="connsiteY6" fmla="*/ 1504150 h 2454773"/>
                <a:gd name="connsiteX7" fmla="*/ 2012823 w 2454754"/>
                <a:gd name="connsiteY7" fmla="*/ 1504150 h 2454773"/>
                <a:gd name="connsiteX8" fmla="*/ 2060600 w 2454754"/>
                <a:gd name="connsiteY8" fmla="*/ 1133675 h 2454773"/>
                <a:gd name="connsiteX9" fmla="*/ 1693745 w 2454754"/>
                <a:gd name="connsiteY9" fmla="*/ 1133675 h 2454773"/>
                <a:gd name="connsiteX10" fmla="*/ 1693745 w 2454754"/>
                <a:gd name="connsiteY10" fmla="*/ 897150 h 2454773"/>
                <a:gd name="connsiteX11" fmla="*/ 1877340 w 2454754"/>
                <a:gd name="connsiteY11" fmla="*/ 716794 h 2454773"/>
                <a:gd name="connsiteX12" fmla="*/ 2073516 w 2454754"/>
                <a:gd name="connsiteY12" fmla="*/ 716708 h 2454773"/>
                <a:gd name="connsiteX13" fmla="*/ 2073516 w 2454754"/>
                <a:gd name="connsiteY13" fmla="*/ 385353 h 2454773"/>
                <a:gd name="connsiteX14" fmla="*/ 1787652 w 2454754"/>
                <a:gd name="connsiteY14" fmla="*/ 370751 h 2454773"/>
                <a:gd name="connsiteX15" fmla="*/ 1311164 w 2454754"/>
                <a:gd name="connsiteY15" fmla="*/ 860460 h 2454773"/>
                <a:gd name="connsiteX16" fmla="*/ 1311164 w 2454754"/>
                <a:gd name="connsiteY16" fmla="*/ 1133675 h 2454773"/>
                <a:gd name="connsiteX17" fmla="*/ 991267 w 2454754"/>
                <a:gd name="connsiteY17" fmla="*/ 1133675 h 2454773"/>
                <a:gd name="connsiteX18" fmla="*/ 991267 w 2454754"/>
                <a:gd name="connsiteY18" fmla="*/ 1504150 h 2454773"/>
                <a:gd name="connsiteX19" fmla="*/ 1311164 w 2454754"/>
                <a:gd name="connsiteY19" fmla="*/ 1504150 h 2454773"/>
                <a:gd name="connsiteX20" fmla="*/ 1311164 w 2454754"/>
                <a:gd name="connsiteY20" fmla="*/ 2454773 h 2454773"/>
                <a:gd name="connsiteX21" fmla="*/ 135483 w 2454754"/>
                <a:gd name="connsiteY21" fmla="*/ 2454773 h 2454773"/>
                <a:gd name="connsiteX22" fmla="*/ 0 w 2454754"/>
                <a:gd name="connsiteY22" fmla="*/ 2319280 h 2454773"/>
                <a:gd name="connsiteX23" fmla="*/ 0 w 2454754"/>
                <a:gd name="connsiteY23" fmla="*/ 135483 h 2454773"/>
                <a:gd name="connsiteX24" fmla="*/ 135483 w 2454754"/>
                <a:gd name="connsiteY24" fmla="*/ 0 h 245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54754" h="2454773">
                  <a:moveTo>
                    <a:pt x="135483" y="0"/>
                  </a:moveTo>
                  <a:lnTo>
                    <a:pt x="2319280" y="0"/>
                  </a:lnTo>
                  <a:cubicBezTo>
                    <a:pt x="2394099" y="0"/>
                    <a:pt x="2454754" y="60645"/>
                    <a:pt x="2454754" y="135483"/>
                  </a:cubicBezTo>
                  <a:lnTo>
                    <a:pt x="2454754" y="2319280"/>
                  </a:lnTo>
                  <a:cubicBezTo>
                    <a:pt x="2454754" y="2394109"/>
                    <a:pt x="2394090" y="2454773"/>
                    <a:pt x="2319280" y="2454773"/>
                  </a:cubicBezTo>
                  <a:lnTo>
                    <a:pt x="1693745" y="2454773"/>
                  </a:lnTo>
                  <a:lnTo>
                    <a:pt x="1693745" y="1504150"/>
                  </a:lnTo>
                  <a:lnTo>
                    <a:pt x="2012823" y="1504150"/>
                  </a:lnTo>
                  <a:lnTo>
                    <a:pt x="2060600" y="1133675"/>
                  </a:lnTo>
                  <a:lnTo>
                    <a:pt x="1693745" y="1133675"/>
                  </a:lnTo>
                  <a:lnTo>
                    <a:pt x="1693745" y="897150"/>
                  </a:lnTo>
                  <a:cubicBezTo>
                    <a:pt x="1693745" y="789889"/>
                    <a:pt x="1723530" y="716794"/>
                    <a:pt x="1877340" y="716794"/>
                  </a:cubicBezTo>
                  <a:lnTo>
                    <a:pt x="2073516" y="716708"/>
                  </a:lnTo>
                  <a:lnTo>
                    <a:pt x="2073516" y="385353"/>
                  </a:lnTo>
                  <a:cubicBezTo>
                    <a:pt x="2039588" y="380838"/>
                    <a:pt x="1923136" y="370751"/>
                    <a:pt x="1787652" y="370751"/>
                  </a:cubicBezTo>
                  <a:cubicBezTo>
                    <a:pt x="1504807" y="370751"/>
                    <a:pt x="1311164" y="543401"/>
                    <a:pt x="1311164" y="860460"/>
                  </a:cubicBezTo>
                  <a:lnTo>
                    <a:pt x="1311164" y="1133675"/>
                  </a:lnTo>
                  <a:lnTo>
                    <a:pt x="991267" y="1133675"/>
                  </a:lnTo>
                  <a:lnTo>
                    <a:pt x="991267" y="1504150"/>
                  </a:lnTo>
                  <a:lnTo>
                    <a:pt x="1311164" y="1504150"/>
                  </a:lnTo>
                  <a:lnTo>
                    <a:pt x="1311164" y="2454773"/>
                  </a:lnTo>
                  <a:lnTo>
                    <a:pt x="135483" y="2454773"/>
                  </a:lnTo>
                  <a:cubicBezTo>
                    <a:pt x="60636" y="2454773"/>
                    <a:pt x="0" y="2394099"/>
                    <a:pt x="0" y="2319280"/>
                  </a:cubicBezTo>
                  <a:lnTo>
                    <a:pt x="0" y="135483"/>
                  </a:lnTo>
                  <a:cubicBezTo>
                    <a:pt x="0" y="60645"/>
                    <a:pt x="60645" y="0"/>
                    <a:pt x="135483" y="0"/>
                  </a:cubicBezTo>
                  <a:close/>
                </a:path>
              </a:pathLst>
            </a:custGeom>
            <a:grpFill/>
            <a:ln w="9525" cap="flat">
              <a:noFill/>
              <a:prstDash val="solid"/>
              <a:miter/>
            </a:ln>
          </p:spPr>
          <p:txBody>
            <a:bodyPr rtlCol="0" anchor="ctr"/>
            <a:lstStyle/>
            <a:p>
              <a:pPr defTabSz="457112">
                <a:defRPr/>
              </a:pPr>
              <a:endParaRPr lang="en-US" sz="1050">
                <a:latin typeface="Segoe UI"/>
              </a:endParaRPr>
            </a:p>
          </p:txBody>
        </p:sp>
        <p:sp>
          <p:nvSpPr>
            <p:cNvPr id="171" name="Freeform: Shape 170">
              <a:extLst>
                <a:ext uri="{FF2B5EF4-FFF2-40B4-BE49-F238E27FC236}">
                  <a16:creationId xmlns:a16="http://schemas.microsoft.com/office/drawing/2014/main" id="{C480D652-02E7-435C-A358-194DE3004D68}"/>
                </a:ext>
              </a:extLst>
            </p:cNvPr>
            <p:cNvSpPr/>
            <p:nvPr/>
          </p:nvSpPr>
          <p:spPr>
            <a:xfrm>
              <a:off x="3928361" y="5429243"/>
              <a:ext cx="274826" cy="223353"/>
            </a:xfrm>
            <a:custGeom>
              <a:avLst/>
              <a:gdLst>
                <a:gd name="connsiteX0" fmla="*/ 899817 w 2847975"/>
                <a:gd name="connsiteY0" fmla="*/ 2313975 h 2314575"/>
                <a:gd name="connsiteX1" fmla="*/ 2556748 w 2847975"/>
                <a:gd name="connsiteY1" fmla="*/ 657044 h 2314575"/>
                <a:gd name="connsiteX2" fmla="*/ 2555110 w 2847975"/>
                <a:gd name="connsiteY2" fmla="*/ 581759 h 2314575"/>
                <a:gd name="connsiteX3" fmla="*/ 2845603 w 2847975"/>
                <a:gd name="connsiteY3" fmla="*/ 280207 h 2314575"/>
                <a:gd name="connsiteX4" fmla="*/ 2511171 w 2847975"/>
                <a:gd name="connsiteY4" fmla="*/ 371885 h 2314575"/>
                <a:gd name="connsiteX5" fmla="*/ 2767260 w 2847975"/>
                <a:gd name="connsiteY5" fmla="*/ 49778 h 2314575"/>
                <a:gd name="connsiteX6" fmla="*/ 2397461 w 2847975"/>
                <a:gd name="connsiteY6" fmla="*/ 191129 h 2314575"/>
                <a:gd name="connsiteX7" fmla="*/ 1972370 w 2847975"/>
                <a:gd name="connsiteY7" fmla="*/ 7144 h 2314575"/>
                <a:gd name="connsiteX8" fmla="*/ 1389973 w 2847975"/>
                <a:gd name="connsiteY8" fmla="*/ 589426 h 2314575"/>
                <a:gd name="connsiteX9" fmla="*/ 1405071 w 2847975"/>
                <a:gd name="connsiteY9" fmla="*/ 722215 h 2314575"/>
                <a:gd name="connsiteX10" fmla="*/ 204683 w 2847975"/>
                <a:gd name="connsiteY10" fmla="*/ 113758 h 2314575"/>
                <a:gd name="connsiteX11" fmla="*/ 125825 w 2847975"/>
                <a:gd name="connsiteY11" fmla="*/ 406461 h 2314575"/>
                <a:gd name="connsiteX12" fmla="*/ 384981 w 2847975"/>
                <a:gd name="connsiteY12" fmla="*/ 891217 h 2314575"/>
                <a:gd name="connsiteX13" fmla="*/ 121225 w 2847975"/>
                <a:gd name="connsiteY13" fmla="*/ 818379 h 2314575"/>
                <a:gd name="connsiteX14" fmla="*/ 121139 w 2847975"/>
                <a:gd name="connsiteY14" fmla="*/ 825818 h 2314575"/>
                <a:gd name="connsiteX15" fmla="*/ 588359 w 2847975"/>
                <a:gd name="connsiteY15" fmla="*/ 1396689 h 2314575"/>
                <a:gd name="connsiteX16" fmla="*/ 434797 w 2847975"/>
                <a:gd name="connsiteY16" fmla="*/ 1417187 h 2314575"/>
                <a:gd name="connsiteX17" fmla="*/ 325345 w 2847975"/>
                <a:gd name="connsiteY17" fmla="*/ 1406681 h 2314575"/>
                <a:gd name="connsiteX18" fmla="*/ 869366 w 2847975"/>
                <a:gd name="connsiteY18" fmla="*/ 1811170 h 2314575"/>
                <a:gd name="connsiteX19" fmla="*/ 146066 w 2847975"/>
                <a:gd name="connsiteY19" fmla="*/ 2060439 h 2314575"/>
                <a:gd name="connsiteX20" fmla="*/ 7144 w 2847975"/>
                <a:gd name="connsiteY20" fmla="*/ 2052381 h 2314575"/>
                <a:gd name="connsiteX21" fmla="*/ 899846 w 2847975"/>
                <a:gd name="connsiteY21" fmla="*/ 2313975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47975" h="2314575">
                  <a:moveTo>
                    <a:pt x="899817" y="2313975"/>
                  </a:moveTo>
                  <a:cubicBezTo>
                    <a:pt x="1971008" y="2313975"/>
                    <a:pt x="2556748" y="1426550"/>
                    <a:pt x="2556748" y="657044"/>
                  </a:cubicBezTo>
                  <a:cubicBezTo>
                    <a:pt x="2556748" y="631832"/>
                    <a:pt x="2556244" y="606743"/>
                    <a:pt x="2555110" y="581759"/>
                  </a:cubicBezTo>
                  <a:cubicBezTo>
                    <a:pt x="2668819" y="499558"/>
                    <a:pt x="2767650" y="396983"/>
                    <a:pt x="2845603" y="280207"/>
                  </a:cubicBezTo>
                  <a:cubicBezTo>
                    <a:pt x="2741257" y="326584"/>
                    <a:pt x="2628966" y="357807"/>
                    <a:pt x="2511171" y="371885"/>
                  </a:cubicBezTo>
                  <a:cubicBezTo>
                    <a:pt x="2631405" y="299790"/>
                    <a:pt x="2723712" y="185738"/>
                    <a:pt x="2767260" y="49778"/>
                  </a:cubicBezTo>
                  <a:cubicBezTo>
                    <a:pt x="2654742" y="116481"/>
                    <a:pt x="2530126" y="164964"/>
                    <a:pt x="2397461" y="191129"/>
                  </a:cubicBezTo>
                  <a:cubicBezTo>
                    <a:pt x="2291191" y="77934"/>
                    <a:pt x="2139896" y="7144"/>
                    <a:pt x="1972370" y="7144"/>
                  </a:cubicBezTo>
                  <a:cubicBezTo>
                    <a:pt x="1650768" y="7144"/>
                    <a:pt x="1389973" y="267938"/>
                    <a:pt x="1389973" y="589426"/>
                  </a:cubicBezTo>
                  <a:cubicBezTo>
                    <a:pt x="1389973" y="635128"/>
                    <a:pt x="1395079" y="679581"/>
                    <a:pt x="1405071" y="722215"/>
                  </a:cubicBezTo>
                  <a:cubicBezTo>
                    <a:pt x="921058" y="697859"/>
                    <a:pt x="491871" y="466125"/>
                    <a:pt x="204683" y="113758"/>
                  </a:cubicBezTo>
                  <a:cubicBezTo>
                    <a:pt x="154667" y="199816"/>
                    <a:pt x="125825" y="299790"/>
                    <a:pt x="125825" y="406461"/>
                  </a:cubicBezTo>
                  <a:cubicBezTo>
                    <a:pt x="125825" y="608505"/>
                    <a:pt x="228638" y="786870"/>
                    <a:pt x="384981" y="891217"/>
                  </a:cubicBezTo>
                  <a:cubicBezTo>
                    <a:pt x="289436" y="888264"/>
                    <a:pt x="199682" y="862032"/>
                    <a:pt x="121225" y="818379"/>
                  </a:cubicBezTo>
                  <a:cubicBezTo>
                    <a:pt x="121139" y="820827"/>
                    <a:pt x="121139" y="823208"/>
                    <a:pt x="121139" y="825818"/>
                  </a:cubicBezTo>
                  <a:cubicBezTo>
                    <a:pt x="121139" y="1107843"/>
                    <a:pt x="321878" y="1343330"/>
                    <a:pt x="588359" y="1396689"/>
                  </a:cubicBezTo>
                  <a:cubicBezTo>
                    <a:pt x="539419" y="1410034"/>
                    <a:pt x="487928" y="1417187"/>
                    <a:pt x="434797" y="1417187"/>
                  </a:cubicBezTo>
                  <a:cubicBezTo>
                    <a:pt x="397326" y="1417187"/>
                    <a:pt x="360826" y="1413501"/>
                    <a:pt x="325345" y="1406681"/>
                  </a:cubicBezTo>
                  <a:cubicBezTo>
                    <a:pt x="399479" y="1638072"/>
                    <a:pt x="614467" y="1806455"/>
                    <a:pt x="869366" y="1811170"/>
                  </a:cubicBezTo>
                  <a:cubicBezTo>
                    <a:pt x="670046" y="1967399"/>
                    <a:pt x="418957" y="2060439"/>
                    <a:pt x="146066" y="2060439"/>
                  </a:cubicBezTo>
                  <a:cubicBezTo>
                    <a:pt x="99117" y="2060439"/>
                    <a:pt x="52731" y="2057772"/>
                    <a:pt x="7144" y="2052381"/>
                  </a:cubicBezTo>
                  <a:cubicBezTo>
                    <a:pt x="264880" y="2217582"/>
                    <a:pt x="570929" y="2313975"/>
                    <a:pt x="899846" y="2313975"/>
                  </a:cubicBezTo>
                </a:path>
              </a:pathLst>
            </a:custGeom>
            <a:grpFill/>
            <a:ln w="9525" cap="flat">
              <a:noFill/>
              <a:prstDash val="solid"/>
              <a:miter/>
            </a:ln>
          </p:spPr>
          <p:txBody>
            <a:bodyPr rtlCol="0" anchor="ctr"/>
            <a:lstStyle/>
            <a:p>
              <a:pPr defTabSz="457112">
                <a:defRPr/>
              </a:pPr>
              <a:endParaRPr lang="en-US" sz="1050">
                <a:latin typeface="Segoe UI"/>
              </a:endParaRPr>
            </a:p>
          </p:txBody>
        </p:sp>
        <p:sp>
          <p:nvSpPr>
            <p:cNvPr id="172" name="Freeform: Shape 171">
              <a:extLst>
                <a:ext uri="{FF2B5EF4-FFF2-40B4-BE49-F238E27FC236}">
                  <a16:creationId xmlns:a16="http://schemas.microsoft.com/office/drawing/2014/main" id="{6028797E-5E58-4E38-BD37-F9EFF4B77CD3}"/>
                </a:ext>
              </a:extLst>
            </p:cNvPr>
            <p:cNvSpPr/>
            <p:nvPr/>
          </p:nvSpPr>
          <p:spPr>
            <a:xfrm>
              <a:off x="4635858" y="5403072"/>
              <a:ext cx="272921" cy="275695"/>
            </a:xfrm>
            <a:custGeom>
              <a:avLst/>
              <a:gdLst>
                <a:gd name="connsiteX0" fmla="*/ 3235617 w 6930288"/>
                <a:gd name="connsiteY0" fmla="*/ 2621555 h 7000716"/>
                <a:gd name="connsiteX1" fmla="*/ 3305956 w 6930288"/>
                <a:gd name="connsiteY1" fmla="*/ 2703189 h 7000716"/>
                <a:gd name="connsiteX2" fmla="*/ 3365189 w 6930288"/>
                <a:gd name="connsiteY2" fmla="*/ 2784822 h 7000716"/>
                <a:gd name="connsiteX3" fmla="*/ 3365189 w 6930288"/>
                <a:gd name="connsiteY3" fmla="*/ 3842350 h 7000716"/>
                <a:gd name="connsiteX4" fmla="*/ 3335573 w 6930288"/>
                <a:gd name="connsiteY4" fmla="*/ 4925852 h 7000716"/>
                <a:gd name="connsiteX5" fmla="*/ 3093088 w 6930288"/>
                <a:gd name="connsiteY5" fmla="*/ 4821955 h 7000716"/>
                <a:gd name="connsiteX6" fmla="*/ 2091679 w 6930288"/>
                <a:gd name="connsiteY6" fmla="*/ 4176307 h 7000716"/>
                <a:gd name="connsiteX7" fmla="*/ 2093530 w 6930288"/>
                <a:gd name="connsiteY7" fmla="*/ 4052001 h 7000716"/>
                <a:gd name="connsiteX8" fmla="*/ 2056509 w 6930288"/>
                <a:gd name="connsiteY8" fmla="*/ 3853482 h 7000716"/>
                <a:gd name="connsiteX9" fmla="*/ 2015786 w 6930288"/>
                <a:gd name="connsiteY9" fmla="*/ 3732887 h 7000716"/>
                <a:gd name="connsiteX10" fmla="*/ 3235617 w 6930288"/>
                <a:gd name="connsiteY10" fmla="*/ 2621555 h 7000716"/>
                <a:gd name="connsiteX11" fmla="*/ 3809437 w 6930288"/>
                <a:gd name="connsiteY11" fmla="*/ 2619699 h 7000716"/>
                <a:gd name="connsiteX12" fmla="*/ 4438787 w 6930288"/>
                <a:gd name="connsiteY12" fmla="*/ 3308021 h 7000716"/>
                <a:gd name="connsiteX13" fmla="*/ 4842312 w 6930288"/>
                <a:gd name="connsiteY13" fmla="*/ 3788547 h 7000716"/>
                <a:gd name="connsiteX14" fmla="*/ 4836759 w 6930288"/>
                <a:gd name="connsiteY14" fmla="*/ 3944393 h 7000716"/>
                <a:gd name="connsiteX15" fmla="*/ 4821951 w 6930288"/>
                <a:gd name="connsiteY15" fmla="*/ 4141056 h 7000716"/>
                <a:gd name="connsiteX16" fmla="*/ 3872372 w 6930288"/>
                <a:gd name="connsiteY16" fmla="*/ 4777427 h 7000716"/>
                <a:gd name="connsiteX17" fmla="*/ 3596568 w 6930288"/>
                <a:gd name="connsiteY17" fmla="*/ 4944405 h 7000716"/>
                <a:gd name="connsiteX18" fmla="*/ 3548442 w 6930288"/>
                <a:gd name="connsiteY18" fmla="*/ 3838640 h 7000716"/>
                <a:gd name="connsiteX19" fmla="*/ 3542888 w 6930288"/>
                <a:gd name="connsiteY19" fmla="*/ 2782967 h 7000716"/>
                <a:gd name="connsiteX20" fmla="*/ 3665056 w 6930288"/>
                <a:gd name="connsiteY20" fmla="*/ 2701334 h 7000716"/>
                <a:gd name="connsiteX21" fmla="*/ 3809437 w 6930288"/>
                <a:gd name="connsiteY21" fmla="*/ 2619699 h 7000716"/>
                <a:gd name="connsiteX22" fmla="*/ 3515123 w 6930288"/>
                <a:gd name="connsiteY22" fmla="*/ 1526921 h 7000716"/>
                <a:gd name="connsiteX23" fmla="*/ 3150470 w 6930288"/>
                <a:gd name="connsiteY23" fmla="*/ 1645660 h 7000716"/>
                <a:gd name="connsiteX24" fmla="*/ 2998685 w 6930288"/>
                <a:gd name="connsiteY24" fmla="*/ 2341403 h 7000716"/>
                <a:gd name="connsiteX25" fmla="*/ 3057918 w 6930288"/>
                <a:gd name="connsiteY25" fmla="*/ 2465709 h 7000716"/>
                <a:gd name="connsiteX26" fmla="*/ 2859858 w 6930288"/>
                <a:gd name="connsiteY26" fmla="*/ 2654950 h 7000716"/>
                <a:gd name="connsiteX27" fmla="*/ 1904725 w 6930288"/>
                <a:gd name="connsiteY27" fmla="*/ 3526947 h 7000716"/>
                <a:gd name="connsiteX28" fmla="*/ 1739983 w 6930288"/>
                <a:gd name="connsiteY28" fmla="*/ 3541790 h 7000716"/>
                <a:gd name="connsiteX29" fmla="*/ 1223545 w 6930288"/>
                <a:gd name="connsiteY29" fmla="*/ 3671662 h 7000716"/>
                <a:gd name="connsiteX30" fmla="*/ 1084718 w 6930288"/>
                <a:gd name="connsiteY30" fmla="*/ 4027882 h 7000716"/>
                <a:gd name="connsiteX31" fmla="*/ 1249460 w 6930288"/>
                <a:gd name="connsiteY31" fmla="*/ 4400799 h 7000716"/>
                <a:gd name="connsiteX32" fmla="*/ 1869555 w 6930288"/>
                <a:gd name="connsiteY32" fmla="*/ 4443471 h 7000716"/>
                <a:gd name="connsiteX33" fmla="*/ 1995425 w 6930288"/>
                <a:gd name="connsiteY33" fmla="*/ 4400799 h 7000716"/>
                <a:gd name="connsiteX34" fmla="*/ 2532224 w 6930288"/>
                <a:gd name="connsiteY34" fmla="*/ 4692084 h 7000716"/>
                <a:gd name="connsiteX35" fmla="*/ 3076429 w 6930288"/>
                <a:gd name="connsiteY35" fmla="*/ 4994499 h 7000716"/>
                <a:gd name="connsiteX36" fmla="*/ 3056067 w 6930288"/>
                <a:gd name="connsiteY36" fmla="*/ 5144779 h 7000716"/>
                <a:gd name="connsiteX37" fmla="*/ 3043110 w 6930288"/>
                <a:gd name="connsiteY37" fmla="*/ 5632726 h 7000716"/>
                <a:gd name="connsiteX38" fmla="*/ 3333722 w 6930288"/>
                <a:gd name="connsiteY38" fmla="*/ 5886904 h 7000716"/>
                <a:gd name="connsiteX39" fmla="*/ 3640993 w 6930288"/>
                <a:gd name="connsiteY39" fmla="*/ 5890615 h 7000716"/>
                <a:gd name="connsiteX40" fmla="*/ 3964924 w 6930288"/>
                <a:gd name="connsiteY40" fmla="*/ 5612318 h 7000716"/>
                <a:gd name="connsiteX41" fmla="*/ 3976029 w 6930288"/>
                <a:gd name="connsiteY41" fmla="*/ 5217136 h 7000716"/>
                <a:gd name="connsiteX42" fmla="*/ 4027859 w 6930288"/>
                <a:gd name="connsiteY42" fmla="*/ 5000065 h 7000716"/>
                <a:gd name="connsiteX43" fmla="*/ 4907098 w 6930288"/>
                <a:gd name="connsiteY43" fmla="*/ 4397089 h 7000716"/>
                <a:gd name="connsiteX44" fmla="*/ 5077393 w 6930288"/>
                <a:gd name="connsiteY44" fmla="*/ 4456459 h 7000716"/>
                <a:gd name="connsiteX45" fmla="*/ 5329133 w 6930288"/>
                <a:gd name="connsiteY45" fmla="*/ 4526960 h 7000716"/>
                <a:gd name="connsiteX46" fmla="*/ 5669723 w 6930288"/>
                <a:gd name="connsiteY46" fmla="*/ 4395234 h 7000716"/>
                <a:gd name="connsiteX47" fmla="*/ 5817806 w 6930288"/>
                <a:gd name="connsiteY47" fmla="*/ 3838640 h 7000716"/>
                <a:gd name="connsiteX48" fmla="*/ 5136626 w 6930288"/>
                <a:gd name="connsiteY48" fmla="*/ 3551067 h 7000716"/>
                <a:gd name="connsiteX49" fmla="*/ 4995948 w 6930288"/>
                <a:gd name="connsiteY49" fmla="*/ 3591883 h 7000716"/>
                <a:gd name="connsiteX50" fmla="*/ 4871929 w 6930288"/>
                <a:gd name="connsiteY50" fmla="*/ 3487986 h 7000716"/>
                <a:gd name="connsiteX51" fmla="*/ 4022305 w 6930288"/>
                <a:gd name="connsiteY51" fmla="*/ 2456432 h 7000716"/>
                <a:gd name="connsiteX52" fmla="*/ 4024156 w 6930288"/>
                <a:gd name="connsiteY52" fmla="*/ 2293164 h 7000716"/>
                <a:gd name="connsiteX53" fmla="*/ 3515123 w 6930288"/>
                <a:gd name="connsiteY53" fmla="*/ 1526921 h 7000716"/>
                <a:gd name="connsiteX54" fmla="*/ 3461443 w 6930288"/>
                <a:gd name="connsiteY54" fmla="*/ 0 h 7000716"/>
                <a:gd name="connsiteX55" fmla="*/ 3487357 w 6930288"/>
                <a:gd name="connsiteY55" fmla="*/ 25974 h 7000716"/>
                <a:gd name="connsiteX56" fmla="*/ 5219922 w 6930288"/>
                <a:gd name="connsiteY56" fmla="*/ 2107634 h 7000716"/>
                <a:gd name="connsiteX57" fmla="*/ 6930275 w 6930288"/>
                <a:gd name="connsiteY57" fmla="*/ 4172596 h 7000716"/>
                <a:gd name="connsiteX58" fmla="*/ 5260645 w 6930288"/>
                <a:gd name="connsiteY58" fmla="*/ 5543671 h 7000716"/>
                <a:gd name="connsiteX59" fmla="*/ 3529931 w 6930288"/>
                <a:gd name="connsiteY59" fmla="*/ 6957419 h 7000716"/>
                <a:gd name="connsiteX60" fmla="*/ 3442932 w 6930288"/>
                <a:gd name="connsiteY60" fmla="*/ 6987104 h 7000716"/>
                <a:gd name="connsiteX61" fmla="*/ 1706665 w 6930288"/>
                <a:gd name="connsiteY61" fmla="*/ 5564080 h 7000716"/>
                <a:gd name="connsiteX62" fmla="*/ 14 w 6930288"/>
                <a:gd name="connsiteY62" fmla="*/ 4150332 h 7000716"/>
                <a:gd name="connsiteX63" fmla="*/ 1723324 w 6930288"/>
                <a:gd name="connsiteY63" fmla="*/ 2090936 h 7000716"/>
                <a:gd name="connsiteX64" fmla="*/ 3446635 w 6930288"/>
                <a:gd name="connsiteY64" fmla="*/ 22264 h 7000716"/>
                <a:gd name="connsiteX65" fmla="*/ 3461443 w 6930288"/>
                <a:gd name="connsiteY65" fmla="*/ 0 h 70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30288" h="7000716">
                  <a:moveTo>
                    <a:pt x="3235617" y="2621555"/>
                  </a:moveTo>
                  <a:cubicBezTo>
                    <a:pt x="3241170" y="2621555"/>
                    <a:pt x="3272638" y="2658661"/>
                    <a:pt x="3305956" y="2703189"/>
                  </a:cubicBezTo>
                  <a:lnTo>
                    <a:pt x="3365189" y="2784822"/>
                  </a:lnTo>
                  <a:lnTo>
                    <a:pt x="3365189" y="3842350"/>
                  </a:lnTo>
                  <a:cubicBezTo>
                    <a:pt x="3365189" y="4699505"/>
                    <a:pt x="3359636" y="4905444"/>
                    <a:pt x="3335573" y="4925852"/>
                  </a:cubicBezTo>
                  <a:cubicBezTo>
                    <a:pt x="3315212" y="4942551"/>
                    <a:pt x="3257830" y="4918431"/>
                    <a:pt x="3093088" y="4821955"/>
                  </a:cubicBezTo>
                  <a:cubicBezTo>
                    <a:pt x="2493353" y="4475012"/>
                    <a:pt x="2093530" y="4218979"/>
                    <a:pt x="2091679" y="4176307"/>
                  </a:cubicBezTo>
                  <a:cubicBezTo>
                    <a:pt x="2091679" y="4157753"/>
                    <a:pt x="2091679" y="4102094"/>
                    <a:pt x="2093530" y="4052001"/>
                  </a:cubicBezTo>
                  <a:cubicBezTo>
                    <a:pt x="2095381" y="4001907"/>
                    <a:pt x="2078722" y="3914707"/>
                    <a:pt x="2056509" y="3853482"/>
                  </a:cubicBezTo>
                  <a:cubicBezTo>
                    <a:pt x="2034297" y="3794112"/>
                    <a:pt x="2015786" y="3738453"/>
                    <a:pt x="2015786" y="3732887"/>
                  </a:cubicBezTo>
                  <a:cubicBezTo>
                    <a:pt x="2015786" y="3710623"/>
                    <a:pt x="3211554" y="2621555"/>
                    <a:pt x="3235617" y="2621555"/>
                  </a:cubicBezTo>
                  <a:close/>
                  <a:moveTo>
                    <a:pt x="3809437" y="2619699"/>
                  </a:moveTo>
                  <a:cubicBezTo>
                    <a:pt x="3846457" y="2619699"/>
                    <a:pt x="4005646" y="2794098"/>
                    <a:pt x="4438787" y="3308021"/>
                  </a:cubicBezTo>
                  <a:lnTo>
                    <a:pt x="4842312" y="3788547"/>
                  </a:lnTo>
                  <a:lnTo>
                    <a:pt x="4836759" y="3944393"/>
                  </a:lnTo>
                  <a:cubicBezTo>
                    <a:pt x="4834908" y="4031592"/>
                    <a:pt x="4827504" y="4118792"/>
                    <a:pt x="4821951" y="4141056"/>
                  </a:cubicBezTo>
                  <a:cubicBezTo>
                    <a:pt x="4812696" y="4178162"/>
                    <a:pt x="4664613" y="4278349"/>
                    <a:pt x="3872372" y="4777427"/>
                  </a:cubicBezTo>
                  <a:cubicBezTo>
                    <a:pt x="3726140" y="4870193"/>
                    <a:pt x="3600270" y="4946261"/>
                    <a:pt x="3596568" y="4944405"/>
                  </a:cubicBezTo>
                  <a:cubicBezTo>
                    <a:pt x="3561399" y="4944405"/>
                    <a:pt x="3553995" y="4784849"/>
                    <a:pt x="3548442" y="3838640"/>
                  </a:cubicBezTo>
                  <a:lnTo>
                    <a:pt x="3542888" y="2782967"/>
                  </a:lnTo>
                  <a:lnTo>
                    <a:pt x="3665056" y="2701334"/>
                  </a:lnTo>
                  <a:cubicBezTo>
                    <a:pt x="3731694" y="2656805"/>
                    <a:pt x="3796480" y="2619699"/>
                    <a:pt x="3809437" y="2619699"/>
                  </a:cubicBezTo>
                  <a:close/>
                  <a:moveTo>
                    <a:pt x="3515123" y="1526921"/>
                  </a:moveTo>
                  <a:cubicBezTo>
                    <a:pt x="3350381" y="1526921"/>
                    <a:pt x="3265234" y="1554750"/>
                    <a:pt x="3150470" y="1645660"/>
                  </a:cubicBezTo>
                  <a:cubicBezTo>
                    <a:pt x="2939452" y="1812638"/>
                    <a:pt x="2878368" y="2090935"/>
                    <a:pt x="2998685" y="2341403"/>
                  </a:cubicBezTo>
                  <a:lnTo>
                    <a:pt x="3057918" y="2465709"/>
                  </a:lnTo>
                  <a:lnTo>
                    <a:pt x="2859858" y="2654950"/>
                  </a:lnTo>
                  <a:cubicBezTo>
                    <a:pt x="2572948" y="2927682"/>
                    <a:pt x="1978766" y="3471288"/>
                    <a:pt x="1904725" y="3526947"/>
                  </a:cubicBezTo>
                  <a:cubicBezTo>
                    <a:pt x="1841790" y="3575186"/>
                    <a:pt x="1839938" y="3575186"/>
                    <a:pt x="1739983" y="3541790"/>
                  </a:cubicBezTo>
                  <a:cubicBezTo>
                    <a:pt x="1556731" y="3480565"/>
                    <a:pt x="1366075" y="3528803"/>
                    <a:pt x="1223545" y="3671662"/>
                  </a:cubicBezTo>
                  <a:cubicBezTo>
                    <a:pt x="1118036" y="3777415"/>
                    <a:pt x="1084718" y="3862759"/>
                    <a:pt x="1084718" y="4027882"/>
                  </a:cubicBezTo>
                  <a:cubicBezTo>
                    <a:pt x="1084718" y="4198570"/>
                    <a:pt x="1121739" y="4282060"/>
                    <a:pt x="1249460" y="4400799"/>
                  </a:cubicBezTo>
                  <a:cubicBezTo>
                    <a:pt x="1427159" y="4565922"/>
                    <a:pt x="1652984" y="4580765"/>
                    <a:pt x="1869555" y="4443471"/>
                  </a:cubicBezTo>
                  <a:cubicBezTo>
                    <a:pt x="1936192" y="4400799"/>
                    <a:pt x="1973213" y="4387812"/>
                    <a:pt x="1995425" y="4400799"/>
                  </a:cubicBezTo>
                  <a:cubicBezTo>
                    <a:pt x="2012084" y="4410076"/>
                    <a:pt x="2254570" y="4541803"/>
                    <a:pt x="2532224" y="4692084"/>
                  </a:cubicBezTo>
                  <a:cubicBezTo>
                    <a:pt x="2809880" y="4842363"/>
                    <a:pt x="3056067" y="4979657"/>
                    <a:pt x="3076429" y="4994499"/>
                  </a:cubicBezTo>
                  <a:cubicBezTo>
                    <a:pt x="3113449" y="5022329"/>
                    <a:pt x="3113449" y="5026040"/>
                    <a:pt x="3056067" y="5144779"/>
                  </a:cubicBezTo>
                  <a:cubicBezTo>
                    <a:pt x="2982026" y="5304336"/>
                    <a:pt x="2976473" y="5504710"/>
                    <a:pt x="3043110" y="5632726"/>
                  </a:cubicBezTo>
                  <a:cubicBezTo>
                    <a:pt x="3096790" y="5736624"/>
                    <a:pt x="3226362" y="5847943"/>
                    <a:pt x="3333722" y="5886904"/>
                  </a:cubicBezTo>
                  <a:cubicBezTo>
                    <a:pt x="3439230" y="5925866"/>
                    <a:pt x="3515123" y="5925866"/>
                    <a:pt x="3640993" y="5890615"/>
                  </a:cubicBezTo>
                  <a:cubicBezTo>
                    <a:pt x="3765012" y="5853508"/>
                    <a:pt x="3907542" y="5732913"/>
                    <a:pt x="3964924" y="5612318"/>
                  </a:cubicBezTo>
                  <a:cubicBezTo>
                    <a:pt x="4016752" y="5502854"/>
                    <a:pt x="4022305" y="5328455"/>
                    <a:pt x="3976029" y="5217136"/>
                  </a:cubicBezTo>
                  <a:cubicBezTo>
                    <a:pt x="3927903" y="5103962"/>
                    <a:pt x="3935307" y="5076133"/>
                    <a:pt x="4027859" y="5000065"/>
                  </a:cubicBezTo>
                  <a:cubicBezTo>
                    <a:pt x="4179643" y="4877615"/>
                    <a:pt x="4862674" y="4408220"/>
                    <a:pt x="4907098" y="4397089"/>
                  </a:cubicBezTo>
                  <a:cubicBezTo>
                    <a:pt x="4933013" y="4389667"/>
                    <a:pt x="4995948" y="4411931"/>
                    <a:pt x="5077393" y="4456459"/>
                  </a:cubicBezTo>
                  <a:cubicBezTo>
                    <a:pt x="5186604" y="4515829"/>
                    <a:pt x="5225475" y="4526960"/>
                    <a:pt x="5329133" y="4526960"/>
                  </a:cubicBezTo>
                  <a:cubicBezTo>
                    <a:pt x="5477216" y="4526960"/>
                    <a:pt x="5558661" y="4495420"/>
                    <a:pt x="5669723" y="4395234"/>
                  </a:cubicBezTo>
                  <a:cubicBezTo>
                    <a:pt x="5827061" y="4252374"/>
                    <a:pt x="5891847" y="4014895"/>
                    <a:pt x="5817806" y="3838640"/>
                  </a:cubicBezTo>
                  <a:cubicBezTo>
                    <a:pt x="5703042" y="3564054"/>
                    <a:pt x="5412430" y="3441603"/>
                    <a:pt x="5136626" y="3551067"/>
                  </a:cubicBezTo>
                  <a:cubicBezTo>
                    <a:pt x="5077393" y="3573330"/>
                    <a:pt x="5014458" y="3591883"/>
                    <a:pt x="4995948" y="3591883"/>
                  </a:cubicBezTo>
                  <a:cubicBezTo>
                    <a:pt x="4977437" y="3591883"/>
                    <a:pt x="4921906" y="3545500"/>
                    <a:pt x="4871929" y="3487986"/>
                  </a:cubicBezTo>
                  <a:cubicBezTo>
                    <a:pt x="4588721" y="3157740"/>
                    <a:pt x="4053773" y="2510236"/>
                    <a:pt x="4022305" y="2456432"/>
                  </a:cubicBezTo>
                  <a:cubicBezTo>
                    <a:pt x="3985285" y="2395207"/>
                    <a:pt x="3985285" y="2393352"/>
                    <a:pt x="4024156" y="2293164"/>
                  </a:cubicBezTo>
                  <a:cubicBezTo>
                    <a:pt x="4168537" y="1931378"/>
                    <a:pt x="3900138" y="1526921"/>
                    <a:pt x="3515123" y="1526921"/>
                  </a:cubicBezTo>
                  <a:close/>
                  <a:moveTo>
                    <a:pt x="3461443" y="0"/>
                  </a:moveTo>
                  <a:cubicBezTo>
                    <a:pt x="3468847" y="0"/>
                    <a:pt x="3476251" y="9276"/>
                    <a:pt x="3487357" y="25974"/>
                  </a:cubicBezTo>
                  <a:cubicBezTo>
                    <a:pt x="3496612" y="40817"/>
                    <a:pt x="4275896" y="977749"/>
                    <a:pt x="5219922" y="2107634"/>
                  </a:cubicBezTo>
                  <a:cubicBezTo>
                    <a:pt x="6163948" y="3237519"/>
                    <a:pt x="6933977" y="4167030"/>
                    <a:pt x="6930275" y="4172596"/>
                  </a:cubicBezTo>
                  <a:cubicBezTo>
                    <a:pt x="6928424" y="4178162"/>
                    <a:pt x="6176906" y="4795980"/>
                    <a:pt x="5260645" y="5543671"/>
                  </a:cubicBezTo>
                  <a:cubicBezTo>
                    <a:pt x="4344385" y="6291362"/>
                    <a:pt x="3565100" y="6927734"/>
                    <a:pt x="3529931" y="6957419"/>
                  </a:cubicBezTo>
                  <a:cubicBezTo>
                    <a:pt x="3468847" y="7007512"/>
                    <a:pt x="3465145" y="7009367"/>
                    <a:pt x="3442932" y="6987104"/>
                  </a:cubicBezTo>
                  <a:cubicBezTo>
                    <a:pt x="3429975" y="6974117"/>
                    <a:pt x="2648840" y="6334034"/>
                    <a:pt x="1706665" y="5564080"/>
                  </a:cubicBezTo>
                  <a:cubicBezTo>
                    <a:pt x="764490" y="4794126"/>
                    <a:pt x="-3688" y="4159609"/>
                    <a:pt x="14" y="4150332"/>
                  </a:cubicBezTo>
                  <a:cubicBezTo>
                    <a:pt x="3716" y="4141056"/>
                    <a:pt x="777447" y="3215255"/>
                    <a:pt x="1723324" y="2090936"/>
                  </a:cubicBezTo>
                  <a:cubicBezTo>
                    <a:pt x="2669201" y="966617"/>
                    <a:pt x="3442932" y="37106"/>
                    <a:pt x="3446635" y="22264"/>
                  </a:cubicBezTo>
                  <a:cubicBezTo>
                    <a:pt x="3450336" y="7421"/>
                    <a:pt x="3455890" y="0"/>
                    <a:pt x="3461443" y="0"/>
                  </a:cubicBezTo>
                  <a:close/>
                </a:path>
              </a:pathLst>
            </a:custGeom>
            <a:solidFill>
              <a:schemeClr val="accent1"/>
            </a:solidFill>
            <a:ln w="9525" cap="flat">
              <a:noFill/>
              <a:prstDash val="solid"/>
              <a:miter/>
            </a:ln>
          </p:spPr>
          <p:txBody>
            <a:bodyPr rtlCol="0" anchor="ctr"/>
            <a:lstStyle/>
            <a:p>
              <a:pPr defTabSz="457112">
                <a:defRPr/>
              </a:pPr>
              <a:endParaRPr lang="en-US" sz="1050">
                <a:latin typeface="Segoe UI"/>
              </a:endParaRPr>
            </a:p>
          </p:txBody>
        </p:sp>
        <p:sp>
          <p:nvSpPr>
            <p:cNvPr id="173" name="Freeform 6">
              <a:extLst>
                <a:ext uri="{FF2B5EF4-FFF2-40B4-BE49-F238E27FC236}">
                  <a16:creationId xmlns:a16="http://schemas.microsoft.com/office/drawing/2014/main" id="{E7DB6CBA-521F-4EC7-BF31-21C513CE6C09}"/>
                </a:ext>
              </a:extLst>
            </p:cNvPr>
            <p:cNvSpPr>
              <a:spLocks/>
            </p:cNvSpPr>
            <p:nvPr/>
          </p:nvSpPr>
          <p:spPr bwMode="auto">
            <a:xfrm>
              <a:off x="4328439" y="5429242"/>
              <a:ext cx="218382" cy="22335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97"/>
              <a:endParaRPr lang="en-US" sz="1050">
                <a:latin typeface="Segoe UI"/>
              </a:endParaRPr>
            </a:p>
          </p:txBody>
        </p:sp>
      </p:grpSp>
      <p:grpSp>
        <p:nvGrpSpPr>
          <p:cNvPr id="3" name="Group 2">
            <a:extLst>
              <a:ext uri="{FF2B5EF4-FFF2-40B4-BE49-F238E27FC236}">
                <a16:creationId xmlns:a16="http://schemas.microsoft.com/office/drawing/2014/main" id="{8B562FAA-CD24-4343-8E62-3EA1C5CD3025}"/>
              </a:ext>
            </a:extLst>
          </p:cNvPr>
          <p:cNvGrpSpPr/>
          <p:nvPr/>
        </p:nvGrpSpPr>
        <p:grpSpPr>
          <a:xfrm>
            <a:off x="3241158" y="3309348"/>
            <a:ext cx="997750" cy="282741"/>
            <a:chOff x="3241158" y="3309348"/>
            <a:chExt cx="997750" cy="282741"/>
          </a:xfrm>
        </p:grpSpPr>
        <p:pic>
          <p:nvPicPr>
            <p:cNvPr id="177" name="Picture 176">
              <a:extLst>
                <a:ext uri="{FF2B5EF4-FFF2-40B4-BE49-F238E27FC236}">
                  <a16:creationId xmlns:a16="http://schemas.microsoft.com/office/drawing/2014/main" id="{00F31E23-A37F-40B3-824D-706F6F4D3648}"/>
                </a:ext>
              </a:extLst>
            </p:cNvPr>
            <p:cNvPicPr>
              <a:picLocks noChangeAspect="1"/>
            </p:cNvPicPr>
            <p:nvPr/>
          </p:nvPicPr>
          <p:blipFill>
            <a:blip r:embed="rId7">
              <a:grayscl/>
              <a:lum bright="-10000"/>
            </a:blip>
            <a:stretch>
              <a:fillRect/>
            </a:stretch>
          </p:blipFill>
          <p:spPr>
            <a:xfrm>
              <a:off x="3957399" y="3309348"/>
              <a:ext cx="281509" cy="282741"/>
            </a:xfrm>
            <a:prstGeom prst="rect">
              <a:avLst/>
            </a:prstGeom>
            <a:noFill/>
          </p:spPr>
        </p:pic>
        <p:pic>
          <p:nvPicPr>
            <p:cNvPr id="178" name="Picture 177">
              <a:extLst>
                <a:ext uri="{FF2B5EF4-FFF2-40B4-BE49-F238E27FC236}">
                  <a16:creationId xmlns:a16="http://schemas.microsoft.com/office/drawing/2014/main" id="{E1EA7504-68C7-4AB2-9B09-B0D915DED1E1}"/>
                </a:ext>
              </a:extLst>
            </p:cNvPr>
            <p:cNvPicPr>
              <a:picLocks noChangeAspect="1"/>
            </p:cNvPicPr>
            <p:nvPr/>
          </p:nvPicPr>
          <p:blipFill>
            <a:blip r:embed="rId8">
              <a:lum bright="-10000"/>
              <a:grayscl/>
            </a:blip>
            <a:stretch>
              <a:fillRect/>
            </a:stretch>
          </p:blipFill>
          <p:spPr>
            <a:xfrm>
              <a:off x="3241158" y="3323141"/>
              <a:ext cx="254045" cy="255155"/>
            </a:xfrm>
            <a:prstGeom prst="rect">
              <a:avLst/>
            </a:prstGeom>
            <a:noFill/>
          </p:spPr>
        </p:pic>
        <p:pic>
          <p:nvPicPr>
            <p:cNvPr id="179" name="Picture 178">
              <a:extLst>
                <a:ext uri="{FF2B5EF4-FFF2-40B4-BE49-F238E27FC236}">
                  <a16:creationId xmlns:a16="http://schemas.microsoft.com/office/drawing/2014/main" id="{A47F70C3-0FFD-44B5-8A2A-764A874F6D8A}"/>
                </a:ext>
              </a:extLst>
            </p:cNvPr>
            <p:cNvPicPr>
              <a:picLocks noChangeAspect="1"/>
            </p:cNvPicPr>
            <p:nvPr/>
          </p:nvPicPr>
          <p:blipFill>
            <a:blip r:embed="rId9">
              <a:lum bright="-10000"/>
              <a:grayscl/>
            </a:blip>
            <a:stretch>
              <a:fillRect/>
            </a:stretch>
          </p:blipFill>
          <p:spPr>
            <a:xfrm>
              <a:off x="3624593" y="3316244"/>
              <a:ext cx="233446" cy="268948"/>
            </a:xfrm>
            <a:prstGeom prst="rect">
              <a:avLst/>
            </a:prstGeom>
            <a:noFill/>
          </p:spPr>
        </p:pic>
      </p:grpSp>
      <p:sp>
        <p:nvSpPr>
          <p:cNvPr id="176" name="TextBox 175">
            <a:extLst>
              <a:ext uri="{FF2B5EF4-FFF2-40B4-BE49-F238E27FC236}">
                <a16:creationId xmlns:a16="http://schemas.microsoft.com/office/drawing/2014/main" id="{65D33990-5218-434A-91D4-5482B306B176}"/>
              </a:ext>
            </a:extLst>
          </p:cNvPr>
          <p:cNvSpPr txBox="1"/>
          <p:nvPr/>
        </p:nvSpPr>
        <p:spPr>
          <a:xfrm>
            <a:off x="3178863" y="3662443"/>
            <a:ext cx="1122343" cy="385346"/>
          </a:xfrm>
          <a:prstGeom prst="rect">
            <a:avLst/>
          </a:prstGeom>
          <a:noFill/>
        </p:spPr>
        <p:txBody>
          <a:bodyPr wrap="square" lIns="87867" tIns="43934" rIns="87867" bIns="43934" rtlCol="0" anchor="b">
            <a:spAutoFit/>
          </a:bodyPr>
          <a:lstStyle/>
          <a:p>
            <a:pPr algn="ctr" defTabSz="878390">
              <a:lnSpc>
                <a:spcPct val="90000"/>
              </a:lnSpc>
              <a:spcAft>
                <a:spcPts val="576"/>
              </a:spcAft>
              <a:tabLst>
                <a:tab pos="860699" algn="l"/>
              </a:tabLst>
              <a:defRPr/>
            </a:pPr>
            <a:r>
              <a:rPr lang="en-US" sz="1050" kern="0" dirty="0">
                <a:latin typeface="Segoe UI"/>
                <a:cs typeface="Segoe UI" panose="020B0502040204020203" pitchFamily="34" charset="0"/>
              </a:rPr>
              <a:t>SCC integration </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and CI/CD</a:t>
            </a:r>
          </a:p>
        </p:txBody>
      </p:sp>
      <p:sp>
        <p:nvSpPr>
          <p:cNvPr id="181" name="TextBox 180">
            <a:extLst>
              <a:ext uri="{FF2B5EF4-FFF2-40B4-BE49-F238E27FC236}">
                <a16:creationId xmlns:a16="http://schemas.microsoft.com/office/drawing/2014/main" id="{E9E174A7-8F8B-4FE6-BD17-69C86ABBBA01}"/>
              </a:ext>
            </a:extLst>
          </p:cNvPr>
          <p:cNvSpPr txBox="1"/>
          <p:nvPr/>
        </p:nvSpPr>
        <p:spPr>
          <a:xfrm>
            <a:off x="4435600" y="3662443"/>
            <a:ext cx="1049277" cy="385346"/>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a:cs typeface="Segoe UI" panose="020B0502040204020203" pitchFamily="34" charset="0"/>
              </a:rPr>
              <a:t>Staged deploy with slots</a:t>
            </a:r>
          </a:p>
        </p:txBody>
      </p:sp>
      <p:grpSp>
        <p:nvGrpSpPr>
          <p:cNvPr id="139" name="Group 138">
            <a:extLst>
              <a:ext uri="{FF2B5EF4-FFF2-40B4-BE49-F238E27FC236}">
                <a16:creationId xmlns:a16="http://schemas.microsoft.com/office/drawing/2014/main" id="{328FDCA0-2A1E-479F-BC0F-E3E15530FC7F}"/>
              </a:ext>
            </a:extLst>
          </p:cNvPr>
          <p:cNvGrpSpPr/>
          <p:nvPr/>
        </p:nvGrpSpPr>
        <p:grpSpPr>
          <a:xfrm>
            <a:off x="4809905" y="2313107"/>
            <a:ext cx="263194" cy="263194"/>
            <a:chOff x="5418138" y="1585913"/>
            <a:chExt cx="495300" cy="495300"/>
          </a:xfrm>
          <a:solidFill>
            <a:schemeClr val="accent2"/>
          </a:solidFill>
        </p:grpSpPr>
        <p:grpSp>
          <p:nvGrpSpPr>
            <p:cNvPr id="140" name="Group 139">
              <a:extLst>
                <a:ext uri="{FF2B5EF4-FFF2-40B4-BE49-F238E27FC236}">
                  <a16:creationId xmlns:a16="http://schemas.microsoft.com/office/drawing/2014/main" id="{78CBE845-F210-416B-A576-428C506E34B3}"/>
                </a:ext>
              </a:extLst>
            </p:cNvPr>
            <p:cNvGrpSpPr/>
            <p:nvPr/>
          </p:nvGrpSpPr>
          <p:grpSpPr>
            <a:xfrm>
              <a:off x="5565776" y="1755776"/>
              <a:ext cx="200025" cy="123825"/>
              <a:chOff x="5565776" y="1755776"/>
              <a:chExt cx="200025" cy="123825"/>
            </a:xfrm>
            <a:grpFill/>
          </p:grpSpPr>
          <p:sp>
            <p:nvSpPr>
              <p:cNvPr id="205" name="Oval 79">
                <a:extLst>
                  <a:ext uri="{FF2B5EF4-FFF2-40B4-BE49-F238E27FC236}">
                    <a16:creationId xmlns:a16="http://schemas.microsoft.com/office/drawing/2014/main" id="{ADCA584D-FE81-4788-BBBF-A86717AD8813}"/>
                  </a:ext>
                </a:extLst>
              </p:cNvPr>
              <p:cNvSpPr>
                <a:spLocks noChangeArrowheads="1"/>
              </p:cNvSpPr>
              <p:nvPr/>
            </p:nvSpPr>
            <p:spPr bwMode="auto">
              <a:xfrm>
                <a:off x="5580063" y="1755776"/>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
                <a:extLst>
                  <a:ext uri="{FF2B5EF4-FFF2-40B4-BE49-F238E27FC236}">
                    <a16:creationId xmlns:a16="http://schemas.microsoft.com/office/drawing/2014/main" id="{D61BC2BB-1AA9-412F-BCCA-0CBB8A662879}"/>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Oval 81">
                <a:extLst>
                  <a:ext uri="{FF2B5EF4-FFF2-40B4-BE49-F238E27FC236}">
                    <a16:creationId xmlns:a16="http://schemas.microsoft.com/office/drawing/2014/main" id="{7B91F987-0294-41AD-B5FF-0B87F12B23F9}"/>
                  </a:ext>
                </a:extLst>
              </p:cNvPr>
              <p:cNvSpPr>
                <a:spLocks noChangeArrowheads="1"/>
              </p:cNvSpPr>
              <p:nvPr/>
            </p:nvSpPr>
            <p:spPr bwMode="auto">
              <a:xfrm>
                <a:off x="5670551" y="1782763"/>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a:extLst>
                <a:ext uri="{FF2B5EF4-FFF2-40B4-BE49-F238E27FC236}">
                  <a16:creationId xmlns:a16="http://schemas.microsoft.com/office/drawing/2014/main" id="{B8BBC425-7FB9-4C42-A182-78D18B7FD1CB}"/>
                </a:ext>
              </a:extLst>
            </p:cNvPr>
            <p:cNvGrpSpPr/>
            <p:nvPr/>
          </p:nvGrpSpPr>
          <p:grpSpPr>
            <a:xfrm>
              <a:off x="5418138" y="1585913"/>
              <a:ext cx="495300" cy="495300"/>
              <a:chOff x="5418138" y="1585913"/>
              <a:chExt cx="495300" cy="495300"/>
            </a:xfrm>
            <a:grpFill/>
          </p:grpSpPr>
          <p:sp>
            <p:nvSpPr>
              <p:cNvPr id="203" name="Freeform 82">
                <a:extLst>
                  <a:ext uri="{FF2B5EF4-FFF2-40B4-BE49-F238E27FC236}">
                    <a16:creationId xmlns:a16="http://schemas.microsoft.com/office/drawing/2014/main" id="{3077B46B-1839-4441-9561-DB4200666502}"/>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3">
                <a:extLst>
                  <a:ext uri="{FF2B5EF4-FFF2-40B4-BE49-F238E27FC236}">
                    <a16:creationId xmlns:a16="http://schemas.microsoft.com/office/drawing/2014/main" id="{E0807FC6-38FD-45E0-A3BE-71F268F57989}"/>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08" name="Group 34">
            <a:extLst>
              <a:ext uri="{FF2B5EF4-FFF2-40B4-BE49-F238E27FC236}">
                <a16:creationId xmlns:a16="http://schemas.microsoft.com/office/drawing/2014/main" id="{8EA7DF0F-08DF-402B-89C2-D4E58CE6D7D7}"/>
              </a:ext>
            </a:extLst>
          </p:cNvPr>
          <p:cNvGrpSpPr>
            <a:grpSpLocks noChangeAspect="1"/>
          </p:cNvGrpSpPr>
          <p:nvPr/>
        </p:nvGrpSpPr>
        <p:grpSpPr bwMode="auto">
          <a:xfrm>
            <a:off x="3608437" y="2315995"/>
            <a:ext cx="263194" cy="257418"/>
            <a:chOff x="2805" y="999"/>
            <a:chExt cx="319" cy="312"/>
          </a:xfrm>
        </p:grpSpPr>
        <p:sp>
          <p:nvSpPr>
            <p:cNvPr id="209" name="Freeform 35">
              <a:extLst>
                <a:ext uri="{FF2B5EF4-FFF2-40B4-BE49-F238E27FC236}">
                  <a16:creationId xmlns:a16="http://schemas.microsoft.com/office/drawing/2014/main" id="{CF1094B2-AB09-40DC-9903-0565D90CBFF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36">
              <a:extLst>
                <a:ext uri="{FF2B5EF4-FFF2-40B4-BE49-F238E27FC236}">
                  <a16:creationId xmlns:a16="http://schemas.microsoft.com/office/drawing/2014/main" id="{98AB6FAA-7E9B-4376-9E9C-4C87B61F7605}"/>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3" name="Group 19">
            <a:extLst>
              <a:ext uri="{FF2B5EF4-FFF2-40B4-BE49-F238E27FC236}">
                <a16:creationId xmlns:a16="http://schemas.microsoft.com/office/drawing/2014/main" id="{9C006DDA-CB01-4FF6-9D1B-3A9F679B0310}"/>
              </a:ext>
            </a:extLst>
          </p:cNvPr>
          <p:cNvGrpSpPr>
            <a:grpSpLocks noChangeAspect="1"/>
          </p:cNvGrpSpPr>
          <p:nvPr/>
        </p:nvGrpSpPr>
        <p:grpSpPr bwMode="auto">
          <a:xfrm>
            <a:off x="4827838" y="3312883"/>
            <a:ext cx="275670" cy="275670"/>
            <a:chOff x="5807" y="999"/>
            <a:chExt cx="312" cy="312"/>
          </a:xfrm>
          <a:solidFill>
            <a:schemeClr val="accent1"/>
          </a:solidFill>
        </p:grpSpPr>
        <p:sp>
          <p:nvSpPr>
            <p:cNvPr id="234" name="AutoShape 18">
              <a:extLst>
                <a:ext uri="{FF2B5EF4-FFF2-40B4-BE49-F238E27FC236}">
                  <a16:creationId xmlns:a16="http://schemas.microsoft.com/office/drawing/2014/main" id="{BE135CDD-CAD5-493C-97E4-FAB248463839}"/>
                </a:ext>
              </a:extLst>
            </p:cNvPr>
            <p:cNvSpPr>
              <a:spLocks noChangeAspect="1" noChangeArrowheads="1" noTextEdit="1"/>
            </p:cNvSpPr>
            <p:nvPr/>
          </p:nvSpPr>
          <p:spPr bwMode="auto">
            <a:xfrm>
              <a:off x="5807" y="999"/>
              <a:ext cx="312"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20">
              <a:extLst>
                <a:ext uri="{FF2B5EF4-FFF2-40B4-BE49-F238E27FC236}">
                  <a16:creationId xmlns:a16="http://schemas.microsoft.com/office/drawing/2014/main" id="{34828DAF-D0C6-4D25-A88F-E4BA2380BEEF}"/>
                </a:ext>
              </a:extLst>
            </p:cNvPr>
            <p:cNvSpPr>
              <a:spLocks noChangeArrowheads="1"/>
            </p:cNvSpPr>
            <p:nvPr/>
          </p:nvSpPr>
          <p:spPr bwMode="auto">
            <a:xfrm>
              <a:off x="5807" y="1028"/>
              <a:ext cx="312" cy="2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21">
              <a:extLst>
                <a:ext uri="{FF2B5EF4-FFF2-40B4-BE49-F238E27FC236}">
                  <a16:creationId xmlns:a16="http://schemas.microsoft.com/office/drawing/2014/main" id="{26C41086-A7B8-4757-8674-3B4989356451}"/>
                </a:ext>
              </a:extLst>
            </p:cNvPr>
            <p:cNvSpPr>
              <a:spLocks noChangeArrowheads="1"/>
            </p:cNvSpPr>
            <p:nvPr/>
          </p:nvSpPr>
          <p:spPr bwMode="auto">
            <a:xfrm>
              <a:off x="5807" y="999"/>
              <a:ext cx="312"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Rectangle 22">
              <a:extLst>
                <a:ext uri="{FF2B5EF4-FFF2-40B4-BE49-F238E27FC236}">
                  <a16:creationId xmlns:a16="http://schemas.microsoft.com/office/drawing/2014/main" id="{86756E51-25CD-4745-BB69-CB25E1169887}"/>
                </a:ext>
              </a:extLst>
            </p:cNvPr>
            <p:cNvSpPr>
              <a:spLocks noChangeArrowheads="1"/>
            </p:cNvSpPr>
            <p:nvPr/>
          </p:nvSpPr>
          <p:spPr bwMode="auto">
            <a:xfrm>
              <a:off x="5851"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23">
              <a:extLst>
                <a:ext uri="{FF2B5EF4-FFF2-40B4-BE49-F238E27FC236}">
                  <a16:creationId xmlns:a16="http://schemas.microsoft.com/office/drawing/2014/main" id="{48D0842F-6833-4217-81E4-F76C66E0C32F}"/>
                </a:ext>
              </a:extLst>
            </p:cNvPr>
            <p:cNvSpPr>
              <a:spLocks noChangeArrowheads="1"/>
            </p:cNvSpPr>
            <p:nvPr/>
          </p:nvSpPr>
          <p:spPr bwMode="auto">
            <a:xfrm>
              <a:off x="5900"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24">
              <a:extLst>
                <a:ext uri="{FF2B5EF4-FFF2-40B4-BE49-F238E27FC236}">
                  <a16:creationId xmlns:a16="http://schemas.microsoft.com/office/drawing/2014/main" id="{3EEC7927-4D1F-4E47-9336-FA77B325E3D1}"/>
                </a:ext>
              </a:extLst>
            </p:cNvPr>
            <p:cNvSpPr>
              <a:spLocks noChangeArrowheads="1"/>
            </p:cNvSpPr>
            <p:nvPr/>
          </p:nvSpPr>
          <p:spPr bwMode="auto">
            <a:xfrm>
              <a:off x="5948" y="1082"/>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25">
              <a:extLst>
                <a:ext uri="{FF2B5EF4-FFF2-40B4-BE49-F238E27FC236}">
                  <a16:creationId xmlns:a16="http://schemas.microsoft.com/office/drawing/2014/main" id="{E7BBFF32-7EA1-47D6-8F2E-DA6F0F6C48C6}"/>
                </a:ext>
              </a:extLst>
            </p:cNvPr>
            <p:cNvSpPr>
              <a:spLocks noChangeArrowheads="1"/>
            </p:cNvSpPr>
            <p:nvPr/>
          </p:nvSpPr>
          <p:spPr bwMode="auto">
            <a:xfrm>
              <a:off x="5997"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Rectangle 26">
              <a:extLst>
                <a:ext uri="{FF2B5EF4-FFF2-40B4-BE49-F238E27FC236}">
                  <a16:creationId xmlns:a16="http://schemas.microsoft.com/office/drawing/2014/main" id="{E3D9ADB3-5477-4A79-B6A4-3397B9197151}"/>
                </a:ext>
              </a:extLst>
            </p:cNvPr>
            <p:cNvSpPr>
              <a:spLocks noChangeArrowheads="1"/>
            </p:cNvSpPr>
            <p:nvPr/>
          </p:nvSpPr>
          <p:spPr bwMode="auto">
            <a:xfrm>
              <a:off x="5851"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Rectangle 27">
              <a:extLst>
                <a:ext uri="{FF2B5EF4-FFF2-40B4-BE49-F238E27FC236}">
                  <a16:creationId xmlns:a16="http://schemas.microsoft.com/office/drawing/2014/main" id="{009E570D-CCF8-4EDE-B782-D7652AEA0823}"/>
                </a:ext>
              </a:extLst>
            </p:cNvPr>
            <p:cNvSpPr>
              <a:spLocks noChangeArrowheads="1"/>
            </p:cNvSpPr>
            <p:nvPr/>
          </p:nvSpPr>
          <p:spPr bwMode="auto">
            <a:xfrm>
              <a:off x="5900"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8">
              <a:extLst>
                <a:ext uri="{FF2B5EF4-FFF2-40B4-BE49-F238E27FC236}">
                  <a16:creationId xmlns:a16="http://schemas.microsoft.com/office/drawing/2014/main" id="{CD5B1194-1105-4748-A4FB-1F78B59D6BA3}"/>
                </a:ext>
              </a:extLst>
            </p:cNvPr>
            <p:cNvSpPr>
              <a:spLocks noChangeArrowheads="1"/>
            </p:cNvSpPr>
            <p:nvPr/>
          </p:nvSpPr>
          <p:spPr bwMode="auto">
            <a:xfrm>
              <a:off x="5948" y="1131"/>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9">
              <a:extLst>
                <a:ext uri="{FF2B5EF4-FFF2-40B4-BE49-F238E27FC236}">
                  <a16:creationId xmlns:a16="http://schemas.microsoft.com/office/drawing/2014/main" id="{6496E3A0-FC91-49DD-887A-B0D0EAC45079}"/>
                </a:ext>
              </a:extLst>
            </p:cNvPr>
            <p:cNvSpPr>
              <a:spLocks noChangeArrowheads="1"/>
            </p:cNvSpPr>
            <p:nvPr/>
          </p:nvSpPr>
          <p:spPr bwMode="auto">
            <a:xfrm>
              <a:off x="5997"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30">
              <a:extLst>
                <a:ext uri="{FF2B5EF4-FFF2-40B4-BE49-F238E27FC236}">
                  <a16:creationId xmlns:a16="http://schemas.microsoft.com/office/drawing/2014/main" id="{A79DFAFF-BBB1-4AE6-81EE-6105080D3F14}"/>
                </a:ext>
              </a:extLst>
            </p:cNvPr>
            <p:cNvSpPr>
              <a:spLocks noChangeArrowheads="1"/>
            </p:cNvSpPr>
            <p:nvPr/>
          </p:nvSpPr>
          <p:spPr bwMode="auto">
            <a:xfrm>
              <a:off x="5851"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Rectangle 31">
              <a:extLst>
                <a:ext uri="{FF2B5EF4-FFF2-40B4-BE49-F238E27FC236}">
                  <a16:creationId xmlns:a16="http://schemas.microsoft.com/office/drawing/2014/main" id="{44D238DF-C650-4A7F-AB04-1D1A901A6933}"/>
                </a:ext>
              </a:extLst>
            </p:cNvPr>
            <p:cNvSpPr>
              <a:spLocks noChangeArrowheads="1"/>
            </p:cNvSpPr>
            <p:nvPr/>
          </p:nvSpPr>
          <p:spPr bwMode="auto">
            <a:xfrm>
              <a:off x="5900"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32">
              <a:extLst>
                <a:ext uri="{FF2B5EF4-FFF2-40B4-BE49-F238E27FC236}">
                  <a16:creationId xmlns:a16="http://schemas.microsoft.com/office/drawing/2014/main" id="{1BF187B0-D741-4A39-92CD-63B0D6F186E6}"/>
                </a:ext>
              </a:extLst>
            </p:cNvPr>
            <p:cNvSpPr>
              <a:spLocks noChangeArrowheads="1"/>
            </p:cNvSpPr>
            <p:nvPr/>
          </p:nvSpPr>
          <p:spPr bwMode="auto">
            <a:xfrm>
              <a:off x="5948" y="1179"/>
              <a:ext cx="3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33">
              <a:extLst>
                <a:ext uri="{FF2B5EF4-FFF2-40B4-BE49-F238E27FC236}">
                  <a16:creationId xmlns:a16="http://schemas.microsoft.com/office/drawing/2014/main" id="{2E9222B9-B561-4D89-8458-FA982306C62D}"/>
                </a:ext>
              </a:extLst>
            </p:cNvPr>
            <p:cNvSpPr>
              <a:spLocks noChangeArrowheads="1"/>
            </p:cNvSpPr>
            <p:nvPr/>
          </p:nvSpPr>
          <p:spPr bwMode="auto">
            <a:xfrm>
              <a:off x="5997"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34">
              <a:extLst>
                <a:ext uri="{FF2B5EF4-FFF2-40B4-BE49-F238E27FC236}">
                  <a16:creationId xmlns:a16="http://schemas.microsoft.com/office/drawing/2014/main" id="{355F1A60-600D-43C1-8381-FA18BC6FC3AC}"/>
                </a:ext>
              </a:extLst>
            </p:cNvPr>
            <p:cNvSpPr>
              <a:spLocks noChangeArrowheads="1"/>
            </p:cNvSpPr>
            <p:nvPr/>
          </p:nvSpPr>
          <p:spPr bwMode="auto">
            <a:xfrm>
              <a:off x="5851"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35">
              <a:extLst>
                <a:ext uri="{FF2B5EF4-FFF2-40B4-BE49-F238E27FC236}">
                  <a16:creationId xmlns:a16="http://schemas.microsoft.com/office/drawing/2014/main" id="{793CE38C-2467-4861-A450-CE7ACB8C5DFB}"/>
                </a:ext>
              </a:extLst>
            </p:cNvPr>
            <p:cNvSpPr>
              <a:spLocks noChangeArrowheads="1"/>
            </p:cNvSpPr>
            <p:nvPr/>
          </p:nvSpPr>
          <p:spPr bwMode="auto">
            <a:xfrm>
              <a:off x="5900"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36">
              <a:extLst>
                <a:ext uri="{FF2B5EF4-FFF2-40B4-BE49-F238E27FC236}">
                  <a16:creationId xmlns:a16="http://schemas.microsoft.com/office/drawing/2014/main" id="{401D9309-E4E2-4536-A32A-DEF5237C31A3}"/>
                </a:ext>
              </a:extLst>
            </p:cNvPr>
            <p:cNvSpPr>
              <a:spLocks noChangeArrowheads="1"/>
            </p:cNvSpPr>
            <p:nvPr/>
          </p:nvSpPr>
          <p:spPr bwMode="auto">
            <a:xfrm>
              <a:off x="5948" y="1228"/>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251">
              <a:extLst>
                <a:ext uri="{FF2B5EF4-FFF2-40B4-BE49-F238E27FC236}">
                  <a16:creationId xmlns:a16="http://schemas.microsoft.com/office/drawing/2014/main" id="{30193197-148A-4269-AF6A-0D958AA0770B}"/>
                </a:ext>
              </a:extLst>
            </p:cNvPr>
            <p:cNvSpPr>
              <a:spLocks noChangeArrowheads="1"/>
            </p:cNvSpPr>
            <p:nvPr/>
          </p:nvSpPr>
          <p:spPr bwMode="auto">
            <a:xfrm>
              <a:off x="5997"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252">
              <a:extLst>
                <a:ext uri="{FF2B5EF4-FFF2-40B4-BE49-F238E27FC236}">
                  <a16:creationId xmlns:a16="http://schemas.microsoft.com/office/drawing/2014/main" id="{6763A492-5AD8-473E-92A8-B3C60C6DCD66}"/>
                </a:ext>
              </a:extLst>
            </p:cNvPr>
            <p:cNvSpPr>
              <a:spLocks noChangeArrowheads="1"/>
            </p:cNvSpPr>
            <p:nvPr/>
          </p:nvSpPr>
          <p:spPr bwMode="auto">
            <a:xfrm>
              <a:off x="6046"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253">
              <a:extLst>
                <a:ext uri="{FF2B5EF4-FFF2-40B4-BE49-F238E27FC236}">
                  <a16:creationId xmlns:a16="http://schemas.microsoft.com/office/drawing/2014/main" id="{7C70C6D8-8DDE-4A40-9EF4-A99944E09300}"/>
                </a:ext>
              </a:extLst>
            </p:cNvPr>
            <p:cNvSpPr>
              <a:spLocks noChangeArrowheads="1"/>
            </p:cNvSpPr>
            <p:nvPr/>
          </p:nvSpPr>
          <p:spPr bwMode="auto">
            <a:xfrm>
              <a:off x="6046"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254">
              <a:extLst>
                <a:ext uri="{FF2B5EF4-FFF2-40B4-BE49-F238E27FC236}">
                  <a16:creationId xmlns:a16="http://schemas.microsoft.com/office/drawing/2014/main" id="{53284680-3B51-49CA-BBDA-3DB28AF85037}"/>
                </a:ext>
              </a:extLst>
            </p:cNvPr>
            <p:cNvSpPr>
              <a:spLocks noChangeArrowheads="1"/>
            </p:cNvSpPr>
            <p:nvPr/>
          </p:nvSpPr>
          <p:spPr bwMode="auto">
            <a:xfrm>
              <a:off x="6046"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255">
              <a:extLst>
                <a:ext uri="{FF2B5EF4-FFF2-40B4-BE49-F238E27FC236}">
                  <a16:creationId xmlns:a16="http://schemas.microsoft.com/office/drawing/2014/main" id="{03D42B77-F44D-4E15-B3B6-0F3E1CDF128E}"/>
                </a:ext>
              </a:extLst>
            </p:cNvPr>
            <p:cNvSpPr>
              <a:spLocks noChangeArrowheads="1"/>
            </p:cNvSpPr>
            <p:nvPr/>
          </p:nvSpPr>
          <p:spPr bwMode="auto">
            <a:xfrm>
              <a:off x="6046"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7" name="Group 93">
            <a:extLst>
              <a:ext uri="{FF2B5EF4-FFF2-40B4-BE49-F238E27FC236}">
                <a16:creationId xmlns:a16="http://schemas.microsoft.com/office/drawing/2014/main" id="{466F232E-CC2D-4ABD-BC09-1037C8C0D37A}"/>
              </a:ext>
            </a:extLst>
          </p:cNvPr>
          <p:cNvGrpSpPr>
            <a:grpSpLocks noChangeAspect="1"/>
          </p:cNvGrpSpPr>
          <p:nvPr/>
        </p:nvGrpSpPr>
        <p:grpSpPr bwMode="auto">
          <a:xfrm>
            <a:off x="9409018" y="2291641"/>
            <a:ext cx="224688" cy="306126"/>
            <a:chOff x="6455" y="999"/>
            <a:chExt cx="229" cy="312"/>
          </a:xfrm>
        </p:grpSpPr>
        <p:sp>
          <p:nvSpPr>
            <p:cNvPr id="258" name="Rectangle 94">
              <a:extLst>
                <a:ext uri="{FF2B5EF4-FFF2-40B4-BE49-F238E27FC236}">
                  <a16:creationId xmlns:a16="http://schemas.microsoft.com/office/drawing/2014/main" id="{DE62AAF8-6306-4709-AC57-132B24AF804B}"/>
                </a:ext>
              </a:extLst>
            </p:cNvPr>
            <p:cNvSpPr>
              <a:spLocks noChangeArrowheads="1"/>
            </p:cNvSpPr>
            <p:nvPr/>
          </p:nvSpPr>
          <p:spPr bwMode="auto">
            <a:xfrm>
              <a:off x="6569" y="1227"/>
              <a:ext cx="6" cy="84"/>
            </a:xfrm>
            <a:prstGeom prst="rect">
              <a:avLst/>
            </a:prstGeom>
            <a:solidFill>
              <a:srgbClr val="0078D4"/>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95">
              <a:extLst>
                <a:ext uri="{FF2B5EF4-FFF2-40B4-BE49-F238E27FC236}">
                  <a16:creationId xmlns:a16="http://schemas.microsoft.com/office/drawing/2014/main" id="{0217FA22-F9D3-4397-8657-77795EC5E8CE}"/>
                </a:ext>
              </a:extLst>
            </p:cNvPr>
            <p:cNvSpPr>
              <a:spLocks noChangeArrowheads="1"/>
            </p:cNvSpPr>
            <p:nvPr/>
          </p:nvSpPr>
          <p:spPr bwMode="auto">
            <a:xfrm>
              <a:off x="6547" y="1306"/>
              <a:ext cx="49" cy="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96">
              <a:extLst>
                <a:ext uri="{FF2B5EF4-FFF2-40B4-BE49-F238E27FC236}">
                  <a16:creationId xmlns:a16="http://schemas.microsoft.com/office/drawing/2014/main" id="{DED97B75-F1AF-4598-A7AC-9CEE620F1501}"/>
                </a:ext>
              </a:extLst>
            </p:cNvPr>
            <p:cNvSpPr>
              <a:spLocks/>
            </p:cNvSpPr>
            <p:nvPr/>
          </p:nvSpPr>
          <p:spPr bwMode="auto">
            <a:xfrm>
              <a:off x="6465" y="1008"/>
              <a:ext cx="219" cy="220"/>
            </a:xfrm>
            <a:custGeom>
              <a:avLst/>
              <a:gdLst>
                <a:gd name="T0" fmla="*/ 788 w 956"/>
                <a:gd name="T1" fmla="*/ 0 h 963"/>
                <a:gd name="T2" fmla="*/ 956 w 956"/>
                <a:gd name="T3" fmla="*/ 402 h 963"/>
                <a:gd name="T4" fmla="*/ 400 w 956"/>
                <a:gd name="T5" fmla="*/ 963 h 963"/>
                <a:gd name="T6" fmla="*/ 0 w 956"/>
                <a:gd name="T7" fmla="*/ 792 h 963"/>
                <a:gd name="T8" fmla="*/ 788 w 956"/>
                <a:gd name="T9" fmla="*/ 0 h 963"/>
              </a:gdLst>
              <a:ahLst/>
              <a:cxnLst>
                <a:cxn ang="0">
                  <a:pos x="T0" y="T1"/>
                </a:cxn>
                <a:cxn ang="0">
                  <a:pos x="T2" y="T3"/>
                </a:cxn>
                <a:cxn ang="0">
                  <a:pos x="T4" y="T5"/>
                </a:cxn>
                <a:cxn ang="0">
                  <a:pos x="T6" y="T7"/>
                </a:cxn>
                <a:cxn ang="0">
                  <a:pos x="T8" y="T9"/>
                </a:cxn>
              </a:cxnLst>
              <a:rect l="0" t="0" r="r" b="b"/>
              <a:pathLst>
                <a:path w="956" h="963">
                  <a:moveTo>
                    <a:pt x="788" y="0"/>
                  </a:moveTo>
                  <a:cubicBezTo>
                    <a:pt x="892" y="102"/>
                    <a:pt x="956" y="245"/>
                    <a:pt x="956" y="402"/>
                  </a:cubicBezTo>
                  <a:cubicBezTo>
                    <a:pt x="956" y="712"/>
                    <a:pt x="707" y="963"/>
                    <a:pt x="400" y="963"/>
                  </a:cubicBezTo>
                  <a:cubicBezTo>
                    <a:pt x="243" y="963"/>
                    <a:pt x="101" y="898"/>
                    <a:pt x="0" y="792"/>
                  </a:cubicBezTo>
                  <a:lnTo>
                    <a:pt x="788" y="0"/>
                  </a:lnTo>
                  <a:close/>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97">
              <a:extLst>
                <a:ext uri="{FF2B5EF4-FFF2-40B4-BE49-F238E27FC236}">
                  <a16:creationId xmlns:a16="http://schemas.microsoft.com/office/drawing/2014/main" id="{11C5F64F-9F9C-415E-AB2E-4A52B1CE1766}"/>
                </a:ext>
              </a:extLst>
            </p:cNvPr>
            <p:cNvSpPr>
              <a:spLocks noChangeArrowheads="1"/>
            </p:cNvSpPr>
            <p:nvPr/>
          </p:nvSpPr>
          <p:spPr bwMode="auto">
            <a:xfrm>
              <a:off x="6455" y="999"/>
              <a:ext cx="205" cy="20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0" name="Group 20">
            <a:extLst>
              <a:ext uri="{FF2B5EF4-FFF2-40B4-BE49-F238E27FC236}">
                <a16:creationId xmlns:a16="http://schemas.microsoft.com/office/drawing/2014/main" id="{2A04EB5B-F488-4973-A527-907B503BAC59}"/>
              </a:ext>
            </a:extLst>
          </p:cNvPr>
          <p:cNvGrpSpPr>
            <a:grpSpLocks noChangeAspect="1"/>
          </p:cNvGrpSpPr>
          <p:nvPr/>
        </p:nvGrpSpPr>
        <p:grpSpPr bwMode="auto">
          <a:xfrm>
            <a:off x="10317599" y="2323303"/>
            <a:ext cx="242802" cy="242802"/>
            <a:chOff x="1614" y="999"/>
            <a:chExt cx="312" cy="312"/>
          </a:xfrm>
          <a:solidFill>
            <a:schemeClr val="accent2"/>
          </a:solidFill>
        </p:grpSpPr>
        <p:sp>
          <p:nvSpPr>
            <p:cNvPr id="321" name="Rectangle 21">
              <a:extLst>
                <a:ext uri="{FF2B5EF4-FFF2-40B4-BE49-F238E27FC236}">
                  <a16:creationId xmlns:a16="http://schemas.microsoft.com/office/drawing/2014/main" id="{29B7A45F-08E6-486F-91CD-09121FC5EE32}"/>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Rectangle 22">
              <a:extLst>
                <a:ext uri="{FF2B5EF4-FFF2-40B4-BE49-F238E27FC236}">
                  <a16:creationId xmlns:a16="http://schemas.microsoft.com/office/drawing/2014/main" id="{DABBA8D8-53D1-4265-A124-323C96774CDA}"/>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Rectangle 23">
              <a:extLst>
                <a:ext uri="{FF2B5EF4-FFF2-40B4-BE49-F238E27FC236}">
                  <a16:creationId xmlns:a16="http://schemas.microsoft.com/office/drawing/2014/main" id="{81AC28A1-DFBB-4F80-AAA4-AC493B35AD69}"/>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4" name="Group 11">
            <a:extLst>
              <a:ext uri="{FF2B5EF4-FFF2-40B4-BE49-F238E27FC236}">
                <a16:creationId xmlns:a16="http://schemas.microsoft.com/office/drawing/2014/main" id="{F4E72E56-55FE-4A74-9B20-F477719A8425}"/>
              </a:ext>
            </a:extLst>
          </p:cNvPr>
          <p:cNvGrpSpPr>
            <a:grpSpLocks noChangeAspect="1"/>
          </p:cNvGrpSpPr>
          <p:nvPr/>
        </p:nvGrpSpPr>
        <p:grpSpPr bwMode="auto">
          <a:xfrm>
            <a:off x="11038066" y="2306204"/>
            <a:ext cx="224616" cy="277000"/>
            <a:chOff x="1043" y="1787"/>
            <a:chExt cx="253" cy="312"/>
          </a:xfrm>
        </p:grpSpPr>
        <p:sp>
          <p:nvSpPr>
            <p:cNvPr id="325" name="Rectangle 12">
              <a:extLst>
                <a:ext uri="{FF2B5EF4-FFF2-40B4-BE49-F238E27FC236}">
                  <a16:creationId xmlns:a16="http://schemas.microsoft.com/office/drawing/2014/main" id="{C67C1B32-61BE-4060-A1DC-7264AA1D9B1D}"/>
                </a:ext>
              </a:extLst>
            </p:cNvPr>
            <p:cNvSpPr>
              <a:spLocks noChangeArrowheads="1"/>
            </p:cNvSpPr>
            <p:nvPr/>
          </p:nvSpPr>
          <p:spPr bwMode="auto">
            <a:xfrm>
              <a:off x="1082" y="1787"/>
              <a:ext cx="214" cy="2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Rectangle 13">
              <a:extLst>
                <a:ext uri="{FF2B5EF4-FFF2-40B4-BE49-F238E27FC236}">
                  <a16:creationId xmlns:a16="http://schemas.microsoft.com/office/drawing/2014/main" id="{7AD5C0E1-319E-4FCF-9748-E05F3E493A63}"/>
                </a:ext>
              </a:extLst>
            </p:cNvPr>
            <p:cNvSpPr>
              <a:spLocks noChangeArrowheads="1"/>
            </p:cNvSpPr>
            <p:nvPr/>
          </p:nvSpPr>
          <p:spPr bwMode="auto">
            <a:xfrm>
              <a:off x="1043" y="1816"/>
              <a:ext cx="214" cy="2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14">
              <a:extLst>
                <a:ext uri="{FF2B5EF4-FFF2-40B4-BE49-F238E27FC236}">
                  <a16:creationId xmlns:a16="http://schemas.microsoft.com/office/drawing/2014/main" id="{478AEDFE-5A45-406C-B924-67C8821456E9}"/>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15">
              <a:extLst>
                <a:ext uri="{FF2B5EF4-FFF2-40B4-BE49-F238E27FC236}">
                  <a16:creationId xmlns:a16="http://schemas.microsoft.com/office/drawing/2014/main" id="{3F0DC7AB-7DBE-44EC-936B-547BFFC2AF54}"/>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5" name="Group 4">
            <a:extLst>
              <a:ext uri="{FF2B5EF4-FFF2-40B4-BE49-F238E27FC236}">
                <a16:creationId xmlns:a16="http://schemas.microsoft.com/office/drawing/2014/main" id="{987F4867-ED02-4FF8-8BE3-ACBC1106A007}"/>
              </a:ext>
            </a:extLst>
          </p:cNvPr>
          <p:cNvGrpSpPr>
            <a:grpSpLocks noChangeAspect="1"/>
          </p:cNvGrpSpPr>
          <p:nvPr/>
        </p:nvGrpSpPr>
        <p:grpSpPr bwMode="auto">
          <a:xfrm>
            <a:off x="10307403" y="3316244"/>
            <a:ext cx="263195" cy="263195"/>
            <a:chOff x="410" y="999"/>
            <a:chExt cx="312" cy="312"/>
          </a:xfrm>
        </p:grpSpPr>
        <p:sp>
          <p:nvSpPr>
            <p:cNvPr id="346" name="Freeform 5">
              <a:extLst>
                <a:ext uri="{FF2B5EF4-FFF2-40B4-BE49-F238E27FC236}">
                  <a16:creationId xmlns:a16="http://schemas.microsoft.com/office/drawing/2014/main" id="{3299217F-2BCA-40CC-8C1A-C8268126168E}"/>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
              <a:extLst>
                <a:ext uri="{FF2B5EF4-FFF2-40B4-BE49-F238E27FC236}">
                  <a16:creationId xmlns:a16="http://schemas.microsoft.com/office/drawing/2014/main" id="{F5F65615-EF5C-42B2-A0B1-5B936D6AA0E3}"/>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7">
              <a:extLst>
                <a:ext uri="{FF2B5EF4-FFF2-40B4-BE49-F238E27FC236}">
                  <a16:creationId xmlns:a16="http://schemas.microsoft.com/office/drawing/2014/main" id="{8EE053B6-432C-4A2C-A0A8-12F51E92E38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9" name="Group 11">
            <a:extLst>
              <a:ext uri="{FF2B5EF4-FFF2-40B4-BE49-F238E27FC236}">
                <a16:creationId xmlns:a16="http://schemas.microsoft.com/office/drawing/2014/main" id="{53AA1D90-228B-468A-8B22-4D0A60BD91D3}"/>
              </a:ext>
            </a:extLst>
          </p:cNvPr>
          <p:cNvGrpSpPr>
            <a:grpSpLocks noChangeAspect="1"/>
          </p:cNvGrpSpPr>
          <p:nvPr/>
        </p:nvGrpSpPr>
        <p:grpSpPr bwMode="auto">
          <a:xfrm>
            <a:off x="10304171" y="4388606"/>
            <a:ext cx="269659" cy="269659"/>
            <a:chOff x="1013" y="999"/>
            <a:chExt cx="312" cy="312"/>
          </a:xfrm>
          <a:solidFill>
            <a:schemeClr val="accent1"/>
          </a:solidFill>
        </p:grpSpPr>
        <p:sp>
          <p:nvSpPr>
            <p:cNvPr id="350" name="AutoShape 10">
              <a:extLst>
                <a:ext uri="{FF2B5EF4-FFF2-40B4-BE49-F238E27FC236}">
                  <a16:creationId xmlns:a16="http://schemas.microsoft.com/office/drawing/2014/main" id="{F8899CEC-B9ED-480A-8FE6-BCDCDA32ACC8}"/>
                </a:ext>
              </a:extLst>
            </p:cNvPr>
            <p:cNvSpPr>
              <a:spLocks noChangeAspect="1" noChangeArrowheads="1" noTextEdit="1"/>
            </p:cNvSpPr>
            <p:nvPr/>
          </p:nvSpPr>
          <p:spPr bwMode="auto">
            <a:xfrm>
              <a:off x="1013" y="999"/>
              <a:ext cx="312"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Rectangle 12">
              <a:extLst>
                <a:ext uri="{FF2B5EF4-FFF2-40B4-BE49-F238E27FC236}">
                  <a16:creationId xmlns:a16="http://schemas.microsoft.com/office/drawing/2014/main" id="{DBB15CB7-A034-4369-8F66-8AE487B17854}"/>
                </a:ext>
              </a:extLst>
            </p:cNvPr>
            <p:cNvSpPr>
              <a:spLocks noChangeArrowheads="1"/>
            </p:cNvSpPr>
            <p:nvPr/>
          </p:nvSpPr>
          <p:spPr bwMode="auto">
            <a:xfrm>
              <a:off x="1013" y="999"/>
              <a:ext cx="312"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Freeform 13">
              <a:extLst>
                <a:ext uri="{FF2B5EF4-FFF2-40B4-BE49-F238E27FC236}">
                  <a16:creationId xmlns:a16="http://schemas.microsoft.com/office/drawing/2014/main" id="{8A9B1C93-D26B-4202-B4AC-0E12F5247FA9}"/>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6" name="Freeform: Shape 355">
            <a:extLst>
              <a:ext uri="{FF2B5EF4-FFF2-40B4-BE49-F238E27FC236}">
                <a16:creationId xmlns:a16="http://schemas.microsoft.com/office/drawing/2014/main" id="{A09359EF-B2ED-4866-8E99-E6436E8C22ED}"/>
              </a:ext>
            </a:extLst>
          </p:cNvPr>
          <p:cNvSpPr>
            <a:spLocks/>
          </p:cNvSpPr>
          <p:nvPr/>
        </p:nvSpPr>
        <p:spPr bwMode="auto">
          <a:xfrm>
            <a:off x="9320640" y="4378304"/>
            <a:ext cx="419714" cy="281646"/>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050">
              <a:latin typeface="Segoe UI"/>
            </a:endParaRPr>
          </a:p>
        </p:txBody>
      </p:sp>
      <p:grpSp>
        <p:nvGrpSpPr>
          <p:cNvPr id="371" name="Group 46">
            <a:extLst>
              <a:ext uri="{FF2B5EF4-FFF2-40B4-BE49-F238E27FC236}">
                <a16:creationId xmlns:a16="http://schemas.microsoft.com/office/drawing/2014/main" id="{2C0662A1-20C5-4A19-9192-BBB6750A1B24}"/>
              </a:ext>
            </a:extLst>
          </p:cNvPr>
          <p:cNvGrpSpPr>
            <a:grpSpLocks noChangeAspect="1"/>
          </p:cNvGrpSpPr>
          <p:nvPr/>
        </p:nvGrpSpPr>
        <p:grpSpPr bwMode="auto">
          <a:xfrm>
            <a:off x="9398903" y="5519625"/>
            <a:ext cx="263195" cy="263195"/>
            <a:chOff x="2812" y="999"/>
            <a:chExt cx="312" cy="312"/>
          </a:xfrm>
        </p:grpSpPr>
        <p:sp>
          <p:nvSpPr>
            <p:cNvPr id="372" name="Freeform 47">
              <a:extLst>
                <a:ext uri="{FF2B5EF4-FFF2-40B4-BE49-F238E27FC236}">
                  <a16:creationId xmlns:a16="http://schemas.microsoft.com/office/drawing/2014/main" id="{05256B6B-0A89-4DA5-A1A2-F8A52C20DF0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3" name="Freeform 48">
              <a:extLst>
                <a:ext uri="{FF2B5EF4-FFF2-40B4-BE49-F238E27FC236}">
                  <a16:creationId xmlns:a16="http://schemas.microsoft.com/office/drawing/2014/main" id="{A06C65BD-B6D2-4E8B-8D78-FF89041379B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4" name="Freeform 49">
              <a:extLst>
                <a:ext uri="{FF2B5EF4-FFF2-40B4-BE49-F238E27FC236}">
                  <a16:creationId xmlns:a16="http://schemas.microsoft.com/office/drawing/2014/main" id="{D34BCECA-04D7-4158-AB77-C9C7FDDB25A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5" name="Group 70">
            <a:extLst>
              <a:ext uri="{FF2B5EF4-FFF2-40B4-BE49-F238E27FC236}">
                <a16:creationId xmlns:a16="http://schemas.microsoft.com/office/drawing/2014/main" id="{0F48B4B9-FD90-4B00-9B7F-342127035412}"/>
              </a:ext>
            </a:extLst>
          </p:cNvPr>
          <p:cNvGrpSpPr>
            <a:grpSpLocks noChangeAspect="1"/>
          </p:cNvGrpSpPr>
          <p:nvPr/>
        </p:nvGrpSpPr>
        <p:grpSpPr bwMode="auto">
          <a:xfrm>
            <a:off x="10300816" y="5506962"/>
            <a:ext cx="276369" cy="276369"/>
            <a:chOff x="2204" y="999"/>
            <a:chExt cx="312" cy="312"/>
          </a:xfrm>
        </p:grpSpPr>
        <p:sp>
          <p:nvSpPr>
            <p:cNvPr id="376" name="Oval 71">
              <a:extLst>
                <a:ext uri="{FF2B5EF4-FFF2-40B4-BE49-F238E27FC236}">
                  <a16:creationId xmlns:a16="http://schemas.microsoft.com/office/drawing/2014/main" id="{723BD8F3-B80E-4DB7-906E-792F64E6689B}"/>
                </a:ext>
              </a:extLst>
            </p:cNvPr>
            <p:cNvSpPr>
              <a:spLocks noChangeArrowheads="1"/>
            </p:cNvSpPr>
            <p:nvPr/>
          </p:nvSpPr>
          <p:spPr bwMode="auto">
            <a:xfrm>
              <a:off x="2204" y="999"/>
              <a:ext cx="312" cy="3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Rectangle 72">
              <a:extLst>
                <a:ext uri="{FF2B5EF4-FFF2-40B4-BE49-F238E27FC236}">
                  <a16:creationId xmlns:a16="http://schemas.microsoft.com/office/drawing/2014/main" id="{082E53DC-9720-443E-BB23-9C100AC08B7A}"/>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Oval 73">
              <a:extLst>
                <a:ext uri="{FF2B5EF4-FFF2-40B4-BE49-F238E27FC236}">
                  <a16:creationId xmlns:a16="http://schemas.microsoft.com/office/drawing/2014/main" id="{52E64248-34B7-480E-B893-3DA5E58BBB3D}"/>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9" name="Group 189">
            <a:extLst>
              <a:ext uri="{FF2B5EF4-FFF2-40B4-BE49-F238E27FC236}">
                <a16:creationId xmlns:a16="http://schemas.microsoft.com/office/drawing/2014/main" id="{01AE7AD9-B0C8-4D0F-BE82-5F7DE40D7981}"/>
              </a:ext>
            </a:extLst>
          </p:cNvPr>
          <p:cNvGrpSpPr>
            <a:grpSpLocks noChangeAspect="1"/>
          </p:cNvGrpSpPr>
          <p:nvPr/>
        </p:nvGrpSpPr>
        <p:grpSpPr bwMode="auto">
          <a:xfrm>
            <a:off x="9353079" y="3317652"/>
            <a:ext cx="354842" cy="266132"/>
            <a:chOff x="1614" y="1826"/>
            <a:chExt cx="312" cy="234"/>
          </a:xfrm>
        </p:grpSpPr>
        <p:sp>
          <p:nvSpPr>
            <p:cNvPr id="380" name="AutoShape 188">
              <a:extLst>
                <a:ext uri="{FF2B5EF4-FFF2-40B4-BE49-F238E27FC236}">
                  <a16:creationId xmlns:a16="http://schemas.microsoft.com/office/drawing/2014/main" id="{3BB22C69-194F-47B0-9348-A0E6EFD9BA01}"/>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Rectangle 190">
              <a:extLst>
                <a:ext uri="{FF2B5EF4-FFF2-40B4-BE49-F238E27FC236}">
                  <a16:creationId xmlns:a16="http://schemas.microsoft.com/office/drawing/2014/main" id="{990802C1-7C07-4E87-83E9-3FAF2A38C9D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Rectangle 191">
              <a:extLst>
                <a:ext uri="{FF2B5EF4-FFF2-40B4-BE49-F238E27FC236}">
                  <a16:creationId xmlns:a16="http://schemas.microsoft.com/office/drawing/2014/main" id="{FC4FCD9C-38C6-45C4-A7EC-8FEC4D023E35}"/>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Oval 192">
              <a:extLst>
                <a:ext uri="{FF2B5EF4-FFF2-40B4-BE49-F238E27FC236}">
                  <a16:creationId xmlns:a16="http://schemas.microsoft.com/office/drawing/2014/main" id="{57B396DF-A94F-4C81-BD67-4FABA4ED0886}"/>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Oval 193">
              <a:extLst>
                <a:ext uri="{FF2B5EF4-FFF2-40B4-BE49-F238E27FC236}">
                  <a16:creationId xmlns:a16="http://schemas.microsoft.com/office/drawing/2014/main" id="{8C80FE0D-31FA-49BE-B1A0-444E60F74BBF}"/>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Oval 194">
              <a:extLst>
                <a:ext uri="{FF2B5EF4-FFF2-40B4-BE49-F238E27FC236}">
                  <a16:creationId xmlns:a16="http://schemas.microsoft.com/office/drawing/2014/main" id="{555D98D2-DDBB-4757-82C4-824350296F0D}"/>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95">
              <a:extLst>
                <a:ext uri="{FF2B5EF4-FFF2-40B4-BE49-F238E27FC236}">
                  <a16:creationId xmlns:a16="http://schemas.microsoft.com/office/drawing/2014/main" id="{3A9E9C0A-C5CB-4A38-B553-0DEB622D57F6}"/>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96">
              <a:extLst>
                <a:ext uri="{FF2B5EF4-FFF2-40B4-BE49-F238E27FC236}">
                  <a16:creationId xmlns:a16="http://schemas.microsoft.com/office/drawing/2014/main" id="{FE9B2B3A-0401-45B7-AA61-098BACCB24A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97">
              <a:extLst>
                <a:ext uri="{FF2B5EF4-FFF2-40B4-BE49-F238E27FC236}">
                  <a16:creationId xmlns:a16="http://schemas.microsoft.com/office/drawing/2014/main" id="{6F48043E-9750-4206-A407-CE8B657C11F2}"/>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98">
              <a:extLst>
                <a:ext uri="{FF2B5EF4-FFF2-40B4-BE49-F238E27FC236}">
                  <a16:creationId xmlns:a16="http://schemas.microsoft.com/office/drawing/2014/main" id="{1F57D429-1E27-475B-99ED-514A14AD362F}"/>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Rectangle 199">
              <a:extLst>
                <a:ext uri="{FF2B5EF4-FFF2-40B4-BE49-F238E27FC236}">
                  <a16:creationId xmlns:a16="http://schemas.microsoft.com/office/drawing/2014/main" id="{CFDF9E6B-DE1D-4380-9324-1B44B1238AA7}"/>
                </a:ext>
              </a:extLst>
            </p:cNvPr>
            <p:cNvSpPr>
              <a:spLocks noChangeArrowheads="1"/>
            </p:cNvSpPr>
            <p:nvPr/>
          </p:nvSpPr>
          <p:spPr bwMode="auto">
            <a:xfrm>
              <a:off x="1755" y="1943"/>
              <a:ext cx="30"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0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8F4E88FA-5ADF-4574-8257-131BCFA933EB}"/>
              </a:ext>
            </a:extLst>
          </p:cNvPr>
          <p:cNvSpPr/>
          <p:nvPr/>
        </p:nvSpPr>
        <p:spPr>
          <a:xfrm>
            <a:off x="5954201" y="3596372"/>
            <a:ext cx="4946153" cy="173052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0" name="Straight Arrow Connector 249">
            <a:extLst>
              <a:ext uri="{FF2B5EF4-FFF2-40B4-BE49-F238E27FC236}">
                <a16:creationId xmlns:a16="http://schemas.microsoft.com/office/drawing/2014/main" id="{32008E0E-430C-4D90-BF91-2FCC5D904104}"/>
              </a:ext>
            </a:extLst>
          </p:cNvPr>
          <p:cNvCxnSpPr>
            <a:cxnSpLocks/>
          </p:cNvCxnSpPr>
          <p:nvPr/>
        </p:nvCxnSpPr>
        <p:spPr>
          <a:xfrm flipH="1">
            <a:off x="3998963" y="3876214"/>
            <a:ext cx="3305670"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D1C79251-EDF3-4DD0-B18F-1448AA47058C}"/>
              </a:ext>
            </a:extLst>
          </p:cNvPr>
          <p:cNvSpPr/>
          <p:nvPr/>
        </p:nvSpPr>
        <p:spPr>
          <a:xfrm>
            <a:off x="3669212" y="1760408"/>
            <a:ext cx="8170310" cy="3729058"/>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F7F57989-E846-4AE9-A24E-929D17D22E31}"/>
              </a:ext>
            </a:extLst>
          </p:cNvPr>
          <p:cNvSpPr/>
          <p:nvPr/>
        </p:nvSpPr>
        <p:spPr>
          <a:xfrm>
            <a:off x="3831328" y="5472325"/>
            <a:ext cx="3994777" cy="17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ED20C86-C110-4E21-AE90-1D6DEFB76625}"/>
              </a:ext>
            </a:extLst>
          </p:cNvPr>
          <p:cNvSpPr/>
          <p:nvPr/>
        </p:nvSpPr>
        <p:spPr>
          <a:xfrm>
            <a:off x="4373642" y="1863002"/>
            <a:ext cx="2149203" cy="1596175"/>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85FECECA-6C6D-4254-8529-9A2A0EEA2CB1}"/>
              </a:ext>
            </a:extLst>
          </p:cNvPr>
          <p:cNvSpPr txBox="1"/>
          <p:nvPr/>
        </p:nvSpPr>
        <p:spPr>
          <a:xfrm>
            <a:off x="4411866" y="2494997"/>
            <a:ext cx="954662" cy="3323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Azure App Service</a:t>
            </a:r>
          </a:p>
        </p:txBody>
      </p:sp>
      <p:sp>
        <p:nvSpPr>
          <p:cNvPr id="44" name="TextBox 43">
            <a:extLst>
              <a:ext uri="{FF2B5EF4-FFF2-40B4-BE49-F238E27FC236}">
                <a16:creationId xmlns:a16="http://schemas.microsoft.com/office/drawing/2014/main" id="{82516ED5-4940-4A24-B45D-68F275589144}"/>
              </a:ext>
            </a:extLst>
          </p:cNvPr>
          <p:cNvSpPr txBox="1"/>
          <p:nvPr/>
        </p:nvSpPr>
        <p:spPr>
          <a:xfrm>
            <a:off x="5409751" y="2494997"/>
            <a:ext cx="1009119"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Media services</a:t>
            </a:r>
          </a:p>
        </p:txBody>
      </p:sp>
      <p:sp>
        <p:nvSpPr>
          <p:cNvPr id="46" name="TextBox 45">
            <a:extLst>
              <a:ext uri="{FF2B5EF4-FFF2-40B4-BE49-F238E27FC236}">
                <a16:creationId xmlns:a16="http://schemas.microsoft.com/office/drawing/2014/main" id="{08FAB308-807D-457D-B4E7-EC3103043BE6}"/>
              </a:ext>
            </a:extLst>
          </p:cNvPr>
          <p:cNvSpPr txBox="1"/>
          <p:nvPr/>
        </p:nvSpPr>
        <p:spPr>
          <a:xfrm>
            <a:off x="4955146" y="3202188"/>
            <a:ext cx="924675"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CMS</a:t>
            </a:r>
          </a:p>
        </p:txBody>
      </p:sp>
      <p:sp>
        <p:nvSpPr>
          <p:cNvPr id="180" name="Rectangle 179">
            <a:extLst>
              <a:ext uri="{FF2B5EF4-FFF2-40B4-BE49-F238E27FC236}">
                <a16:creationId xmlns:a16="http://schemas.microsoft.com/office/drawing/2014/main" id="{3733D02A-1380-42A4-9451-266355B84175}"/>
              </a:ext>
            </a:extLst>
          </p:cNvPr>
          <p:cNvSpPr/>
          <p:nvPr/>
        </p:nvSpPr>
        <p:spPr>
          <a:xfrm>
            <a:off x="10710032" y="2772330"/>
            <a:ext cx="1024876" cy="90306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E1AA0B77-AFC5-461C-9ACA-1B26F324EAB0}"/>
              </a:ext>
            </a:extLst>
          </p:cNvPr>
          <p:cNvSpPr/>
          <p:nvPr/>
        </p:nvSpPr>
        <p:spPr>
          <a:xfrm>
            <a:off x="10761257" y="3259005"/>
            <a:ext cx="922428" cy="166199"/>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Power BI</a:t>
            </a:r>
          </a:p>
        </p:txBody>
      </p:sp>
      <p:sp>
        <p:nvSpPr>
          <p:cNvPr id="133" name="Rectangle 132">
            <a:extLst>
              <a:ext uri="{FF2B5EF4-FFF2-40B4-BE49-F238E27FC236}">
                <a16:creationId xmlns:a16="http://schemas.microsoft.com/office/drawing/2014/main" id="{7CFFC461-B7FA-44D1-B3EC-CC1970E6AFF9}"/>
              </a:ext>
            </a:extLst>
          </p:cNvPr>
          <p:cNvSpPr/>
          <p:nvPr/>
        </p:nvSpPr>
        <p:spPr>
          <a:xfrm>
            <a:off x="6647573" y="1875916"/>
            <a:ext cx="4117338" cy="1039306"/>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5AB78F32-82AC-4599-AA5A-AF7AA921F5D0}"/>
              </a:ext>
            </a:extLst>
          </p:cNvPr>
          <p:cNvSpPr txBox="1"/>
          <p:nvPr/>
        </p:nvSpPr>
        <p:spPr>
          <a:xfrm>
            <a:off x="6848577" y="2494997"/>
            <a:ext cx="708527" cy="1661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Structured</a:t>
            </a:r>
          </a:p>
        </p:txBody>
      </p:sp>
      <p:sp>
        <p:nvSpPr>
          <p:cNvPr id="145" name="TextBox 144">
            <a:extLst>
              <a:ext uri="{FF2B5EF4-FFF2-40B4-BE49-F238E27FC236}">
                <a16:creationId xmlns:a16="http://schemas.microsoft.com/office/drawing/2014/main" id="{9853A595-48B3-444C-8928-A379BC9AC37F}"/>
              </a:ext>
            </a:extLst>
          </p:cNvPr>
          <p:cNvSpPr txBox="1"/>
          <p:nvPr/>
        </p:nvSpPr>
        <p:spPr>
          <a:xfrm>
            <a:off x="10009756" y="2494997"/>
            <a:ext cx="527387" cy="1661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Storage</a:t>
            </a:r>
          </a:p>
        </p:txBody>
      </p:sp>
      <p:sp>
        <p:nvSpPr>
          <p:cNvPr id="141" name="TextBox 140">
            <a:extLst>
              <a:ext uri="{FF2B5EF4-FFF2-40B4-BE49-F238E27FC236}">
                <a16:creationId xmlns:a16="http://schemas.microsoft.com/office/drawing/2014/main" id="{32B3F3A4-2242-4AF6-A96F-880AACADF659}"/>
              </a:ext>
            </a:extLst>
          </p:cNvPr>
          <p:cNvSpPr txBox="1"/>
          <p:nvPr/>
        </p:nvSpPr>
        <p:spPr>
          <a:xfrm>
            <a:off x="9082455" y="2494997"/>
            <a:ext cx="559448" cy="1661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Logging</a:t>
            </a:r>
          </a:p>
        </p:txBody>
      </p:sp>
      <p:sp>
        <p:nvSpPr>
          <p:cNvPr id="143" name="TextBox 142">
            <a:extLst>
              <a:ext uri="{FF2B5EF4-FFF2-40B4-BE49-F238E27FC236}">
                <a16:creationId xmlns:a16="http://schemas.microsoft.com/office/drawing/2014/main" id="{13C72481-30BE-4890-A9CF-DD8B86357AEE}"/>
              </a:ext>
            </a:extLst>
          </p:cNvPr>
          <p:cNvSpPr txBox="1"/>
          <p:nvPr/>
        </p:nvSpPr>
        <p:spPr>
          <a:xfrm>
            <a:off x="7968258" y="2494997"/>
            <a:ext cx="706925" cy="3323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Document</a:t>
            </a:r>
            <a:b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database</a:t>
            </a:r>
          </a:p>
        </p:txBody>
      </p:sp>
      <p:cxnSp>
        <p:nvCxnSpPr>
          <p:cNvPr id="189" name="Straight Arrow Connector 188">
            <a:extLst>
              <a:ext uri="{FF2B5EF4-FFF2-40B4-BE49-F238E27FC236}">
                <a16:creationId xmlns:a16="http://schemas.microsoft.com/office/drawing/2014/main" id="{E663EBB9-0EB6-4ECA-A8D3-1E2E780EC8FC}"/>
              </a:ext>
            </a:extLst>
          </p:cNvPr>
          <p:cNvCxnSpPr>
            <a:cxnSpLocks/>
          </p:cNvCxnSpPr>
          <p:nvPr/>
        </p:nvCxnSpPr>
        <p:spPr>
          <a:xfrm flipV="1">
            <a:off x="10273449" y="2612121"/>
            <a:ext cx="0" cy="1073197"/>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67D2DEC6-277E-49EC-9464-75765FAA16D7}"/>
              </a:ext>
            </a:extLst>
          </p:cNvPr>
          <p:cNvSpPr/>
          <p:nvPr/>
        </p:nvSpPr>
        <p:spPr>
          <a:xfrm>
            <a:off x="9881940" y="2969436"/>
            <a:ext cx="783019" cy="60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535A3461-A14B-42F1-BC7E-2606193C2266}"/>
              </a:ext>
            </a:extLst>
          </p:cNvPr>
          <p:cNvSpPr txBox="1"/>
          <p:nvPr/>
        </p:nvSpPr>
        <p:spPr>
          <a:xfrm>
            <a:off x="9790693" y="3372583"/>
            <a:ext cx="965513"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Functions</a:t>
            </a:r>
          </a:p>
        </p:txBody>
      </p:sp>
      <p:sp>
        <p:nvSpPr>
          <p:cNvPr id="103" name="TextBox 102">
            <a:extLst>
              <a:ext uri="{FF2B5EF4-FFF2-40B4-BE49-F238E27FC236}">
                <a16:creationId xmlns:a16="http://schemas.microsoft.com/office/drawing/2014/main" id="{DF0B7C45-6606-4DB5-944A-019C25B0A1C6}"/>
              </a:ext>
            </a:extLst>
          </p:cNvPr>
          <p:cNvSpPr txBox="1"/>
          <p:nvPr/>
        </p:nvSpPr>
        <p:spPr>
          <a:xfrm>
            <a:off x="7879379" y="4054894"/>
            <a:ext cx="1173214" cy="3323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Application insights</a:t>
            </a:r>
          </a:p>
        </p:txBody>
      </p:sp>
      <p:sp>
        <p:nvSpPr>
          <p:cNvPr id="110" name="TextBox 109">
            <a:extLst>
              <a:ext uri="{FF2B5EF4-FFF2-40B4-BE49-F238E27FC236}">
                <a16:creationId xmlns:a16="http://schemas.microsoft.com/office/drawing/2014/main" id="{D4D74D86-0878-4FAE-85D4-23C77618EAB9}"/>
              </a:ext>
            </a:extLst>
          </p:cNvPr>
          <p:cNvSpPr txBox="1"/>
          <p:nvPr/>
        </p:nvSpPr>
        <p:spPr>
          <a:xfrm>
            <a:off x="7008700" y="4054894"/>
            <a:ext cx="991009"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Functions</a:t>
            </a:r>
          </a:p>
        </p:txBody>
      </p:sp>
      <p:sp>
        <p:nvSpPr>
          <p:cNvPr id="115" name="TextBox 114">
            <a:extLst>
              <a:ext uri="{FF2B5EF4-FFF2-40B4-BE49-F238E27FC236}">
                <a16:creationId xmlns:a16="http://schemas.microsoft.com/office/drawing/2014/main" id="{D731D5D1-94C9-4350-AF50-0D6AEB64F955}"/>
              </a:ext>
            </a:extLst>
          </p:cNvPr>
          <p:cNvSpPr txBox="1"/>
          <p:nvPr/>
        </p:nvSpPr>
        <p:spPr>
          <a:xfrm>
            <a:off x="6579666" y="4856470"/>
            <a:ext cx="731261" cy="332399"/>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Azure App Service</a:t>
            </a:r>
          </a:p>
        </p:txBody>
      </p:sp>
      <p:sp>
        <p:nvSpPr>
          <p:cNvPr id="174" name="Rectangle 173">
            <a:extLst>
              <a:ext uri="{FF2B5EF4-FFF2-40B4-BE49-F238E27FC236}">
                <a16:creationId xmlns:a16="http://schemas.microsoft.com/office/drawing/2014/main" id="{918ED6EF-C7AD-41D1-8BD1-1E27AB283B9D}"/>
              </a:ext>
            </a:extLst>
          </p:cNvPr>
          <p:cNvSpPr/>
          <p:nvPr/>
        </p:nvSpPr>
        <p:spPr>
          <a:xfrm>
            <a:off x="9052558" y="3681853"/>
            <a:ext cx="1751895" cy="1554035"/>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extBox 158">
            <a:extLst>
              <a:ext uri="{FF2B5EF4-FFF2-40B4-BE49-F238E27FC236}">
                <a16:creationId xmlns:a16="http://schemas.microsoft.com/office/drawing/2014/main" id="{D956C39E-0891-4CC2-B0F1-81B5355BB7BA}"/>
              </a:ext>
            </a:extLst>
          </p:cNvPr>
          <p:cNvSpPr txBox="1"/>
          <p:nvPr/>
        </p:nvSpPr>
        <p:spPr>
          <a:xfrm>
            <a:off x="9203506" y="4928920"/>
            <a:ext cx="1299030" cy="166199"/>
          </a:xfrm>
          <a:prstGeom prst="rect">
            <a:avLst/>
          </a:prstGeom>
        </p:spPr>
        <p:txBody>
          <a:bodyPr wrap="squar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Cognitive Services</a:t>
            </a:r>
          </a:p>
        </p:txBody>
      </p:sp>
      <p:sp>
        <p:nvSpPr>
          <p:cNvPr id="161" name="TextBox 160">
            <a:extLst>
              <a:ext uri="{FF2B5EF4-FFF2-40B4-BE49-F238E27FC236}">
                <a16:creationId xmlns:a16="http://schemas.microsoft.com/office/drawing/2014/main" id="{D0814566-9E7D-4884-9930-0F98B4668FF2}"/>
              </a:ext>
            </a:extLst>
          </p:cNvPr>
          <p:cNvSpPr txBox="1"/>
          <p:nvPr/>
        </p:nvSpPr>
        <p:spPr>
          <a:xfrm>
            <a:off x="9802123" y="4145596"/>
            <a:ext cx="942652" cy="166199"/>
          </a:xfrm>
          <a:prstGeom prst="rect">
            <a:avLst/>
          </a:prstGeom>
        </p:spPr>
        <p:txBody>
          <a:bodyPr wrap="squar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Emotion API</a:t>
            </a:r>
          </a:p>
        </p:txBody>
      </p:sp>
      <p:sp>
        <p:nvSpPr>
          <p:cNvPr id="163" name="TextBox 162">
            <a:extLst>
              <a:ext uri="{FF2B5EF4-FFF2-40B4-BE49-F238E27FC236}">
                <a16:creationId xmlns:a16="http://schemas.microsoft.com/office/drawing/2014/main" id="{9821C53B-D4C7-430C-8EEE-ADAB9516EE91}"/>
              </a:ext>
            </a:extLst>
          </p:cNvPr>
          <p:cNvSpPr txBox="1"/>
          <p:nvPr/>
        </p:nvSpPr>
        <p:spPr>
          <a:xfrm>
            <a:off x="9256910" y="4145596"/>
            <a:ext cx="301365" cy="1661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LUIS</a:t>
            </a:r>
          </a:p>
        </p:txBody>
      </p:sp>
      <p:cxnSp>
        <p:nvCxnSpPr>
          <p:cNvPr id="2052" name="Connector: Elbow 2051">
            <a:extLst>
              <a:ext uri="{FF2B5EF4-FFF2-40B4-BE49-F238E27FC236}">
                <a16:creationId xmlns:a16="http://schemas.microsoft.com/office/drawing/2014/main" id="{7F1BC843-4727-42B8-A59D-1D0E78078F0A}"/>
              </a:ext>
            </a:extLst>
          </p:cNvPr>
          <p:cNvCxnSpPr>
            <a:cxnSpLocks/>
          </p:cNvCxnSpPr>
          <p:nvPr/>
        </p:nvCxnSpPr>
        <p:spPr>
          <a:xfrm rot="5400000" flipH="1" flipV="1">
            <a:off x="8432185" y="2765496"/>
            <a:ext cx="971330" cy="888659"/>
          </a:xfrm>
          <a:prstGeom prst="bentConnector3">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E2FCCE09-F821-428D-B543-396F1656E53F}"/>
              </a:ext>
            </a:extLst>
          </p:cNvPr>
          <p:cNvCxnSpPr>
            <a:cxnSpLocks/>
          </p:cNvCxnSpPr>
          <p:nvPr/>
        </p:nvCxnSpPr>
        <p:spPr>
          <a:xfrm>
            <a:off x="8358715" y="4663619"/>
            <a:ext cx="559135"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04341B8D-BECF-46C6-A792-0B66F351A6EC}"/>
              </a:ext>
            </a:extLst>
          </p:cNvPr>
          <p:cNvCxnSpPr>
            <a:cxnSpLocks/>
          </p:cNvCxnSpPr>
          <p:nvPr/>
        </p:nvCxnSpPr>
        <p:spPr>
          <a:xfrm>
            <a:off x="7258957" y="5016809"/>
            <a:ext cx="1693577"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59" name="Rectangle 2058">
            <a:extLst>
              <a:ext uri="{FF2B5EF4-FFF2-40B4-BE49-F238E27FC236}">
                <a16:creationId xmlns:a16="http://schemas.microsoft.com/office/drawing/2014/main" id="{A76657EF-32CE-4069-8B70-95D71B96397D}"/>
              </a:ext>
            </a:extLst>
          </p:cNvPr>
          <p:cNvSpPr/>
          <p:nvPr/>
        </p:nvSpPr>
        <p:spPr>
          <a:xfrm>
            <a:off x="7822550" y="4834328"/>
            <a:ext cx="637284" cy="3355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156B757D-87C7-4E46-AC4C-64966251C126}"/>
              </a:ext>
            </a:extLst>
          </p:cNvPr>
          <p:cNvSpPr txBox="1"/>
          <p:nvPr/>
        </p:nvSpPr>
        <p:spPr>
          <a:xfrm>
            <a:off x="7843303" y="4863965"/>
            <a:ext cx="587714" cy="3323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Bot Service</a:t>
            </a:r>
          </a:p>
        </p:txBody>
      </p:sp>
      <p:sp>
        <p:nvSpPr>
          <p:cNvPr id="252" name="Rectangle 251">
            <a:extLst>
              <a:ext uri="{FF2B5EF4-FFF2-40B4-BE49-F238E27FC236}">
                <a16:creationId xmlns:a16="http://schemas.microsoft.com/office/drawing/2014/main" id="{30939E44-1ABE-4285-8E11-035E2C174926}"/>
              </a:ext>
            </a:extLst>
          </p:cNvPr>
          <p:cNvSpPr/>
          <p:nvPr/>
        </p:nvSpPr>
        <p:spPr>
          <a:xfrm>
            <a:off x="6230857" y="3741622"/>
            <a:ext cx="604684" cy="589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D0AB6E14-AE99-47EF-9EF8-EB85C181BE67}"/>
              </a:ext>
            </a:extLst>
          </p:cNvPr>
          <p:cNvSpPr txBox="1"/>
          <p:nvPr/>
        </p:nvSpPr>
        <p:spPr>
          <a:xfrm>
            <a:off x="6032953" y="4054894"/>
            <a:ext cx="1000446" cy="3323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Notification Hubs</a:t>
            </a:r>
          </a:p>
        </p:txBody>
      </p:sp>
      <p:sp>
        <p:nvSpPr>
          <p:cNvPr id="7" name="Rectangle 6">
            <a:extLst>
              <a:ext uri="{FF2B5EF4-FFF2-40B4-BE49-F238E27FC236}">
                <a16:creationId xmlns:a16="http://schemas.microsoft.com/office/drawing/2014/main" id="{E33CBF5C-6A86-4A74-ADBF-DC6BFDA76D77}"/>
              </a:ext>
            </a:extLst>
          </p:cNvPr>
          <p:cNvSpPr/>
          <p:nvPr/>
        </p:nvSpPr>
        <p:spPr>
          <a:xfrm>
            <a:off x="1151934" y="1865728"/>
            <a:ext cx="1606551" cy="362815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E9D7E27-16F5-484B-A96F-5DD27952EE6E}"/>
              </a:ext>
            </a:extLst>
          </p:cNvPr>
          <p:cNvSpPr/>
          <p:nvPr/>
        </p:nvSpPr>
        <p:spPr>
          <a:xfrm>
            <a:off x="1335648" y="2494997"/>
            <a:ext cx="1239121" cy="1661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Customer browser</a:t>
            </a:r>
          </a:p>
        </p:txBody>
      </p:sp>
      <p:sp>
        <p:nvSpPr>
          <p:cNvPr id="15" name="Rectangle 14">
            <a:extLst>
              <a:ext uri="{FF2B5EF4-FFF2-40B4-BE49-F238E27FC236}">
                <a16:creationId xmlns:a16="http://schemas.microsoft.com/office/drawing/2014/main" id="{4EDA2B55-94D9-420C-B541-51560C25E037}"/>
              </a:ext>
            </a:extLst>
          </p:cNvPr>
          <p:cNvSpPr/>
          <p:nvPr/>
        </p:nvSpPr>
        <p:spPr>
          <a:xfrm>
            <a:off x="1281947" y="3395515"/>
            <a:ext cx="1346522" cy="1661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Xbox TV integration</a:t>
            </a:r>
          </a:p>
        </p:txBody>
      </p:sp>
      <p:sp>
        <p:nvSpPr>
          <p:cNvPr id="16" name="Rectangle 15">
            <a:extLst>
              <a:ext uri="{FF2B5EF4-FFF2-40B4-BE49-F238E27FC236}">
                <a16:creationId xmlns:a16="http://schemas.microsoft.com/office/drawing/2014/main" id="{7F5938EA-E28A-4266-AE40-6CFB36537B9A}"/>
              </a:ext>
            </a:extLst>
          </p:cNvPr>
          <p:cNvSpPr/>
          <p:nvPr/>
        </p:nvSpPr>
        <p:spPr>
          <a:xfrm>
            <a:off x="1446255" y="4296033"/>
            <a:ext cx="1017906" cy="1661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Bot integration</a:t>
            </a:r>
          </a:p>
        </p:txBody>
      </p:sp>
      <p:sp>
        <p:nvSpPr>
          <p:cNvPr id="17" name="Rectangle 16">
            <a:extLst>
              <a:ext uri="{FF2B5EF4-FFF2-40B4-BE49-F238E27FC236}">
                <a16:creationId xmlns:a16="http://schemas.microsoft.com/office/drawing/2014/main" id="{C1140C14-9368-4BC3-B5F8-4FAFF3DA15D3}"/>
              </a:ext>
            </a:extLst>
          </p:cNvPr>
          <p:cNvSpPr/>
          <p:nvPr/>
        </p:nvSpPr>
        <p:spPr>
          <a:xfrm>
            <a:off x="1373319" y="5196552"/>
            <a:ext cx="1163780" cy="1661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Customer mobile</a:t>
            </a:r>
          </a:p>
        </p:txBody>
      </p:sp>
      <p:sp>
        <p:nvSpPr>
          <p:cNvPr id="228" name="Rectangle 227">
            <a:extLst>
              <a:ext uri="{FF2B5EF4-FFF2-40B4-BE49-F238E27FC236}">
                <a16:creationId xmlns:a16="http://schemas.microsoft.com/office/drawing/2014/main" id="{6125CD55-E05D-43EC-B4C3-12FCD9B7E411}"/>
              </a:ext>
            </a:extLst>
          </p:cNvPr>
          <p:cNvSpPr/>
          <p:nvPr/>
        </p:nvSpPr>
        <p:spPr>
          <a:xfrm>
            <a:off x="4383929" y="5302279"/>
            <a:ext cx="1477342" cy="129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65DDE784-C8EC-49A4-AAB7-3598AC9ED15E}"/>
              </a:ext>
            </a:extLst>
          </p:cNvPr>
          <p:cNvSpPr/>
          <p:nvPr/>
        </p:nvSpPr>
        <p:spPr>
          <a:xfrm>
            <a:off x="3420629" y="3542384"/>
            <a:ext cx="508593" cy="742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C186EEB-16E1-4511-9E11-D6A141F95D57}"/>
              </a:ext>
            </a:extLst>
          </p:cNvPr>
          <p:cNvSpPr/>
          <p:nvPr/>
        </p:nvSpPr>
        <p:spPr>
          <a:xfrm>
            <a:off x="7057235" y="5807501"/>
            <a:ext cx="903063" cy="90306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E526B98-B719-42F1-9E97-EDF2088C851A}"/>
              </a:ext>
            </a:extLst>
          </p:cNvPr>
          <p:cNvSpPr/>
          <p:nvPr/>
        </p:nvSpPr>
        <p:spPr>
          <a:xfrm>
            <a:off x="7221027" y="6294176"/>
            <a:ext cx="575478" cy="3323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Weather</a:t>
            </a:r>
            <a:br>
              <a:rPr kumimoji="0" lang="en-US" sz="1200" b="0" i="0" u="none" strike="noStrike" kern="0" cap="none" spc="0" normalizeH="0" baseline="0" noProof="0">
                <a:ln>
                  <a:noFill/>
                </a:ln>
                <a:effectLst/>
                <a:uLnTx/>
                <a:uFillTx/>
                <a:ea typeface="+mn-ea"/>
                <a:cs typeface="Segoe UI" panose="020B0502040204020203" pitchFamily="34" charset="0"/>
              </a:rPr>
            </a:br>
            <a:r>
              <a:rPr kumimoji="0" lang="en-US" sz="1200" b="0" i="0" u="none" strike="noStrike" kern="0" cap="none" spc="0" normalizeH="0" baseline="0" noProof="0">
                <a:ln>
                  <a:noFill/>
                </a:ln>
                <a:effectLst/>
                <a:uLnTx/>
                <a:uFillTx/>
                <a:ea typeface="+mn-ea"/>
                <a:cs typeface="Segoe UI" panose="020B0502040204020203" pitchFamily="34" charset="0"/>
              </a:rPr>
              <a:t>service</a:t>
            </a:r>
          </a:p>
        </p:txBody>
      </p:sp>
      <p:sp>
        <p:nvSpPr>
          <p:cNvPr id="68" name="Rectangle 67">
            <a:extLst>
              <a:ext uri="{FF2B5EF4-FFF2-40B4-BE49-F238E27FC236}">
                <a16:creationId xmlns:a16="http://schemas.microsoft.com/office/drawing/2014/main" id="{540F0C80-D261-432C-9759-7EF73645AD5C}"/>
              </a:ext>
            </a:extLst>
          </p:cNvPr>
          <p:cNvSpPr/>
          <p:nvPr/>
        </p:nvSpPr>
        <p:spPr>
          <a:xfrm>
            <a:off x="8081421" y="5816037"/>
            <a:ext cx="3712215" cy="90699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CECD1922-B658-41FE-952A-2474212F722A}"/>
              </a:ext>
            </a:extLst>
          </p:cNvPr>
          <p:cNvSpPr txBox="1"/>
          <p:nvPr/>
        </p:nvSpPr>
        <p:spPr>
          <a:xfrm>
            <a:off x="11169990" y="6296354"/>
            <a:ext cx="442429" cy="3323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Visual </a:t>
            </a:r>
            <a:b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Studio</a:t>
            </a:r>
          </a:p>
        </p:txBody>
      </p:sp>
      <p:pic>
        <p:nvPicPr>
          <p:cNvPr id="61" name="Picture 60">
            <a:extLst>
              <a:ext uri="{FF2B5EF4-FFF2-40B4-BE49-F238E27FC236}">
                <a16:creationId xmlns:a16="http://schemas.microsoft.com/office/drawing/2014/main" id="{0490821A-06FB-459E-A5DA-A9F9073140C1}"/>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58240" y="5904502"/>
            <a:ext cx="405503" cy="406951"/>
          </a:xfrm>
          <a:prstGeom prst="rect">
            <a:avLst/>
          </a:prstGeom>
        </p:spPr>
      </p:pic>
      <p:sp>
        <p:nvSpPr>
          <p:cNvPr id="73" name="TextBox 72">
            <a:extLst>
              <a:ext uri="{FF2B5EF4-FFF2-40B4-BE49-F238E27FC236}">
                <a16:creationId xmlns:a16="http://schemas.microsoft.com/office/drawing/2014/main" id="{4AF30BD1-FB00-4701-9536-13457F79D519}"/>
              </a:ext>
            </a:extLst>
          </p:cNvPr>
          <p:cNvSpPr txBox="1"/>
          <p:nvPr/>
        </p:nvSpPr>
        <p:spPr>
          <a:xfrm>
            <a:off x="9168312" y="6296354"/>
            <a:ext cx="955390" cy="3323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Visual Studio</a:t>
            </a:r>
            <a:b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Team Services</a:t>
            </a:r>
          </a:p>
        </p:txBody>
      </p:sp>
      <p:sp>
        <p:nvSpPr>
          <p:cNvPr id="74" name="TextBox 73">
            <a:extLst>
              <a:ext uri="{FF2B5EF4-FFF2-40B4-BE49-F238E27FC236}">
                <a16:creationId xmlns:a16="http://schemas.microsoft.com/office/drawing/2014/main" id="{A3ABA5BE-9A2E-4D6B-856E-C10FD48630D2}"/>
              </a:ext>
            </a:extLst>
          </p:cNvPr>
          <p:cNvSpPr txBox="1"/>
          <p:nvPr/>
        </p:nvSpPr>
        <p:spPr>
          <a:xfrm>
            <a:off x="10367924" y="6296354"/>
            <a:ext cx="557845" cy="1661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Xamarin</a:t>
            </a:r>
          </a:p>
        </p:txBody>
      </p:sp>
      <p:pic>
        <p:nvPicPr>
          <p:cNvPr id="63" name="Picture 8">
            <a:extLst>
              <a:ext uri="{FF2B5EF4-FFF2-40B4-BE49-F238E27FC236}">
                <a16:creationId xmlns:a16="http://schemas.microsoft.com/office/drawing/2014/main" id="{0F83F895-DDAF-4EB7-8E7B-249FD04181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79010" y="5896645"/>
            <a:ext cx="384911" cy="39753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ED0A140-FCC4-488B-BA39-D7E48F8FBD7F}"/>
              </a:ext>
            </a:extLst>
          </p:cNvPr>
          <p:cNvSpPr txBox="1"/>
          <p:nvPr/>
        </p:nvSpPr>
        <p:spPr>
          <a:xfrm>
            <a:off x="8204341" y="6296354"/>
            <a:ext cx="719749" cy="332399"/>
          </a:xfrm>
          <a:prstGeom prst="rect">
            <a:avLst/>
          </a:prstGeom>
        </p:spPr>
        <p:txBody>
          <a:bodyPr wrap="none" lIns="0" tIns="0" rIns="0" bIns="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Xamarin</a:t>
            </a:r>
            <a:b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200" b="0" i="0" u="none" strike="noStrike" kern="0" cap="none" spc="0" normalizeH="0" baseline="0" noProof="0">
                <a:ln>
                  <a:noFill/>
                </a:ln>
                <a:solidFill>
                  <a:schemeClr val="tx1"/>
                </a:solidFill>
                <a:effectLst/>
                <a:uLnTx/>
                <a:uFillTx/>
                <a:latin typeface="+mn-lt"/>
                <a:ea typeface="+mn-ea"/>
                <a:cs typeface="Segoe UI" panose="020B0502040204020203" pitchFamily="34" charset="0"/>
              </a:rPr>
              <a:t>Test Cloud</a:t>
            </a:r>
          </a:p>
        </p:txBody>
      </p:sp>
      <p:pic>
        <p:nvPicPr>
          <p:cNvPr id="211" name="Picture 2" descr="Image result for twilio logo">
            <a:extLst>
              <a:ext uri="{FF2B5EF4-FFF2-40B4-BE49-F238E27FC236}">
                <a16:creationId xmlns:a16="http://schemas.microsoft.com/office/drawing/2014/main" id="{911E206A-389F-4A0B-BE70-12FC8572B06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7932" t="17497" r="19584" b="16627"/>
          <a:stretch/>
        </p:blipFill>
        <p:spPr bwMode="auto">
          <a:xfrm>
            <a:off x="3423480" y="3565972"/>
            <a:ext cx="495452" cy="522342"/>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F2B60A2-A288-4777-A2F1-3E39822C70AA}"/>
              </a:ext>
            </a:extLst>
          </p:cNvPr>
          <p:cNvSpPr/>
          <p:nvPr/>
        </p:nvSpPr>
        <p:spPr>
          <a:xfrm>
            <a:off x="3475640" y="4075521"/>
            <a:ext cx="391133" cy="1661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Twilio</a:t>
            </a:r>
          </a:p>
        </p:txBody>
      </p:sp>
      <p:cxnSp>
        <p:nvCxnSpPr>
          <p:cNvPr id="259" name="Connector: Elbow 258">
            <a:extLst>
              <a:ext uri="{FF2B5EF4-FFF2-40B4-BE49-F238E27FC236}">
                <a16:creationId xmlns:a16="http://schemas.microsoft.com/office/drawing/2014/main" id="{DF119392-602B-4D98-B4C4-4AEA3914E0D6}"/>
              </a:ext>
            </a:extLst>
          </p:cNvPr>
          <p:cNvCxnSpPr>
            <a:cxnSpLocks/>
          </p:cNvCxnSpPr>
          <p:nvPr/>
        </p:nvCxnSpPr>
        <p:spPr>
          <a:xfrm>
            <a:off x="2369440" y="4059123"/>
            <a:ext cx="5507910" cy="625011"/>
          </a:xfrm>
          <a:prstGeom prst="bentConnector3">
            <a:avLst>
              <a:gd name="adj1" fmla="val 1198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5EDB65CD-C217-409E-80B5-097FA9BA579E}"/>
              </a:ext>
            </a:extLst>
          </p:cNvPr>
          <p:cNvCxnSpPr>
            <a:cxnSpLocks/>
          </p:cNvCxnSpPr>
          <p:nvPr/>
        </p:nvCxnSpPr>
        <p:spPr>
          <a:xfrm rot="10800000">
            <a:off x="2387027" y="3165124"/>
            <a:ext cx="1882002" cy="711091"/>
          </a:xfrm>
          <a:prstGeom prst="bentConnector3">
            <a:avLst>
              <a:gd name="adj1" fmla="val 115"/>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1DD7E5-EB23-4EA6-9527-502B3E22CBFC}"/>
              </a:ext>
            </a:extLst>
          </p:cNvPr>
          <p:cNvSpPr>
            <a:spLocks noGrp="1"/>
          </p:cNvSpPr>
          <p:nvPr>
            <p:ph type="title"/>
          </p:nvPr>
        </p:nvSpPr>
        <p:spPr/>
        <p:txBody>
          <a:bodyPr/>
          <a:lstStyle/>
          <a:p>
            <a:r>
              <a:rPr lang="en-US"/>
              <a:t>Branded website</a:t>
            </a:r>
          </a:p>
        </p:txBody>
      </p:sp>
      <p:sp>
        <p:nvSpPr>
          <p:cNvPr id="3" name="Text Placeholder 2">
            <a:extLst>
              <a:ext uri="{FF2B5EF4-FFF2-40B4-BE49-F238E27FC236}">
                <a16:creationId xmlns:a16="http://schemas.microsoft.com/office/drawing/2014/main" id="{1721E0EE-D7DB-4B69-8201-C01BCF49B49D}"/>
              </a:ext>
            </a:extLst>
          </p:cNvPr>
          <p:cNvSpPr>
            <a:spLocks noGrp="1"/>
          </p:cNvSpPr>
          <p:nvPr>
            <p:ph type="body" sz="quarter" idx="10"/>
          </p:nvPr>
        </p:nvSpPr>
        <p:spPr/>
        <p:txBody>
          <a:bodyPr/>
          <a:lstStyle/>
          <a:p>
            <a:r>
              <a:rPr lang="en-US"/>
              <a:t>Personalized experience and mobile notifications</a:t>
            </a:r>
          </a:p>
        </p:txBody>
      </p:sp>
      <p:grpSp>
        <p:nvGrpSpPr>
          <p:cNvPr id="144" name="Group 143">
            <a:extLst>
              <a:ext uri="{FF2B5EF4-FFF2-40B4-BE49-F238E27FC236}">
                <a16:creationId xmlns:a16="http://schemas.microsoft.com/office/drawing/2014/main" id="{3A6E0DF9-8DA3-4508-B4DD-EA8E4B409605}"/>
              </a:ext>
            </a:extLst>
          </p:cNvPr>
          <p:cNvGrpSpPr/>
          <p:nvPr/>
        </p:nvGrpSpPr>
        <p:grpSpPr>
          <a:xfrm>
            <a:off x="1695029" y="2036217"/>
            <a:ext cx="495300" cy="371475"/>
            <a:chOff x="11134725" y="2487613"/>
            <a:chExt cx="495300" cy="371475"/>
          </a:xfrm>
        </p:grpSpPr>
        <p:sp>
          <p:nvSpPr>
            <p:cNvPr id="146" name="Rectangle 225">
              <a:extLst>
                <a:ext uri="{FF2B5EF4-FFF2-40B4-BE49-F238E27FC236}">
                  <a16:creationId xmlns:a16="http://schemas.microsoft.com/office/drawing/2014/main" id="{64018E26-EA0E-4D9C-9D25-3898BA9B2253}"/>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147" name="Rectangle 226">
              <a:extLst>
                <a:ext uri="{FF2B5EF4-FFF2-40B4-BE49-F238E27FC236}">
                  <a16:creationId xmlns:a16="http://schemas.microsoft.com/office/drawing/2014/main" id="{ABA33F48-1304-4BA6-A990-2834BCF98F6A}"/>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48" name="Oval 227">
              <a:extLst>
                <a:ext uri="{FF2B5EF4-FFF2-40B4-BE49-F238E27FC236}">
                  <a16:creationId xmlns:a16="http://schemas.microsoft.com/office/drawing/2014/main" id="{DDB352F3-89F0-4F55-9577-3F7C54D3080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164" name="Oval 228">
              <a:extLst>
                <a:ext uri="{FF2B5EF4-FFF2-40B4-BE49-F238E27FC236}">
                  <a16:creationId xmlns:a16="http://schemas.microsoft.com/office/drawing/2014/main" id="{56BD5950-B457-4084-B553-22615BE47255}"/>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165" name="Oval 229">
              <a:extLst>
                <a:ext uri="{FF2B5EF4-FFF2-40B4-BE49-F238E27FC236}">
                  <a16:creationId xmlns:a16="http://schemas.microsoft.com/office/drawing/2014/main" id="{30F99BCA-3AA0-4065-9A47-846F9C1A49DA}"/>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166" name="Rectangle 230">
              <a:extLst>
                <a:ext uri="{FF2B5EF4-FFF2-40B4-BE49-F238E27FC236}">
                  <a16:creationId xmlns:a16="http://schemas.microsoft.com/office/drawing/2014/main" id="{60E95994-5639-41B6-8CD6-D184E6395356}"/>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68" name="Rectangle 231">
              <a:extLst>
                <a:ext uri="{FF2B5EF4-FFF2-40B4-BE49-F238E27FC236}">
                  <a16:creationId xmlns:a16="http://schemas.microsoft.com/office/drawing/2014/main" id="{1887C090-0B7E-4962-818B-E57BBBA86318}"/>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69" name="Rectangle 232">
              <a:extLst>
                <a:ext uri="{FF2B5EF4-FFF2-40B4-BE49-F238E27FC236}">
                  <a16:creationId xmlns:a16="http://schemas.microsoft.com/office/drawing/2014/main" id="{89CF6DD9-E210-4745-B28C-538114473680}"/>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70" name="Rectangle 233">
              <a:extLst>
                <a:ext uri="{FF2B5EF4-FFF2-40B4-BE49-F238E27FC236}">
                  <a16:creationId xmlns:a16="http://schemas.microsoft.com/office/drawing/2014/main" id="{5462ED89-9ADA-40DD-B50E-12C5AA9867C3}"/>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71" name="Rectangle 234">
              <a:extLst>
                <a:ext uri="{FF2B5EF4-FFF2-40B4-BE49-F238E27FC236}">
                  <a16:creationId xmlns:a16="http://schemas.microsoft.com/office/drawing/2014/main" id="{ECEA2933-9349-4E1C-95A8-BDAC05A6397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179" name="Rectangle 235">
              <a:extLst>
                <a:ext uri="{FF2B5EF4-FFF2-40B4-BE49-F238E27FC236}">
                  <a16:creationId xmlns:a16="http://schemas.microsoft.com/office/drawing/2014/main" id="{00E2FBCF-898E-4A3B-B01D-37CD97FBCA2D}"/>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grpSp>
      <p:sp>
        <p:nvSpPr>
          <p:cNvPr id="181" name="Freeform 112">
            <a:extLst>
              <a:ext uri="{FF2B5EF4-FFF2-40B4-BE49-F238E27FC236}">
                <a16:creationId xmlns:a16="http://schemas.microsoft.com/office/drawing/2014/main" id="{97FE92C0-2B3D-475F-8A14-ED9B81502D54}"/>
              </a:ext>
            </a:extLst>
          </p:cNvPr>
          <p:cNvSpPr>
            <a:spLocks noChangeAspect="1" noEditPoints="1"/>
          </p:cNvSpPr>
          <p:nvPr/>
        </p:nvSpPr>
        <p:spPr bwMode="black">
          <a:xfrm>
            <a:off x="1771904" y="2958014"/>
            <a:ext cx="388397" cy="388108"/>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2" name="Freeform 5">
            <a:extLst>
              <a:ext uri="{FF2B5EF4-FFF2-40B4-BE49-F238E27FC236}">
                <a16:creationId xmlns:a16="http://schemas.microsoft.com/office/drawing/2014/main" id="{A2132B47-DFFF-47BA-A6F2-19CE0F14AF7A}"/>
              </a:ext>
            </a:extLst>
          </p:cNvPr>
          <p:cNvSpPr>
            <a:spLocks noEditPoints="1"/>
          </p:cNvSpPr>
          <p:nvPr/>
        </p:nvSpPr>
        <p:spPr bwMode="auto">
          <a:xfrm>
            <a:off x="1758137" y="4771442"/>
            <a:ext cx="415930" cy="367404"/>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70">
            <a:extLst>
              <a:ext uri="{FF2B5EF4-FFF2-40B4-BE49-F238E27FC236}">
                <a16:creationId xmlns:a16="http://schemas.microsoft.com/office/drawing/2014/main" id="{17781CB5-248A-4236-9520-2649E7F2AFC6}"/>
              </a:ext>
            </a:extLst>
          </p:cNvPr>
          <p:cNvSpPr/>
          <p:nvPr/>
        </p:nvSpPr>
        <p:spPr bwMode="auto">
          <a:xfrm>
            <a:off x="1771163" y="3876214"/>
            <a:ext cx="354051" cy="354051"/>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1C1BC87C-3880-4512-AEF6-7784E9CC98A6}"/>
              </a:ext>
            </a:extLst>
          </p:cNvPr>
          <p:cNvSpPr/>
          <p:nvPr/>
        </p:nvSpPr>
        <p:spPr bwMode="auto">
          <a:xfrm>
            <a:off x="4723718" y="2030737"/>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14D51776-F1F5-4A87-B3B3-3E783C31E98F}"/>
              </a:ext>
            </a:extLst>
          </p:cNvPr>
          <p:cNvCxnSpPr/>
          <p:nvPr/>
        </p:nvCxnSpPr>
        <p:spPr>
          <a:xfrm>
            <a:off x="2343987" y="2252116"/>
            <a:ext cx="2359617"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78" name="Rectangle 2077">
            <a:extLst>
              <a:ext uri="{FF2B5EF4-FFF2-40B4-BE49-F238E27FC236}">
                <a16:creationId xmlns:a16="http://schemas.microsoft.com/office/drawing/2014/main" id="{A050997B-5CEB-480F-A34B-B5EE4EF4CD53}"/>
              </a:ext>
            </a:extLst>
          </p:cNvPr>
          <p:cNvSpPr/>
          <p:nvPr/>
        </p:nvSpPr>
        <p:spPr>
          <a:xfrm>
            <a:off x="3412014" y="2013794"/>
            <a:ext cx="523335" cy="6946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552D3B12-B5A7-49BF-B685-977FC96899D6}"/>
              </a:ext>
            </a:extLst>
          </p:cNvPr>
          <p:cNvSpPr txBox="1"/>
          <p:nvPr/>
        </p:nvSpPr>
        <p:spPr>
          <a:xfrm>
            <a:off x="3417074" y="2494997"/>
            <a:ext cx="508265"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CDN</a:t>
            </a:r>
          </a:p>
        </p:txBody>
      </p:sp>
      <p:sp>
        <p:nvSpPr>
          <p:cNvPr id="187" name="TextBox 186">
            <a:extLst>
              <a:ext uri="{FF2B5EF4-FFF2-40B4-BE49-F238E27FC236}">
                <a16:creationId xmlns:a16="http://schemas.microsoft.com/office/drawing/2014/main" id="{A76B7393-C468-4C79-AE02-76A79489CA65}"/>
              </a:ext>
            </a:extLst>
          </p:cNvPr>
          <p:cNvSpPr txBox="1"/>
          <p:nvPr/>
        </p:nvSpPr>
        <p:spPr>
          <a:xfrm>
            <a:off x="8176138" y="2030737"/>
            <a:ext cx="291163" cy="373431"/>
          </a:xfrm>
          <a:custGeom>
            <a:avLst/>
            <a:gdLst>
              <a:gd name="connsiteX0" fmla="*/ 295680 w 470979"/>
              <a:gd name="connsiteY0" fmla="*/ 226336 h 604054"/>
              <a:gd name="connsiteX1" fmla="*/ 295680 w 470979"/>
              <a:gd name="connsiteY1" fmla="*/ 262482 h 604054"/>
              <a:gd name="connsiteX2" fmla="*/ 315690 w 470979"/>
              <a:gd name="connsiteY2" fmla="*/ 268695 h 604054"/>
              <a:gd name="connsiteX3" fmla="*/ 321498 w 470979"/>
              <a:gd name="connsiteY3" fmla="*/ 289270 h 604054"/>
              <a:gd name="connsiteX4" fmla="*/ 321498 w 470979"/>
              <a:gd name="connsiteY4" fmla="*/ 309602 h 604054"/>
              <a:gd name="connsiteX5" fmla="*/ 327550 w 470979"/>
              <a:gd name="connsiteY5" fmla="*/ 347039 h 604054"/>
              <a:gd name="connsiteX6" fmla="*/ 346995 w 470979"/>
              <a:gd name="connsiteY6" fmla="*/ 368179 h 604054"/>
              <a:gd name="connsiteX7" fmla="*/ 346995 w 470979"/>
              <a:gd name="connsiteY7" fmla="*/ 368824 h 604054"/>
              <a:gd name="connsiteX8" fmla="*/ 327389 w 470979"/>
              <a:gd name="connsiteY8" fmla="*/ 389318 h 604054"/>
              <a:gd name="connsiteX9" fmla="*/ 321498 w 470979"/>
              <a:gd name="connsiteY9" fmla="*/ 424980 h 604054"/>
              <a:gd name="connsiteX10" fmla="*/ 321498 w 470979"/>
              <a:gd name="connsiteY10" fmla="*/ 447895 h 604054"/>
              <a:gd name="connsiteX11" fmla="*/ 315286 w 470979"/>
              <a:gd name="connsiteY11" fmla="*/ 468227 h 604054"/>
              <a:gd name="connsiteX12" fmla="*/ 295680 w 470979"/>
              <a:gd name="connsiteY12" fmla="*/ 474198 h 604054"/>
              <a:gd name="connsiteX13" fmla="*/ 295680 w 470979"/>
              <a:gd name="connsiteY13" fmla="*/ 510344 h 604054"/>
              <a:gd name="connsiteX14" fmla="*/ 343203 w 470979"/>
              <a:gd name="connsiteY14" fmla="*/ 504131 h 604054"/>
              <a:gd name="connsiteX15" fmla="*/ 367893 w 470979"/>
              <a:gd name="connsiteY15" fmla="*/ 484606 h 604054"/>
              <a:gd name="connsiteX16" fmla="*/ 375396 w 470979"/>
              <a:gd name="connsiteY16" fmla="*/ 442892 h 604054"/>
              <a:gd name="connsiteX17" fmla="*/ 375396 w 470979"/>
              <a:gd name="connsiteY17" fmla="*/ 415783 h 604054"/>
              <a:gd name="connsiteX18" fmla="*/ 399439 w 470979"/>
              <a:gd name="connsiteY18" fmla="*/ 386413 h 604054"/>
              <a:gd name="connsiteX19" fmla="*/ 399439 w 470979"/>
              <a:gd name="connsiteY19" fmla="*/ 350267 h 604054"/>
              <a:gd name="connsiteX20" fmla="*/ 375396 w 470979"/>
              <a:gd name="connsiteY20" fmla="*/ 321221 h 604054"/>
              <a:gd name="connsiteX21" fmla="*/ 375396 w 470979"/>
              <a:gd name="connsiteY21" fmla="*/ 292174 h 604054"/>
              <a:gd name="connsiteX22" fmla="*/ 367731 w 470979"/>
              <a:gd name="connsiteY22" fmla="*/ 251913 h 604054"/>
              <a:gd name="connsiteX23" fmla="*/ 342880 w 470979"/>
              <a:gd name="connsiteY23" fmla="*/ 232548 h 604054"/>
              <a:gd name="connsiteX24" fmla="*/ 295680 w 470979"/>
              <a:gd name="connsiteY24" fmla="*/ 226336 h 604054"/>
              <a:gd name="connsiteX25" fmla="*/ 175299 w 470979"/>
              <a:gd name="connsiteY25" fmla="*/ 226336 h 604054"/>
              <a:gd name="connsiteX26" fmla="*/ 127775 w 470979"/>
              <a:gd name="connsiteY26" fmla="*/ 232548 h 604054"/>
              <a:gd name="connsiteX27" fmla="*/ 103087 w 470979"/>
              <a:gd name="connsiteY27" fmla="*/ 252074 h 604054"/>
              <a:gd name="connsiteX28" fmla="*/ 95583 w 470979"/>
              <a:gd name="connsiteY28" fmla="*/ 293788 h 604054"/>
              <a:gd name="connsiteX29" fmla="*/ 95583 w 470979"/>
              <a:gd name="connsiteY29" fmla="*/ 320898 h 604054"/>
              <a:gd name="connsiteX30" fmla="*/ 71539 w 470979"/>
              <a:gd name="connsiteY30" fmla="*/ 350267 h 604054"/>
              <a:gd name="connsiteX31" fmla="*/ 71539 w 470979"/>
              <a:gd name="connsiteY31" fmla="*/ 386413 h 604054"/>
              <a:gd name="connsiteX32" fmla="*/ 95583 w 470979"/>
              <a:gd name="connsiteY32" fmla="*/ 415460 h 604054"/>
              <a:gd name="connsiteX33" fmla="*/ 95583 w 470979"/>
              <a:gd name="connsiteY33" fmla="*/ 444506 h 604054"/>
              <a:gd name="connsiteX34" fmla="*/ 103247 w 470979"/>
              <a:gd name="connsiteY34" fmla="*/ 484768 h 604054"/>
              <a:gd name="connsiteX35" fmla="*/ 128179 w 470979"/>
              <a:gd name="connsiteY35" fmla="*/ 504131 h 604054"/>
              <a:gd name="connsiteX36" fmla="*/ 175299 w 470979"/>
              <a:gd name="connsiteY36" fmla="*/ 510344 h 604054"/>
              <a:gd name="connsiteX37" fmla="*/ 175299 w 470979"/>
              <a:gd name="connsiteY37" fmla="*/ 474198 h 604054"/>
              <a:gd name="connsiteX38" fmla="*/ 155450 w 470979"/>
              <a:gd name="connsiteY38" fmla="*/ 468147 h 604054"/>
              <a:gd name="connsiteX39" fmla="*/ 149480 w 470979"/>
              <a:gd name="connsiteY39" fmla="*/ 447572 h 604054"/>
              <a:gd name="connsiteX40" fmla="*/ 149480 w 470979"/>
              <a:gd name="connsiteY40" fmla="*/ 427078 h 604054"/>
              <a:gd name="connsiteX41" fmla="*/ 143429 w 470979"/>
              <a:gd name="connsiteY41" fmla="*/ 389318 h 604054"/>
              <a:gd name="connsiteX42" fmla="*/ 123984 w 470979"/>
              <a:gd name="connsiteY42" fmla="*/ 368501 h 604054"/>
              <a:gd name="connsiteX43" fmla="*/ 123984 w 470979"/>
              <a:gd name="connsiteY43" fmla="*/ 367856 h 604054"/>
              <a:gd name="connsiteX44" fmla="*/ 143509 w 470979"/>
              <a:gd name="connsiteY44" fmla="*/ 347524 h 604054"/>
              <a:gd name="connsiteX45" fmla="*/ 149480 w 470979"/>
              <a:gd name="connsiteY45" fmla="*/ 311700 h 604054"/>
              <a:gd name="connsiteX46" fmla="*/ 149480 w 470979"/>
              <a:gd name="connsiteY46" fmla="*/ 288785 h 604054"/>
              <a:gd name="connsiteX47" fmla="*/ 155773 w 470979"/>
              <a:gd name="connsiteY47" fmla="*/ 268453 h 604054"/>
              <a:gd name="connsiteX48" fmla="*/ 175299 w 470979"/>
              <a:gd name="connsiteY48" fmla="*/ 262482 h 604054"/>
              <a:gd name="connsiteX49" fmla="*/ 0 w 470979"/>
              <a:gd name="connsiteY49" fmla="*/ 77154 h 604054"/>
              <a:gd name="connsiteX50" fmla="*/ 0 w 470979"/>
              <a:gd name="connsiteY50" fmla="*/ 96058 h 604054"/>
              <a:gd name="connsiteX51" fmla="*/ 0 w 470979"/>
              <a:gd name="connsiteY51" fmla="*/ 96059 h 604054"/>
              <a:gd name="connsiteX52" fmla="*/ 0 w 470979"/>
              <a:gd name="connsiteY52" fmla="*/ 77154 h 604054"/>
              <a:gd name="connsiteX53" fmla="*/ 235490 w 470979"/>
              <a:gd name="connsiteY53" fmla="*/ 34653 h 604054"/>
              <a:gd name="connsiteX54" fmla="*/ 72945 w 470979"/>
              <a:gd name="connsiteY54" fmla="*/ 82360 h 604054"/>
              <a:gd name="connsiteX55" fmla="*/ 235490 w 470979"/>
              <a:gd name="connsiteY55" fmla="*/ 130066 h 604054"/>
              <a:gd name="connsiteX56" fmla="*/ 398035 w 470979"/>
              <a:gd name="connsiteY56" fmla="*/ 82360 h 604054"/>
              <a:gd name="connsiteX57" fmla="*/ 235490 w 470979"/>
              <a:gd name="connsiteY57" fmla="*/ 34653 h 604054"/>
              <a:gd name="connsiteX58" fmla="*/ 235489 w 470979"/>
              <a:gd name="connsiteY58" fmla="*/ 0 h 604054"/>
              <a:gd name="connsiteX59" fmla="*/ 469763 w 470979"/>
              <a:gd name="connsiteY59" fmla="*/ 86237 h 604054"/>
              <a:gd name="connsiteX60" fmla="*/ 470619 w 470979"/>
              <a:gd name="connsiteY60" fmla="*/ 93153 h 604054"/>
              <a:gd name="connsiteX61" fmla="*/ 470979 w 470979"/>
              <a:gd name="connsiteY61" fmla="*/ 93153 h 604054"/>
              <a:gd name="connsiteX62" fmla="*/ 470979 w 470979"/>
              <a:gd name="connsiteY62" fmla="*/ 96059 h 604054"/>
              <a:gd name="connsiteX63" fmla="*/ 470979 w 470979"/>
              <a:gd name="connsiteY63" fmla="*/ 507994 h 604054"/>
              <a:gd name="connsiteX64" fmla="*/ 470979 w 470979"/>
              <a:gd name="connsiteY64" fmla="*/ 507995 h 604054"/>
              <a:gd name="connsiteX65" fmla="*/ 470979 w 470979"/>
              <a:gd name="connsiteY65" fmla="*/ 507996 h 604054"/>
              <a:gd name="connsiteX66" fmla="*/ 470979 w 470979"/>
              <a:gd name="connsiteY66" fmla="*/ 510901 h 604054"/>
              <a:gd name="connsiteX67" fmla="*/ 470619 w 470979"/>
              <a:gd name="connsiteY67" fmla="*/ 510901 h 604054"/>
              <a:gd name="connsiteX68" fmla="*/ 469763 w 470979"/>
              <a:gd name="connsiteY68" fmla="*/ 517817 h 604054"/>
              <a:gd name="connsiteX69" fmla="*/ 235490 w 470979"/>
              <a:gd name="connsiteY69" fmla="*/ 604054 h 604054"/>
              <a:gd name="connsiteX70" fmla="*/ 1216 w 470979"/>
              <a:gd name="connsiteY70" fmla="*/ 517817 h 604054"/>
              <a:gd name="connsiteX71" fmla="*/ 360 w 470979"/>
              <a:gd name="connsiteY71" fmla="*/ 510901 h 604054"/>
              <a:gd name="connsiteX72" fmla="*/ 0 w 470979"/>
              <a:gd name="connsiteY72" fmla="*/ 510901 h 604054"/>
              <a:gd name="connsiteX73" fmla="*/ 0 w 470979"/>
              <a:gd name="connsiteY73" fmla="*/ 507995 h 604054"/>
              <a:gd name="connsiteX74" fmla="*/ 0 w 470979"/>
              <a:gd name="connsiteY74" fmla="*/ 96060 h 604054"/>
              <a:gd name="connsiteX75" fmla="*/ 0 w 470979"/>
              <a:gd name="connsiteY75" fmla="*/ 96058 h 604054"/>
              <a:gd name="connsiteX76" fmla="*/ 0 w 470979"/>
              <a:gd name="connsiteY76" fmla="*/ 96058 h 604054"/>
              <a:gd name="connsiteX77" fmla="*/ 1216 w 470979"/>
              <a:gd name="connsiteY77" fmla="*/ 86237 h 604054"/>
              <a:gd name="connsiteX78" fmla="*/ 235489 w 470979"/>
              <a:gd name="connsiteY78" fmla="*/ 0 h 60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979" h="604054">
                <a:moveTo>
                  <a:pt x="295680" y="226336"/>
                </a:moveTo>
                <a:lnTo>
                  <a:pt x="295680" y="262482"/>
                </a:lnTo>
                <a:cubicBezTo>
                  <a:pt x="305146" y="262482"/>
                  <a:pt x="311817" y="264553"/>
                  <a:pt x="315690" y="268695"/>
                </a:cubicBezTo>
                <a:cubicBezTo>
                  <a:pt x="319563" y="272837"/>
                  <a:pt x="321498" y="279695"/>
                  <a:pt x="321498" y="289270"/>
                </a:cubicBezTo>
                <a:lnTo>
                  <a:pt x="321498" y="309602"/>
                </a:lnTo>
                <a:cubicBezTo>
                  <a:pt x="321498" y="324878"/>
                  <a:pt x="323516" y="337357"/>
                  <a:pt x="327550" y="347039"/>
                </a:cubicBezTo>
                <a:cubicBezTo>
                  <a:pt x="331584" y="356722"/>
                  <a:pt x="338066" y="363768"/>
                  <a:pt x="346995" y="368179"/>
                </a:cubicBezTo>
                <a:lnTo>
                  <a:pt x="346995" y="368824"/>
                </a:lnTo>
                <a:cubicBezTo>
                  <a:pt x="337851" y="373235"/>
                  <a:pt x="331315" y="380066"/>
                  <a:pt x="327389" y="389318"/>
                </a:cubicBezTo>
                <a:cubicBezTo>
                  <a:pt x="323462" y="398570"/>
                  <a:pt x="321498" y="410458"/>
                  <a:pt x="321498" y="424980"/>
                </a:cubicBezTo>
                <a:lnTo>
                  <a:pt x="321498" y="447895"/>
                </a:lnTo>
                <a:cubicBezTo>
                  <a:pt x="321498" y="457469"/>
                  <a:pt x="319427" y="464247"/>
                  <a:pt x="315286" y="468227"/>
                </a:cubicBezTo>
                <a:cubicBezTo>
                  <a:pt x="311145" y="472208"/>
                  <a:pt x="304609" y="474198"/>
                  <a:pt x="295680" y="474198"/>
                </a:cubicBezTo>
                <a:lnTo>
                  <a:pt x="295680" y="510344"/>
                </a:lnTo>
                <a:cubicBezTo>
                  <a:pt x="315904" y="510344"/>
                  <a:pt x="331745" y="508273"/>
                  <a:pt x="343203" y="504131"/>
                </a:cubicBezTo>
                <a:cubicBezTo>
                  <a:pt x="354660" y="499990"/>
                  <a:pt x="362890" y="493482"/>
                  <a:pt x="367893" y="484606"/>
                </a:cubicBezTo>
                <a:cubicBezTo>
                  <a:pt x="372894" y="475730"/>
                  <a:pt x="375396" y="461826"/>
                  <a:pt x="375396" y="442892"/>
                </a:cubicBezTo>
                <a:lnTo>
                  <a:pt x="375396" y="415783"/>
                </a:lnTo>
                <a:cubicBezTo>
                  <a:pt x="375396" y="396203"/>
                  <a:pt x="383411" y="386413"/>
                  <a:pt x="399439" y="386413"/>
                </a:cubicBezTo>
                <a:lnTo>
                  <a:pt x="399439" y="350267"/>
                </a:lnTo>
                <a:cubicBezTo>
                  <a:pt x="383411" y="350267"/>
                  <a:pt x="375396" y="340585"/>
                  <a:pt x="375396" y="321221"/>
                </a:cubicBezTo>
                <a:lnTo>
                  <a:pt x="375396" y="292174"/>
                </a:lnTo>
                <a:cubicBezTo>
                  <a:pt x="375396" y="274101"/>
                  <a:pt x="372841" y="260680"/>
                  <a:pt x="367731" y="251913"/>
                </a:cubicBezTo>
                <a:cubicBezTo>
                  <a:pt x="362621" y="243144"/>
                  <a:pt x="354337" y="236690"/>
                  <a:pt x="342880" y="232548"/>
                </a:cubicBezTo>
                <a:cubicBezTo>
                  <a:pt x="331422" y="228407"/>
                  <a:pt x="315690" y="226336"/>
                  <a:pt x="295680" y="226336"/>
                </a:cubicBezTo>
                <a:close/>
                <a:moveTo>
                  <a:pt x="175299" y="226336"/>
                </a:moveTo>
                <a:cubicBezTo>
                  <a:pt x="155074" y="226336"/>
                  <a:pt x="139233" y="228407"/>
                  <a:pt x="127775" y="232548"/>
                </a:cubicBezTo>
                <a:cubicBezTo>
                  <a:pt x="116318" y="236690"/>
                  <a:pt x="108088" y="243199"/>
                  <a:pt x="103087" y="252074"/>
                </a:cubicBezTo>
                <a:cubicBezTo>
                  <a:pt x="98084" y="260949"/>
                  <a:pt x="95583" y="274854"/>
                  <a:pt x="95583" y="293788"/>
                </a:cubicBezTo>
                <a:lnTo>
                  <a:pt x="95583" y="320898"/>
                </a:lnTo>
                <a:cubicBezTo>
                  <a:pt x="95583" y="340477"/>
                  <a:pt x="87568" y="350267"/>
                  <a:pt x="71539" y="350267"/>
                </a:cubicBezTo>
                <a:lnTo>
                  <a:pt x="71539" y="386413"/>
                </a:lnTo>
                <a:cubicBezTo>
                  <a:pt x="87568" y="386413"/>
                  <a:pt x="95583" y="396096"/>
                  <a:pt x="95583" y="415460"/>
                </a:cubicBezTo>
                <a:lnTo>
                  <a:pt x="95583" y="444506"/>
                </a:lnTo>
                <a:cubicBezTo>
                  <a:pt x="95583" y="462579"/>
                  <a:pt x="98138" y="476000"/>
                  <a:pt x="103247" y="484768"/>
                </a:cubicBezTo>
                <a:cubicBezTo>
                  <a:pt x="108357" y="493535"/>
                  <a:pt x="116668" y="499990"/>
                  <a:pt x="128179" y="504131"/>
                </a:cubicBezTo>
                <a:cubicBezTo>
                  <a:pt x="139690" y="508273"/>
                  <a:pt x="155397" y="510344"/>
                  <a:pt x="175299" y="510344"/>
                </a:cubicBezTo>
                <a:lnTo>
                  <a:pt x="175299" y="474198"/>
                </a:lnTo>
                <a:cubicBezTo>
                  <a:pt x="166047" y="474198"/>
                  <a:pt x="159430" y="472180"/>
                  <a:pt x="155450" y="468147"/>
                </a:cubicBezTo>
                <a:cubicBezTo>
                  <a:pt x="151470" y="464112"/>
                  <a:pt x="149480" y="457255"/>
                  <a:pt x="149480" y="447572"/>
                </a:cubicBezTo>
                <a:lnTo>
                  <a:pt x="149480" y="427078"/>
                </a:lnTo>
                <a:cubicBezTo>
                  <a:pt x="149480" y="411479"/>
                  <a:pt x="147462" y="398892"/>
                  <a:pt x="143429" y="389318"/>
                </a:cubicBezTo>
                <a:cubicBezTo>
                  <a:pt x="139394" y="379744"/>
                  <a:pt x="132913" y="372805"/>
                  <a:pt x="123984" y="368501"/>
                </a:cubicBezTo>
                <a:lnTo>
                  <a:pt x="123984" y="367856"/>
                </a:lnTo>
                <a:cubicBezTo>
                  <a:pt x="133020" y="363553"/>
                  <a:pt x="139529" y="356775"/>
                  <a:pt x="143509" y="347524"/>
                </a:cubicBezTo>
                <a:cubicBezTo>
                  <a:pt x="147489" y="338272"/>
                  <a:pt x="149480" y="326330"/>
                  <a:pt x="149480" y="311700"/>
                </a:cubicBezTo>
                <a:lnTo>
                  <a:pt x="149480" y="288785"/>
                </a:lnTo>
                <a:cubicBezTo>
                  <a:pt x="149480" y="279211"/>
                  <a:pt x="151577" y="272434"/>
                  <a:pt x="155773" y="268453"/>
                </a:cubicBezTo>
                <a:cubicBezTo>
                  <a:pt x="159969" y="264473"/>
                  <a:pt x="166477" y="262482"/>
                  <a:pt x="175299" y="262482"/>
                </a:cubicBezTo>
                <a:close/>
                <a:moveTo>
                  <a:pt x="0" y="77154"/>
                </a:moveTo>
                <a:lnTo>
                  <a:pt x="0" y="96058"/>
                </a:lnTo>
                <a:lnTo>
                  <a:pt x="0" y="96059"/>
                </a:lnTo>
                <a:cubicBezTo>
                  <a:pt x="0" y="96059"/>
                  <a:pt x="0" y="70852"/>
                  <a:pt x="0" y="77154"/>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8"/>
                </a:lnTo>
                <a:lnTo>
                  <a:pt x="0" y="96058"/>
                </a:lnTo>
                <a:lnTo>
                  <a:pt x="1216" y="86237"/>
                </a:lnTo>
                <a:cubicBezTo>
                  <a:pt x="13275" y="37799"/>
                  <a:pt x="113561" y="0"/>
                  <a:pt x="23548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24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8" name="Freeform 188">
            <a:extLst>
              <a:ext uri="{FF2B5EF4-FFF2-40B4-BE49-F238E27FC236}">
                <a16:creationId xmlns:a16="http://schemas.microsoft.com/office/drawing/2014/main" id="{B58EA991-A151-40F7-9D98-0DDFF9663B86}"/>
              </a:ext>
            </a:extLst>
          </p:cNvPr>
          <p:cNvSpPr/>
          <p:nvPr/>
        </p:nvSpPr>
        <p:spPr bwMode="auto">
          <a:xfrm>
            <a:off x="7047487" y="2036217"/>
            <a:ext cx="288391" cy="36987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0" name="Group 79">
            <a:extLst>
              <a:ext uri="{FF2B5EF4-FFF2-40B4-BE49-F238E27FC236}">
                <a16:creationId xmlns:a16="http://schemas.microsoft.com/office/drawing/2014/main" id="{AD232D29-8F45-4623-A4DD-6BD92FB4D9C0}"/>
              </a:ext>
            </a:extLst>
          </p:cNvPr>
          <p:cNvGrpSpPr/>
          <p:nvPr/>
        </p:nvGrpSpPr>
        <p:grpSpPr>
          <a:xfrm>
            <a:off x="9161619" y="2015821"/>
            <a:ext cx="401120" cy="401119"/>
            <a:chOff x="10141787" y="608864"/>
            <a:chExt cx="495301" cy="495300"/>
          </a:xfrm>
        </p:grpSpPr>
        <p:sp>
          <p:nvSpPr>
            <p:cNvPr id="192" name="Rectangle 457">
              <a:extLst>
                <a:ext uri="{FF2B5EF4-FFF2-40B4-BE49-F238E27FC236}">
                  <a16:creationId xmlns:a16="http://schemas.microsoft.com/office/drawing/2014/main" id="{A9999A27-DD29-473E-BAC0-56714181DA17}"/>
                </a:ext>
              </a:extLst>
            </p:cNvPr>
            <p:cNvSpPr>
              <a:spLocks noChangeArrowheads="1"/>
            </p:cNvSpPr>
            <p:nvPr/>
          </p:nvSpPr>
          <p:spPr bwMode="auto">
            <a:xfrm>
              <a:off x="101417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458">
              <a:extLst>
                <a:ext uri="{FF2B5EF4-FFF2-40B4-BE49-F238E27FC236}">
                  <a16:creationId xmlns:a16="http://schemas.microsoft.com/office/drawing/2014/main" id="{34125678-26B4-4C90-A22A-CA7E10138026}"/>
                </a:ext>
              </a:extLst>
            </p:cNvPr>
            <p:cNvSpPr>
              <a:spLocks noChangeArrowheads="1"/>
            </p:cNvSpPr>
            <p:nvPr/>
          </p:nvSpPr>
          <p:spPr bwMode="auto">
            <a:xfrm>
              <a:off x="10141787" y="732691"/>
              <a:ext cx="495299" cy="95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458">
              <a:extLst>
                <a:ext uri="{FF2B5EF4-FFF2-40B4-BE49-F238E27FC236}">
                  <a16:creationId xmlns:a16="http://schemas.microsoft.com/office/drawing/2014/main" id="{B4EA5009-95D4-43E6-9382-A194D4411E47}"/>
                </a:ext>
              </a:extLst>
            </p:cNvPr>
            <p:cNvSpPr>
              <a:spLocks noChangeArrowheads="1"/>
            </p:cNvSpPr>
            <p:nvPr/>
          </p:nvSpPr>
          <p:spPr bwMode="auto">
            <a:xfrm>
              <a:off x="10141787" y="870428"/>
              <a:ext cx="495299" cy="95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458">
              <a:extLst>
                <a:ext uri="{FF2B5EF4-FFF2-40B4-BE49-F238E27FC236}">
                  <a16:creationId xmlns:a16="http://schemas.microsoft.com/office/drawing/2014/main" id="{B74EDFFB-BD78-40FA-9430-46940EC18125}"/>
                </a:ext>
              </a:extLst>
            </p:cNvPr>
            <p:cNvSpPr>
              <a:spLocks noChangeArrowheads="1"/>
            </p:cNvSpPr>
            <p:nvPr/>
          </p:nvSpPr>
          <p:spPr bwMode="auto">
            <a:xfrm>
              <a:off x="10141787" y="1008165"/>
              <a:ext cx="495299" cy="95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B92B2FFD-563B-4424-8441-5EBEFD55303D}"/>
              </a:ext>
            </a:extLst>
          </p:cNvPr>
          <p:cNvGrpSpPr/>
          <p:nvPr/>
        </p:nvGrpSpPr>
        <p:grpSpPr>
          <a:xfrm>
            <a:off x="10072890" y="2017410"/>
            <a:ext cx="401119" cy="400084"/>
            <a:chOff x="11018088" y="608864"/>
            <a:chExt cx="495300" cy="494022"/>
          </a:xfrm>
        </p:grpSpPr>
        <p:sp>
          <p:nvSpPr>
            <p:cNvPr id="197" name="Rectangle 457">
              <a:extLst>
                <a:ext uri="{FF2B5EF4-FFF2-40B4-BE49-F238E27FC236}">
                  <a16:creationId xmlns:a16="http://schemas.microsoft.com/office/drawing/2014/main" id="{E51CB6C7-EFA1-42CA-A162-66208844C448}"/>
                </a:ext>
              </a:extLst>
            </p:cNvPr>
            <p:cNvSpPr>
              <a:spLocks noChangeArrowheads="1"/>
            </p:cNvSpPr>
            <p:nvPr/>
          </p:nvSpPr>
          <p:spPr bwMode="auto">
            <a:xfrm>
              <a:off x="110180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5" name="Group 64">
              <a:extLst>
                <a:ext uri="{FF2B5EF4-FFF2-40B4-BE49-F238E27FC236}">
                  <a16:creationId xmlns:a16="http://schemas.microsoft.com/office/drawing/2014/main" id="{A223D48A-401F-4348-8EBA-1B101B89F121}"/>
                </a:ext>
              </a:extLst>
            </p:cNvPr>
            <p:cNvGrpSpPr/>
            <p:nvPr/>
          </p:nvGrpSpPr>
          <p:grpSpPr>
            <a:xfrm>
              <a:off x="11018088" y="732690"/>
              <a:ext cx="495299" cy="370196"/>
              <a:chOff x="11018088" y="732690"/>
              <a:chExt cx="566126" cy="370196"/>
            </a:xfrm>
          </p:grpSpPr>
          <p:sp>
            <p:nvSpPr>
              <p:cNvPr id="199" name="Rectangle 459">
                <a:extLst>
                  <a:ext uri="{FF2B5EF4-FFF2-40B4-BE49-F238E27FC236}">
                    <a16:creationId xmlns:a16="http://schemas.microsoft.com/office/drawing/2014/main" id="{C93C2C05-B10D-49F2-83DA-31560A6A738B}"/>
                  </a:ext>
                </a:extLst>
              </p:cNvPr>
              <p:cNvSpPr>
                <a:spLocks noChangeArrowheads="1"/>
              </p:cNvSpPr>
              <p:nvPr/>
            </p:nvSpPr>
            <p:spPr bwMode="auto">
              <a:xfrm>
                <a:off x="11323272"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459">
                <a:extLst>
                  <a:ext uri="{FF2B5EF4-FFF2-40B4-BE49-F238E27FC236}">
                    <a16:creationId xmlns:a16="http://schemas.microsoft.com/office/drawing/2014/main" id="{DCF38AA3-4F9E-4EE0-8038-CFDDC9E2444B}"/>
                  </a:ext>
                </a:extLst>
              </p:cNvPr>
              <p:cNvSpPr>
                <a:spLocks noChangeArrowheads="1"/>
              </p:cNvSpPr>
              <p:nvPr/>
            </p:nvSpPr>
            <p:spPr bwMode="auto">
              <a:xfrm>
                <a:off x="11323272"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459">
                <a:extLst>
                  <a:ext uri="{FF2B5EF4-FFF2-40B4-BE49-F238E27FC236}">
                    <a16:creationId xmlns:a16="http://schemas.microsoft.com/office/drawing/2014/main" id="{FB16857C-645A-408D-8FE4-E41EE1B12578}"/>
                  </a:ext>
                </a:extLst>
              </p:cNvPr>
              <p:cNvSpPr>
                <a:spLocks noChangeArrowheads="1"/>
              </p:cNvSpPr>
              <p:nvPr/>
            </p:nvSpPr>
            <p:spPr bwMode="auto">
              <a:xfrm>
                <a:off x="11018088"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459">
                <a:extLst>
                  <a:ext uri="{FF2B5EF4-FFF2-40B4-BE49-F238E27FC236}">
                    <a16:creationId xmlns:a16="http://schemas.microsoft.com/office/drawing/2014/main" id="{9CF2FE1D-840F-4ED0-89A5-8E6585982551}"/>
                  </a:ext>
                </a:extLst>
              </p:cNvPr>
              <p:cNvSpPr>
                <a:spLocks noChangeArrowheads="1"/>
              </p:cNvSpPr>
              <p:nvPr/>
            </p:nvSpPr>
            <p:spPr bwMode="auto">
              <a:xfrm>
                <a:off x="11018088"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9" name="Freeform: Shape 208">
            <a:extLst>
              <a:ext uri="{FF2B5EF4-FFF2-40B4-BE49-F238E27FC236}">
                <a16:creationId xmlns:a16="http://schemas.microsoft.com/office/drawing/2014/main" id="{7A73A462-092A-4B00-9BAB-4C01F2EAA226}"/>
              </a:ext>
            </a:extLst>
          </p:cNvPr>
          <p:cNvSpPr/>
          <p:nvPr/>
        </p:nvSpPr>
        <p:spPr bwMode="auto">
          <a:xfrm>
            <a:off x="5728865" y="2038235"/>
            <a:ext cx="370890" cy="370890"/>
          </a:xfrm>
          <a:custGeom>
            <a:avLst/>
            <a:gdLst>
              <a:gd name="connsiteX0" fmla="*/ 249008 w 686162"/>
              <a:gd name="connsiteY0" fmla="*/ 175786 h 686162"/>
              <a:gd name="connsiteX1" fmla="*/ 249008 w 686162"/>
              <a:gd name="connsiteY1" fmla="*/ 510377 h 686162"/>
              <a:gd name="connsiteX2" fmla="*/ 537449 w 686162"/>
              <a:gd name="connsiteY2" fmla="*/ 343082 h 686162"/>
              <a:gd name="connsiteX3" fmla="*/ 343081 w 686162"/>
              <a:gd name="connsiteY3" fmla="*/ 0 h 686162"/>
              <a:gd name="connsiteX4" fmla="*/ 686162 w 686162"/>
              <a:gd name="connsiteY4" fmla="*/ 343081 h 686162"/>
              <a:gd name="connsiteX5" fmla="*/ 343081 w 686162"/>
              <a:gd name="connsiteY5" fmla="*/ 686162 h 686162"/>
              <a:gd name="connsiteX6" fmla="*/ 0 w 686162"/>
              <a:gd name="connsiteY6" fmla="*/ 343081 h 686162"/>
              <a:gd name="connsiteX7" fmla="*/ 343081 w 686162"/>
              <a:gd name="connsiteY7" fmla="*/ 0 h 68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162" h="686162">
                <a:moveTo>
                  <a:pt x="249008" y="175786"/>
                </a:moveTo>
                <a:lnTo>
                  <a:pt x="249008" y="510377"/>
                </a:lnTo>
                <a:lnTo>
                  <a:pt x="537449" y="343082"/>
                </a:lnTo>
                <a:close/>
                <a:moveTo>
                  <a:pt x="343081" y="0"/>
                </a:moveTo>
                <a:cubicBezTo>
                  <a:pt x="532559" y="0"/>
                  <a:pt x="686162" y="153603"/>
                  <a:pt x="686162" y="343081"/>
                </a:cubicBezTo>
                <a:cubicBezTo>
                  <a:pt x="686162" y="532559"/>
                  <a:pt x="532559" y="686162"/>
                  <a:pt x="343081" y="686162"/>
                </a:cubicBezTo>
                <a:cubicBezTo>
                  <a:pt x="153603" y="686162"/>
                  <a:pt x="0" y="532559"/>
                  <a:pt x="0" y="343081"/>
                </a:cubicBezTo>
                <a:cubicBezTo>
                  <a:pt x="0" y="153603"/>
                  <a:pt x="153603" y="0"/>
                  <a:pt x="34308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6EA03FC0-9488-40EF-889D-54610E10C740}"/>
              </a:ext>
            </a:extLst>
          </p:cNvPr>
          <p:cNvGrpSpPr/>
          <p:nvPr/>
        </p:nvGrpSpPr>
        <p:grpSpPr>
          <a:xfrm>
            <a:off x="5242941" y="2822549"/>
            <a:ext cx="349085" cy="373362"/>
            <a:chOff x="5242088" y="2038235"/>
            <a:chExt cx="349085" cy="373362"/>
          </a:xfrm>
        </p:grpSpPr>
        <p:sp>
          <p:nvSpPr>
            <p:cNvPr id="210" name="Freeform 182">
              <a:extLst>
                <a:ext uri="{FF2B5EF4-FFF2-40B4-BE49-F238E27FC236}">
                  <a16:creationId xmlns:a16="http://schemas.microsoft.com/office/drawing/2014/main" id="{FC16A95C-7297-418A-A7FA-FDC59F1CF9E7}"/>
                </a:ext>
              </a:extLst>
            </p:cNvPr>
            <p:cNvSpPr/>
            <p:nvPr/>
          </p:nvSpPr>
          <p:spPr bwMode="auto">
            <a:xfrm>
              <a:off x="5242088" y="2038235"/>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22">
              <a:extLst>
                <a:ext uri="{FF2B5EF4-FFF2-40B4-BE49-F238E27FC236}">
                  <a16:creationId xmlns:a16="http://schemas.microsoft.com/office/drawing/2014/main" id="{9544F6EF-75EE-4EB5-8BCA-AE1D2C8ECB05}"/>
                </a:ext>
              </a:extLst>
            </p:cNvPr>
            <p:cNvGrpSpPr>
              <a:grpSpLocks noChangeAspect="1"/>
            </p:cNvGrpSpPr>
            <p:nvPr/>
          </p:nvGrpSpPr>
          <p:grpSpPr bwMode="auto">
            <a:xfrm>
              <a:off x="5414535" y="2154069"/>
              <a:ext cx="176638" cy="257528"/>
              <a:chOff x="4062" y="2783"/>
              <a:chExt cx="214" cy="312"/>
            </a:xfrm>
            <a:solidFill>
              <a:schemeClr val="accent1"/>
            </a:solidFill>
          </p:grpSpPr>
          <p:sp>
            <p:nvSpPr>
              <p:cNvPr id="213" name="AutoShape 221">
                <a:extLst>
                  <a:ext uri="{FF2B5EF4-FFF2-40B4-BE49-F238E27FC236}">
                    <a16:creationId xmlns:a16="http://schemas.microsoft.com/office/drawing/2014/main" id="{B7D9E788-C616-4849-A7BE-EE8D6E0B8CC3}"/>
                  </a:ext>
                </a:extLst>
              </p:cNvPr>
              <p:cNvSpPr>
                <a:spLocks noChangeAspect="1" noChangeArrowheads="1" noTextEdit="1"/>
              </p:cNvSpPr>
              <p:nvPr/>
            </p:nvSpPr>
            <p:spPr bwMode="auto">
              <a:xfrm>
                <a:off x="4062" y="2783"/>
                <a:ext cx="214"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23">
                <a:extLst>
                  <a:ext uri="{FF2B5EF4-FFF2-40B4-BE49-F238E27FC236}">
                    <a16:creationId xmlns:a16="http://schemas.microsoft.com/office/drawing/2014/main" id="{19E1A69D-7EB9-492B-B344-74CE827D787C}"/>
                  </a:ext>
                </a:extLst>
              </p:cNvPr>
              <p:cNvSpPr>
                <a:spLocks noChangeArrowheads="1"/>
              </p:cNvSpPr>
              <p:nvPr/>
            </p:nvSpPr>
            <p:spPr bwMode="auto">
              <a:xfrm>
                <a:off x="4062" y="2783"/>
                <a:ext cx="214"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24">
                <a:extLst>
                  <a:ext uri="{FF2B5EF4-FFF2-40B4-BE49-F238E27FC236}">
                    <a16:creationId xmlns:a16="http://schemas.microsoft.com/office/drawing/2014/main" id="{FEA6DB2B-40FA-44A2-A8C9-C6124A845D77}"/>
                  </a:ext>
                </a:extLst>
              </p:cNvPr>
              <p:cNvSpPr>
                <a:spLocks noChangeArrowheads="1"/>
              </p:cNvSpPr>
              <p:nvPr/>
            </p:nvSpPr>
            <p:spPr bwMode="auto">
              <a:xfrm>
                <a:off x="4091" y="2822"/>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25">
                <a:extLst>
                  <a:ext uri="{FF2B5EF4-FFF2-40B4-BE49-F238E27FC236}">
                    <a16:creationId xmlns:a16="http://schemas.microsoft.com/office/drawing/2014/main" id="{B2E41262-09ED-4AEB-BBB4-C88BBF67B72A}"/>
                  </a:ext>
                </a:extLst>
              </p:cNvPr>
              <p:cNvSpPr>
                <a:spLocks noChangeArrowheads="1"/>
              </p:cNvSpPr>
              <p:nvPr/>
            </p:nvSpPr>
            <p:spPr bwMode="auto">
              <a:xfrm>
                <a:off x="4091" y="2871"/>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226">
                <a:extLst>
                  <a:ext uri="{FF2B5EF4-FFF2-40B4-BE49-F238E27FC236}">
                    <a16:creationId xmlns:a16="http://schemas.microsoft.com/office/drawing/2014/main" id="{28DD0B31-C981-49B8-9297-1A7AF61CCF2D}"/>
                  </a:ext>
                </a:extLst>
              </p:cNvPr>
              <p:cNvSpPr>
                <a:spLocks noChangeArrowheads="1"/>
              </p:cNvSpPr>
              <p:nvPr/>
            </p:nvSpPr>
            <p:spPr bwMode="auto">
              <a:xfrm>
                <a:off x="4091" y="2919"/>
                <a:ext cx="15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227">
                <a:extLst>
                  <a:ext uri="{FF2B5EF4-FFF2-40B4-BE49-F238E27FC236}">
                    <a16:creationId xmlns:a16="http://schemas.microsoft.com/office/drawing/2014/main" id="{739614B3-982C-414C-A99A-E0D264E699FE}"/>
                  </a:ext>
                </a:extLst>
              </p:cNvPr>
              <p:cNvSpPr>
                <a:spLocks noChangeArrowheads="1"/>
              </p:cNvSpPr>
              <p:nvPr/>
            </p:nvSpPr>
            <p:spPr bwMode="auto">
              <a:xfrm>
                <a:off x="4091" y="2968"/>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228">
                <a:extLst>
                  <a:ext uri="{FF2B5EF4-FFF2-40B4-BE49-F238E27FC236}">
                    <a16:creationId xmlns:a16="http://schemas.microsoft.com/office/drawing/2014/main" id="{01D3AEE0-6A3A-4690-8A89-68BF03010A89}"/>
                  </a:ext>
                </a:extLst>
              </p:cNvPr>
              <p:cNvSpPr>
                <a:spLocks noChangeArrowheads="1"/>
              </p:cNvSpPr>
              <p:nvPr/>
            </p:nvSpPr>
            <p:spPr bwMode="auto">
              <a:xfrm>
                <a:off x="4091" y="3017"/>
                <a:ext cx="8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23" name="Freeform: Shape 222">
            <a:extLst>
              <a:ext uri="{FF2B5EF4-FFF2-40B4-BE49-F238E27FC236}">
                <a16:creationId xmlns:a16="http://schemas.microsoft.com/office/drawing/2014/main" id="{C7D59039-711B-4E06-ADA8-47523211CFEA}"/>
              </a:ext>
            </a:extLst>
          </p:cNvPr>
          <p:cNvSpPr>
            <a:spLocks/>
          </p:cNvSpPr>
          <p:nvPr/>
        </p:nvSpPr>
        <p:spPr bwMode="auto">
          <a:xfrm>
            <a:off x="3461498" y="2080204"/>
            <a:ext cx="419714" cy="281646"/>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050">
              <a:latin typeface="Segoe UI"/>
            </a:endParaRPr>
          </a:p>
        </p:txBody>
      </p:sp>
      <p:cxnSp>
        <p:nvCxnSpPr>
          <p:cNvPr id="96" name="Straight Arrow Connector 95">
            <a:extLst>
              <a:ext uri="{FF2B5EF4-FFF2-40B4-BE49-F238E27FC236}">
                <a16:creationId xmlns:a16="http://schemas.microsoft.com/office/drawing/2014/main" id="{10A92560-4E65-4C47-89CC-4D2A9170ACC2}"/>
              </a:ext>
            </a:extLst>
          </p:cNvPr>
          <p:cNvCxnSpPr>
            <a:cxnSpLocks/>
          </p:cNvCxnSpPr>
          <p:nvPr/>
        </p:nvCxnSpPr>
        <p:spPr>
          <a:xfrm>
            <a:off x="2387025" y="4966995"/>
            <a:ext cx="371273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4EADDA43-EE9F-4A9E-9755-16B941DDFED4}"/>
              </a:ext>
            </a:extLst>
          </p:cNvPr>
          <p:cNvSpPr/>
          <p:nvPr/>
        </p:nvSpPr>
        <p:spPr>
          <a:xfrm>
            <a:off x="3417074" y="4826710"/>
            <a:ext cx="524739" cy="704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FC7AB9EF-CE3C-403F-8CD2-01AABF863737}"/>
              </a:ext>
            </a:extLst>
          </p:cNvPr>
          <p:cNvSpPr txBox="1"/>
          <p:nvPr/>
        </p:nvSpPr>
        <p:spPr>
          <a:xfrm>
            <a:off x="3343451" y="5206989"/>
            <a:ext cx="655512" cy="1661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ea typeface="+mn-ea"/>
                <a:cs typeface="Segoe UI" panose="020B0502040204020203" pitchFamily="34" charset="0"/>
              </a:rPr>
              <a:t>AD B2C</a:t>
            </a:r>
          </a:p>
        </p:txBody>
      </p:sp>
      <p:sp>
        <p:nvSpPr>
          <p:cNvPr id="99" name="AutoShape 3">
            <a:extLst>
              <a:ext uri="{FF2B5EF4-FFF2-40B4-BE49-F238E27FC236}">
                <a16:creationId xmlns:a16="http://schemas.microsoft.com/office/drawing/2014/main" id="{92023B48-DDB9-477E-B0F1-1F0C9C203137}"/>
              </a:ext>
            </a:extLst>
          </p:cNvPr>
          <p:cNvSpPr>
            <a:spLocks noChangeAspect="1" noChangeArrowheads="1" noTextEdit="1"/>
          </p:cNvSpPr>
          <p:nvPr/>
        </p:nvSpPr>
        <p:spPr bwMode="auto">
          <a:xfrm>
            <a:off x="6345399" y="3756250"/>
            <a:ext cx="37623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a:extLst>
              <a:ext uri="{FF2B5EF4-FFF2-40B4-BE49-F238E27FC236}">
                <a16:creationId xmlns:a16="http://schemas.microsoft.com/office/drawing/2014/main" id="{B3FC2329-B827-4652-B2FF-288D6E2257A0}"/>
              </a:ext>
            </a:extLst>
          </p:cNvPr>
          <p:cNvSpPr>
            <a:spLocks/>
          </p:cNvSpPr>
          <p:nvPr/>
        </p:nvSpPr>
        <p:spPr bwMode="auto">
          <a:xfrm>
            <a:off x="6377910" y="3714630"/>
            <a:ext cx="309628" cy="300182"/>
          </a:xfrm>
          <a:custGeom>
            <a:avLst/>
            <a:gdLst>
              <a:gd name="T0" fmla="*/ 55 w 200"/>
              <a:gd name="T1" fmla="*/ 111 h 200"/>
              <a:gd name="T2" fmla="*/ 55 w 200"/>
              <a:gd name="T3" fmla="*/ 133 h 200"/>
              <a:gd name="T4" fmla="*/ 4 w 200"/>
              <a:gd name="T5" fmla="*/ 90 h 200"/>
              <a:gd name="T6" fmla="*/ 200 w 200"/>
              <a:gd name="T7" fmla="*/ 90 h 200"/>
              <a:gd name="T8" fmla="*/ 200 w 200"/>
              <a:gd name="T9" fmla="*/ 25 h 200"/>
              <a:gd name="T10" fmla="*/ 174 w 200"/>
              <a:gd name="T11" fmla="*/ 0 h 200"/>
              <a:gd name="T12" fmla="*/ 25 w 200"/>
              <a:gd name="T13" fmla="*/ 0 h 200"/>
              <a:gd name="T14" fmla="*/ 0 w 200"/>
              <a:gd name="T15" fmla="*/ 24 h 200"/>
              <a:gd name="T16" fmla="*/ 0 w 200"/>
              <a:gd name="T17" fmla="*/ 47 h 200"/>
              <a:gd name="T18" fmla="*/ 146 w 200"/>
              <a:gd name="T19" fmla="*/ 47 h 200"/>
              <a:gd name="T20" fmla="*/ 146 w 200"/>
              <a:gd name="T21" fmla="*/ 26 h 200"/>
              <a:gd name="T22" fmla="*/ 197 w 200"/>
              <a:gd name="T23" fmla="*/ 69 h 200"/>
              <a:gd name="T24" fmla="*/ 0 w 200"/>
              <a:gd name="T25" fmla="*/ 69 h 200"/>
              <a:gd name="T26" fmla="*/ 0 w 200"/>
              <a:gd name="T27" fmla="*/ 128 h 200"/>
              <a:gd name="T28" fmla="*/ 25 w 200"/>
              <a:gd name="T29" fmla="*/ 156 h 200"/>
              <a:gd name="T30" fmla="*/ 79 w 200"/>
              <a:gd name="T31" fmla="*/ 156 h 200"/>
              <a:gd name="T32" fmla="*/ 123 w 200"/>
              <a:gd name="T33" fmla="*/ 200 h 200"/>
              <a:gd name="T34" fmla="*/ 123 w 200"/>
              <a:gd name="T35" fmla="*/ 156 h 200"/>
              <a:gd name="T36" fmla="*/ 173 w 200"/>
              <a:gd name="T37" fmla="*/ 156 h 200"/>
              <a:gd name="T38" fmla="*/ 200 w 200"/>
              <a:gd name="T39" fmla="*/ 130 h 200"/>
              <a:gd name="T40" fmla="*/ 200 w 200"/>
              <a:gd name="T41" fmla="*/ 111 h 200"/>
              <a:gd name="T42" fmla="*/ 55 w 200"/>
              <a:gd name="T43" fmla="*/ 111 h 200"/>
              <a:gd name="T44" fmla="*/ 55 w 200"/>
              <a:gd name="T45"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55" y="111"/>
                </a:moveTo>
                <a:cubicBezTo>
                  <a:pt x="55" y="133"/>
                  <a:pt x="55" y="133"/>
                  <a:pt x="55" y="133"/>
                </a:cubicBezTo>
                <a:cubicBezTo>
                  <a:pt x="4" y="90"/>
                  <a:pt x="4" y="90"/>
                  <a:pt x="4" y="90"/>
                </a:cubicBezTo>
                <a:cubicBezTo>
                  <a:pt x="200" y="90"/>
                  <a:pt x="200" y="90"/>
                  <a:pt x="200" y="90"/>
                </a:cubicBezTo>
                <a:cubicBezTo>
                  <a:pt x="200" y="25"/>
                  <a:pt x="200" y="25"/>
                  <a:pt x="200" y="25"/>
                </a:cubicBezTo>
                <a:cubicBezTo>
                  <a:pt x="200" y="10"/>
                  <a:pt x="188" y="0"/>
                  <a:pt x="174" y="0"/>
                </a:cubicBezTo>
                <a:cubicBezTo>
                  <a:pt x="25" y="0"/>
                  <a:pt x="25" y="0"/>
                  <a:pt x="25" y="0"/>
                </a:cubicBezTo>
                <a:cubicBezTo>
                  <a:pt x="10" y="0"/>
                  <a:pt x="0" y="9"/>
                  <a:pt x="0" y="24"/>
                </a:cubicBezTo>
                <a:cubicBezTo>
                  <a:pt x="0" y="47"/>
                  <a:pt x="0" y="47"/>
                  <a:pt x="0" y="47"/>
                </a:cubicBezTo>
                <a:cubicBezTo>
                  <a:pt x="146" y="47"/>
                  <a:pt x="146" y="47"/>
                  <a:pt x="146" y="47"/>
                </a:cubicBezTo>
                <a:cubicBezTo>
                  <a:pt x="146" y="26"/>
                  <a:pt x="146" y="26"/>
                  <a:pt x="146" y="26"/>
                </a:cubicBezTo>
                <a:cubicBezTo>
                  <a:pt x="197" y="69"/>
                  <a:pt x="197" y="69"/>
                  <a:pt x="197" y="69"/>
                </a:cubicBezTo>
                <a:cubicBezTo>
                  <a:pt x="0" y="69"/>
                  <a:pt x="0" y="69"/>
                  <a:pt x="0" y="69"/>
                </a:cubicBezTo>
                <a:cubicBezTo>
                  <a:pt x="0" y="128"/>
                  <a:pt x="0" y="128"/>
                  <a:pt x="0" y="128"/>
                </a:cubicBezTo>
                <a:cubicBezTo>
                  <a:pt x="0" y="143"/>
                  <a:pt x="11" y="156"/>
                  <a:pt x="25" y="156"/>
                </a:cubicBezTo>
                <a:cubicBezTo>
                  <a:pt x="79" y="156"/>
                  <a:pt x="79" y="156"/>
                  <a:pt x="79" y="156"/>
                </a:cubicBezTo>
                <a:cubicBezTo>
                  <a:pt x="123" y="200"/>
                  <a:pt x="123" y="200"/>
                  <a:pt x="123" y="200"/>
                </a:cubicBezTo>
                <a:cubicBezTo>
                  <a:pt x="123" y="156"/>
                  <a:pt x="123" y="156"/>
                  <a:pt x="123" y="156"/>
                </a:cubicBezTo>
                <a:cubicBezTo>
                  <a:pt x="173" y="156"/>
                  <a:pt x="173" y="156"/>
                  <a:pt x="173" y="156"/>
                </a:cubicBezTo>
                <a:cubicBezTo>
                  <a:pt x="188" y="156"/>
                  <a:pt x="200" y="145"/>
                  <a:pt x="200" y="130"/>
                </a:cubicBezTo>
                <a:cubicBezTo>
                  <a:pt x="200" y="111"/>
                  <a:pt x="200" y="111"/>
                  <a:pt x="200" y="111"/>
                </a:cubicBezTo>
                <a:cubicBezTo>
                  <a:pt x="55" y="111"/>
                  <a:pt x="55" y="111"/>
                  <a:pt x="55" y="111"/>
                </a:cubicBezTo>
                <a:cubicBezTo>
                  <a:pt x="55" y="111"/>
                  <a:pt x="55" y="111"/>
                  <a:pt x="55" y="111"/>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1" name="Group 11">
            <a:extLst>
              <a:ext uri="{FF2B5EF4-FFF2-40B4-BE49-F238E27FC236}">
                <a16:creationId xmlns:a16="http://schemas.microsoft.com/office/drawing/2014/main" id="{47415E79-EFA6-4280-8A2A-57A10006B022}"/>
              </a:ext>
            </a:extLst>
          </p:cNvPr>
          <p:cNvGrpSpPr>
            <a:grpSpLocks noChangeAspect="1"/>
          </p:cNvGrpSpPr>
          <p:nvPr/>
        </p:nvGrpSpPr>
        <p:grpSpPr bwMode="auto">
          <a:xfrm>
            <a:off x="7336673" y="3733152"/>
            <a:ext cx="354235" cy="286013"/>
            <a:chOff x="4664" y="2309"/>
            <a:chExt cx="270" cy="218"/>
          </a:xfrm>
          <a:solidFill>
            <a:schemeClr val="accent1"/>
          </a:solidFill>
        </p:grpSpPr>
        <p:sp>
          <p:nvSpPr>
            <p:cNvPr id="121" name="Freeform 12">
              <a:extLst>
                <a:ext uri="{FF2B5EF4-FFF2-40B4-BE49-F238E27FC236}">
                  <a16:creationId xmlns:a16="http://schemas.microsoft.com/office/drawing/2014/main" id="{443D3D2D-C3AD-4DD3-97D4-863C0FA6C347}"/>
                </a:ext>
              </a:extLst>
            </p:cNvPr>
            <p:cNvSpPr>
              <a:spLocks/>
            </p:cNvSpPr>
            <p:nvPr/>
          </p:nvSpPr>
          <p:spPr bwMode="auto">
            <a:xfrm>
              <a:off x="4847" y="2348"/>
              <a:ext cx="87" cy="137"/>
            </a:xfrm>
            <a:custGeom>
              <a:avLst/>
              <a:gdLst>
                <a:gd name="T0" fmla="*/ 80 w 83"/>
                <a:gd name="T1" fmla="*/ 78 h 148"/>
                <a:gd name="T2" fmla="*/ 80 w 83"/>
                <a:gd name="T3" fmla="*/ 68 h 148"/>
                <a:gd name="T4" fmla="*/ 68 w 83"/>
                <a:gd name="T5" fmla="*/ 56 h 148"/>
                <a:gd name="T6" fmla="*/ 13 w 83"/>
                <a:gd name="T7" fmla="*/ 2 h 148"/>
                <a:gd name="T8" fmla="*/ 4 w 83"/>
                <a:gd name="T9" fmla="*/ 2 h 148"/>
                <a:gd name="T10" fmla="*/ 4 w 83"/>
                <a:gd name="T11" fmla="*/ 12 h 148"/>
                <a:gd name="T12" fmla="*/ 62 w 83"/>
                <a:gd name="T13" fmla="*/ 68 h 148"/>
                <a:gd name="T14" fmla="*/ 62 w 83"/>
                <a:gd name="T15" fmla="*/ 78 h 148"/>
                <a:gd name="T16" fmla="*/ 3 w 83"/>
                <a:gd name="T17" fmla="*/ 136 h 148"/>
                <a:gd name="T18" fmla="*/ 3 w 83"/>
                <a:gd name="T19" fmla="*/ 146 h 148"/>
                <a:gd name="T20" fmla="*/ 12 w 83"/>
                <a:gd name="T21" fmla="*/ 146 h 148"/>
                <a:gd name="T22" fmla="*/ 66 w 83"/>
                <a:gd name="T23" fmla="*/ 91 h 148"/>
                <a:gd name="T24" fmla="*/ 67 w 83"/>
                <a:gd name="T25" fmla="*/ 91 h 148"/>
                <a:gd name="T26" fmla="*/ 80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80" y="78"/>
                  </a:moveTo>
                  <a:cubicBezTo>
                    <a:pt x="83" y="75"/>
                    <a:pt x="82" y="71"/>
                    <a:pt x="80" y="68"/>
                  </a:cubicBezTo>
                  <a:cubicBezTo>
                    <a:pt x="68" y="56"/>
                    <a:pt x="68" y="56"/>
                    <a:pt x="68" y="56"/>
                  </a:cubicBezTo>
                  <a:cubicBezTo>
                    <a:pt x="13" y="2"/>
                    <a:pt x="13" y="2"/>
                    <a:pt x="13" y="2"/>
                  </a:cubicBezTo>
                  <a:cubicBezTo>
                    <a:pt x="10" y="0"/>
                    <a:pt x="7" y="0"/>
                    <a:pt x="4" y="2"/>
                  </a:cubicBezTo>
                  <a:cubicBezTo>
                    <a:pt x="2" y="5"/>
                    <a:pt x="1" y="9"/>
                    <a:pt x="4" y="12"/>
                  </a:cubicBezTo>
                  <a:cubicBezTo>
                    <a:pt x="62" y="68"/>
                    <a:pt x="62" y="68"/>
                    <a:pt x="62" y="68"/>
                  </a:cubicBezTo>
                  <a:cubicBezTo>
                    <a:pt x="64" y="71"/>
                    <a:pt x="64" y="75"/>
                    <a:pt x="62" y="78"/>
                  </a:cubicBezTo>
                  <a:cubicBezTo>
                    <a:pt x="3" y="136"/>
                    <a:pt x="3" y="136"/>
                    <a:pt x="3" y="136"/>
                  </a:cubicBezTo>
                  <a:cubicBezTo>
                    <a:pt x="0" y="139"/>
                    <a:pt x="0" y="143"/>
                    <a:pt x="3" y="146"/>
                  </a:cubicBezTo>
                  <a:cubicBezTo>
                    <a:pt x="5" y="148"/>
                    <a:pt x="10" y="148"/>
                    <a:pt x="12" y="146"/>
                  </a:cubicBezTo>
                  <a:cubicBezTo>
                    <a:pt x="66" y="91"/>
                    <a:pt x="66" y="91"/>
                    <a:pt x="66" y="91"/>
                  </a:cubicBezTo>
                  <a:cubicBezTo>
                    <a:pt x="66" y="91"/>
                    <a:pt x="66" y="91"/>
                    <a:pt x="67" y="91"/>
                  </a:cubicBezTo>
                  <a:lnTo>
                    <a:pt x="8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3">
              <a:extLst>
                <a:ext uri="{FF2B5EF4-FFF2-40B4-BE49-F238E27FC236}">
                  <a16:creationId xmlns:a16="http://schemas.microsoft.com/office/drawing/2014/main" id="{4E476172-9140-49B9-ACED-8B704D3F8EEC}"/>
                </a:ext>
              </a:extLst>
            </p:cNvPr>
            <p:cNvSpPr>
              <a:spLocks/>
            </p:cNvSpPr>
            <p:nvPr/>
          </p:nvSpPr>
          <p:spPr bwMode="auto">
            <a:xfrm>
              <a:off x="4664" y="2348"/>
              <a:ext cx="87" cy="137"/>
            </a:xfrm>
            <a:custGeom>
              <a:avLst/>
              <a:gdLst>
                <a:gd name="T0" fmla="*/ 3 w 83"/>
                <a:gd name="T1" fmla="*/ 78 h 148"/>
                <a:gd name="T2" fmla="*/ 3 w 83"/>
                <a:gd name="T3" fmla="*/ 68 h 148"/>
                <a:gd name="T4" fmla="*/ 15 w 83"/>
                <a:gd name="T5" fmla="*/ 56 h 148"/>
                <a:gd name="T6" fmla="*/ 70 w 83"/>
                <a:gd name="T7" fmla="*/ 2 h 148"/>
                <a:gd name="T8" fmla="*/ 79 w 83"/>
                <a:gd name="T9" fmla="*/ 2 h 148"/>
                <a:gd name="T10" fmla="*/ 79 w 83"/>
                <a:gd name="T11" fmla="*/ 12 h 148"/>
                <a:gd name="T12" fmla="*/ 22 w 83"/>
                <a:gd name="T13" fmla="*/ 68 h 148"/>
                <a:gd name="T14" fmla="*/ 22 w 83"/>
                <a:gd name="T15" fmla="*/ 78 h 148"/>
                <a:gd name="T16" fmla="*/ 80 w 83"/>
                <a:gd name="T17" fmla="*/ 136 h 148"/>
                <a:gd name="T18" fmla="*/ 80 w 83"/>
                <a:gd name="T19" fmla="*/ 146 h 148"/>
                <a:gd name="T20" fmla="*/ 71 w 83"/>
                <a:gd name="T21" fmla="*/ 146 h 148"/>
                <a:gd name="T22" fmla="*/ 15 w 83"/>
                <a:gd name="T23" fmla="*/ 92 h 148"/>
                <a:gd name="T24" fmla="*/ 15 w 83"/>
                <a:gd name="T25" fmla="*/ 92 h 148"/>
                <a:gd name="T26" fmla="*/ 3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3" y="78"/>
                  </a:moveTo>
                  <a:cubicBezTo>
                    <a:pt x="0" y="75"/>
                    <a:pt x="1" y="71"/>
                    <a:pt x="3" y="68"/>
                  </a:cubicBezTo>
                  <a:cubicBezTo>
                    <a:pt x="15" y="56"/>
                    <a:pt x="15" y="56"/>
                    <a:pt x="15" y="56"/>
                  </a:cubicBezTo>
                  <a:cubicBezTo>
                    <a:pt x="70" y="2"/>
                    <a:pt x="70" y="2"/>
                    <a:pt x="70" y="2"/>
                  </a:cubicBezTo>
                  <a:cubicBezTo>
                    <a:pt x="73" y="0"/>
                    <a:pt x="76" y="0"/>
                    <a:pt x="79" y="2"/>
                  </a:cubicBezTo>
                  <a:cubicBezTo>
                    <a:pt x="81" y="5"/>
                    <a:pt x="82" y="9"/>
                    <a:pt x="79" y="12"/>
                  </a:cubicBezTo>
                  <a:cubicBezTo>
                    <a:pt x="22" y="68"/>
                    <a:pt x="22" y="68"/>
                    <a:pt x="22" y="68"/>
                  </a:cubicBezTo>
                  <a:cubicBezTo>
                    <a:pt x="20" y="71"/>
                    <a:pt x="20" y="75"/>
                    <a:pt x="22" y="78"/>
                  </a:cubicBezTo>
                  <a:cubicBezTo>
                    <a:pt x="80" y="136"/>
                    <a:pt x="80" y="136"/>
                    <a:pt x="80" y="136"/>
                  </a:cubicBezTo>
                  <a:cubicBezTo>
                    <a:pt x="83" y="139"/>
                    <a:pt x="83" y="143"/>
                    <a:pt x="80" y="146"/>
                  </a:cubicBezTo>
                  <a:cubicBezTo>
                    <a:pt x="78" y="148"/>
                    <a:pt x="73" y="148"/>
                    <a:pt x="71" y="146"/>
                  </a:cubicBezTo>
                  <a:cubicBezTo>
                    <a:pt x="15" y="92"/>
                    <a:pt x="15" y="92"/>
                    <a:pt x="15" y="92"/>
                  </a:cubicBezTo>
                  <a:cubicBezTo>
                    <a:pt x="15" y="92"/>
                    <a:pt x="15" y="92"/>
                    <a:pt x="15" y="92"/>
                  </a:cubicBezTo>
                  <a:lnTo>
                    <a:pt x="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4">
              <a:extLst>
                <a:ext uri="{FF2B5EF4-FFF2-40B4-BE49-F238E27FC236}">
                  <a16:creationId xmlns:a16="http://schemas.microsoft.com/office/drawing/2014/main" id="{C2B45805-57F0-4DD9-BE51-FA1DC374CC5E}"/>
                </a:ext>
              </a:extLst>
            </p:cNvPr>
            <p:cNvSpPr>
              <a:spLocks/>
            </p:cNvSpPr>
            <p:nvPr/>
          </p:nvSpPr>
          <p:spPr bwMode="auto">
            <a:xfrm>
              <a:off x="4738" y="2309"/>
              <a:ext cx="128" cy="218"/>
            </a:xfrm>
            <a:custGeom>
              <a:avLst/>
              <a:gdLst>
                <a:gd name="T0" fmla="*/ 126 w 128"/>
                <a:gd name="T1" fmla="*/ 0 h 218"/>
                <a:gd name="T2" fmla="*/ 44 w 128"/>
                <a:gd name="T3" fmla="*/ 0 h 218"/>
                <a:gd name="T4" fmla="*/ 0 w 128"/>
                <a:gd name="T5" fmla="*/ 109 h 218"/>
                <a:gd name="T6" fmla="*/ 55 w 128"/>
                <a:gd name="T7" fmla="*/ 110 h 218"/>
                <a:gd name="T8" fmla="*/ 13 w 128"/>
                <a:gd name="T9" fmla="*/ 218 h 218"/>
                <a:gd name="T10" fmla="*/ 128 w 128"/>
                <a:gd name="T11" fmla="*/ 74 h 218"/>
                <a:gd name="T12" fmla="*/ 72 w 128"/>
                <a:gd name="T13" fmla="*/ 74 h 218"/>
                <a:gd name="T14" fmla="*/ 126 w 128"/>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18">
                  <a:moveTo>
                    <a:pt x="126" y="0"/>
                  </a:moveTo>
                  <a:lnTo>
                    <a:pt x="44" y="0"/>
                  </a:lnTo>
                  <a:lnTo>
                    <a:pt x="0" y="109"/>
                  </a:lnTo>
                  <a:lnTo>
                    <a:pt x="55" y="110"/>
                  </a:lnTo>
                  <a:lnTo>
                    <a:pt x="13" y="218"/>
                  </a:lnTo>
                  <a:lnTo>
                    <a:pt x="128" y="74"/>
                  </a:lnTo>
                  <a:lnTo>
                    <a:pt x="72" y="74"/>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627DCA1E-5577-4AE7-B9DE-EA1868C5C9A9}"/>
                </a:ext>
              </a:extLst>
            </p:cNvPr>
            <p:cNvSpPr>
              <a:spLocks/>
            </p:cNvSpPr>
            <p:nvPr/>
          </p:nvSpPr>
          <p:spPr bwMode="auto">
            <a:xfrm>
              <a:off x="4751" y="2309"/>
              <a:ext cx="115" cy="218"/>
            </a:xfrm>
            <a:custGeom>
              <a:avLst/>
              <a:gdLst>
                <a:gd name="T0" fmla="*/ 113 w 115"/>
                <a:gd name="T1" fmla="*/ 0 h 218"/>
                <a:gd name="T2" fmla="*/ 71 w 115"/>
                <a:gd name="T3" fmla="*/ 0 h 218"/>
                <a:gd name="T4" fmla="*/ 25 w 115"/>
                <a:gd name="T5" fmla="*/ 91 h 218"/>
                <a:gd name="T6" fmla="*/ 79 w 115"/>
                <a:gd name="T7" fmla="*/ 92 h 218"/>
                <a:gd name="T8" fmla="*/ 0 w 115"/>
                <a:gd name="T9" fmla="*/ 218 h 218"/>
                <a:gd name="T10" fmla="*/ 115 w 115"/>
                <a:gd name="T11" fmla="*/ 74 h 218"/>
                <a:gd name="T12" fmla="*/ 59 w 115"/>
                <a:gd name="T13" fmla="*/ 74 h 218"/>
                <a:gd name="T14" fmla="*/ 113 w 115"/>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18">
                  <a:moveTo>
                    <a:pt x="113" y="0"/>
                  </a:moveTo>
                  <a:lnTo>
                    <a:pt x="71" y="0"/>
                  </a:lnTo>
                  <a:lnTo>
                    <a:pt x="25" y="91"/>
                  </a:lnTo>
                  <a:lnTo>
                    <a:pt x="79" y="92"/>
                  </a:lnTo>
                  <a:lnTo>
                    <a:pt x="0" y="218"/>
                  </a:lnTo>
                  <a:lnTo>
                    <a:pt x="115" y="74"/>
                  </a:lnTo>
                  <a:lnTo>
                    <a:pt x="59" y="74"/>
                  </a:ln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7">
              <a:extLst>
                <a:ext uri="{FF2B5EF4-FFF2-40B4-BE49-F238E27FC236}">
                  <a16:creationId xmlns:a16="http://schemas.microsoft.com/office/drawing/2014/main" id="{DF2AA9BA-581C-48A8-8437-8E826C664FDD}"/>
                </a:ext>
              </a:extLst>
            </p:cNvPr>
            <p:cNvSpPr>
              <a:spLocks/>
            </p:cNvSpPr>
            <p:nvPr/>
          </p:nvSpPr>
          <p:spPr bwMode="auto">
            <a:xfrm>
              <a:off x="4751" y="2309"/>
              <a:ext cx="115" cy="218"/>
            </a:xfrm>
            <a:custGeom>
              <a:avLst/>
              <a:gdLst>
                <a:gd name="T0" fmla="*/ 113 w 115"/>
                <a:gd name="T1" fmla="*/ 0 h 218"/>
                <a:gd name="T2" fmla="*/ 71 w 115"/>
                <a:gd name="T3" fmla="*/ 0 h 218"/>
                <a:gd name="T4" fmla="*/ 25 w 115"/>
                <a:gd name="T5" fmla="*/ 91 h 218"/>
                <a:gd name="T6" fmla="*/ 79 w 115"/>
                <a:gd name="T7" fmla="*/ 92 h 218"/>
                <a:gd name="T8" fmla="*/ 0 w 115"/>
                <a:gd name="T9" fmla="*/ 218 h 218"/>
                <a:gd name="T10" fmla="*/ 115 w 115"/>
                <a:gd name="T11" fmla="*/ 74 h 218"/>
                <a:gd name="T12" fmla="*/ 59 w 115"/>
                <a:gd name="T13" fmla="*/ 74 h 218"/>
                <a:gd name="T14" fmla="*/ 113 w 115"/>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18">
                  <a:moveTo>
                    <a:pt x="113" y="0"/>
                  </a:moveTo>
                  <a:lnTo>
                    <a:pt x="71" y="0"/>
                  </a:lnTo>
                  <a:lnTo>
                    <a:pt x="25" y="91"/>
                  </a:lnTo>
                  <a:lnTo>
                    <a:pt x="79" y="92"/>
                  </a:lnTo>
                  <a:lnTo>
                    <a:pt x="0" y="218"/>
                  </a:lnTo>
                  <a:lnTo>
                    <a:pt x="115" y="74"/>
                  </a:lnTo>
                  <a:lnTo>
                    <a:pt x="59" y="74"/>
                  </a:lnTo>
                  <a:lnTo>
                    <a:pt x="11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11">
            <a:extLst>
              <a:ext uri="{FF2B5EF4-FFF2-40B4-BE49-F238E27FC236}">
                <a16:creationId xmlns:a16="http://schemas.microsoft.com/office/drawing/2014/main" id="{BBED2E91-F194-4511-BA27-4D31297F9013}"/>
              </a:ext>
            </a:extLst>
          </p:cNvPr>
          <p:cNvGrpSpPr>
            <a:grpSpLocks noChangeAspect="1"/>
          </p:cNvGrpSpPr>
          <p:nvPr/>
        </p:nvGrpSpPr>
        <p:grpSpPr bwMode="auto">
          <a:xfrm>
            <a:off x="10059137" y="3008459"/>
            <a:ext cx="428625" cy="346075"/>
            <a:chOff x="4664" y="2309"/>
            <a:chExt cx="270" cy="218"/>
          </a:xfrm>
          <a:solidFill>
            <a:schemeClr val="accent1"/>
          </a:solidFill>
        </p:grpSpPr>
        <p:sp>
          <p:nvSpPr>
            <p:cNvPr id="238" name="Freeform 12">
              <a:extLst>
                <a:ext uri="{FF2B5EF4-FFF2-40B4-BE49-F238E27FC236}">
                  <a16:creationId xmlns:a16="http://schemas.microsoft.com/office/drawing/2014/main" id="{7A9E39E1-2B8E-4256-AEB9-B8DA75D9470E}"/>
                </a:ext>
              </a:extLst>
            </p:cNvPr>
            <p:cNvSpPr>
              <a:spLocks/>
            </p:cNvSpPr>
            <p:nvPr/>
          </p:nvSpPr>
          <p:spPr bwMode="auto">
            <a:xfrm>
              <a:off x="4847" y="2348"/>
              <a:ext cx="87" cy="137"/>
            </a:xfrm>
            <a:custGeom>
              <a:avLst/>
              <a:gdLst>
                <a:gd name="T0" fmla="*/ 80 w 83"/>
                <a:gd name="T1" fmla="*/ 78 h 148"/>
                <a:gd name="T2" fmla="*/ 80 w 83"/>
                <a:gd name="T3" fmla="*/ 68 h 148"/>
                <a:gd name="T4" fmla="*/ 68 w 83"/>
                <a:gd name="T5" fmla="*/ 56 h 148"/>
                <a:gd name="T6" fmla="*/ 13 w 83"/>
                <a:gd name="T7" fmla="*/ 2 h 148"/>
                <a:gd name="T8" fmla="*/ 4 w 83"/>
                <a:gd name="T9" fmla="*/ 2 h 148"/>
                <a:gd name="T10" fmla="*/ 4 w 83"/>
                <a:gd name="T11" fmla="*/ 12 h 148"/>
                <a:gd name="T12" fmla="*/ 62 w 83"/>
                <a:gd name="T13" fmla="*/ 68 h 148"/>
                <a:gd name="T14" fmla="*/ 62 w 83"/>
                <a:gd name="T15" fmla="*/ 78 h 148"/>
                <a:gd name="T16" fmla="*/ 3 w 83"/>
                <a:gd name="T17" fmla="*/ 136 h 148"/>
                <a:gd name="T18" fmla="*/ 3 w 83"/>
                <a:gd name="T19" fmla="*/ 146 h 148"/>
                <a:gd name="T20" fmla="*/ 12 w 83"/>
                <a:gd name="T21" fmla="*/ 146 h 148"/>
                <a:gd name="T22" fmla="*/ 66 w 83"/>
                <a:gd name="T23" fmla="*/ 91 h 148"/>
                <a:gd name="T24" fmla="*/ 67 w 83"/>
                <a:gd name="T25" fmla="*/ 91 h 148"/>
                <a:gd name="T26" fmla="*/ 80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80" y="78"/>
                  </a:moveTo>
                  <a:cubicBezTo>
                    <a:pt x="83" y="75"/>
                    <a:pt x="82" y="71"/>
                    <a:pt x="80" y="68"/>
                  </a:cubicBezTo>
                  <a:cubicBezTo>
                    <a:pt x="68" y="56"/>
                    <a:pt x="68" y="56"/>
                    <a:pt x="68" y="56"/>
                  </a:cubicBezTo>
                  <a:cubicBezTo>
                    <a:pt x="13" y="2"/>
                    <a:pt x="13" y="2"/>
                    <a:pt x="13" y="2"/>
                  </a:cubicBezTo>
                  <a:cubicBezTo>
                    <a:pt x="10" y="0"/>
                    <a:pt x="7" y="0"/>
                    <a:pt x="4" y="2"/>
                  </a:cubicBezTo>
                  <a:cubicBezTo>
                    <a:pt x="2" y="5"/>
                    <a:pt x="1" y="9"/>
                    <a:pt x="4" y="12"/>
                  </a:cubicBezTo>
                  <a:cubicBezTo>
                    <a:pt x="62" y="68"/>
                    <a:pt x="62" y="68"/>
                    <a:pt x="62" y="68"/>
                  </a:cubicBezTo>
                  <a:cubicBezTo>
                    <a:pt x="64" y="71"/>
                    <a:pt x="64" y="75"/>
                    <a:pt x="62" y="78"/>
                  </a:cubicBezTo>
                  <a:cubicBezTo>
                    <a:pt x="3" y="136"/>
                    <a:pt x="3" y="136"/>
                    <a:pt x="3" y="136"/>
                  </a:cubicBezTo>
                  <a:cubicBezTo>
                    <a:pt x="0" y="139"/>
                    <a:pt x="0" y="143"/>
                    <a:pt x="3" y="146"/>
                  </a:cubicBezTo>
                  <a:cubicBezTo>
                    <a:pt x="5" y="148"/>
                    <a:pt x="10" y="148"/>
                    <a:pt x="12" y="146"/>
                  </a:cubicBezTo>
                  <a:cubicBezTo>
                    <a:pt x="66" y="91"/>
                    <a:pt x="66" y="91"/>
                    <a:pt x="66" y="91"/>
                  </a:cubicBezTo>
                  <a:cubicBezTo>
                    <a:pt x="66" y="91"/>
                    <a:pt x="66" y="91"/>
                    <a:pt x="67" y="91"/>
                  </a:cubicBezTo>
                  <a:lnTo>
                    <a:pt x="8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3">
              <a:extLst>
                <a:ext uri="{FF2B5EF4-FFF2-40B4-BE49-F238E27FC236}">
                  <a16:creationId xmlns:a16="http://schemas.microsoft.com/office/drawing/2014/main" id="{D20C9244-84CD-4237-B6BB-7A053CDC025F}"/>
                </a:ext>
              </a:extLst>
            </p:cNvPr>
            <p:cNvSpPr>
              <a:spLocks/>
            </p:cNvSpPr>
            <p:nvPr/>
          </p:nvSpPr>
          <p:spPr bwMode="auto">
            <a:xfrm>
              <a:off x="4664" y="2348"/>
              <a:ext cx="87" cy="137"/>
            </a:xfrm>
            <a:custGeom>
              <a:avLst/>
              <a:gdLst>
                <a:gd name="T0" fmla="*/ 3 w 83"/>
                <a:gd name="T1" fmla="*/ 78 h 148"/>
                <a:gd name="T2" fmla="*/ 3 w 83"/>
                <a:gd name="T3" fmla="*/ 68 h 148"/>
                <a:gd name="T4" fmla="*/ 15 w 83"/>
                <a:gd name="T5" fmla="*/ 56 h 148"/>
                <a:gd name="T6" fmla="*/ 70 w 83"/>
                <a:gd name="T7" fmla="*/ 2 h 148"/>
                <a:gd name="T8" fmla="*/ 79 w 83"/>
                <a:gd name="T9" fmla="*/ 2 h 148"/>
                <a:gd name="T10" fmla="*/ 79 w 83"/>
                <a:gd name="T11" fmla="*/ 12 h 148"/>
                <a:gd name="T12" fmla="*/ 22 w 83"/>
                <a:gd name="T13" fmla="*/ 68 h 148"/>
                <a:gd name="T14" fmla="*/ 22 w 83"/>
                <a:gd name="T15" fmla="*/ 78 h 148"/>
                <a:gd name="T16" fmla="*/ 80 w 83"/>
                <a:gd name="T17" fmla="*/ 136 h 148"/>
                <a:gd name="T18" fmla="*/ 80 w 83"/>
                <a:gd name="T19" fmla="*/ 146 h 148"/>
                <a:gd name="T20" fmla="*/ 71 w 83"/>
                <a:gd name="T21" fmla="*/ 146 h 148"/>
                <a:gd name="T22" fmla="*/ 15 w 83"/>
                <a:gd name="T23" fmla="*/ 92 h 148"/>
                <a:gd name="T24" fmla="*/ 15 w 83"/>
                <a:gd name="T25" fmla="*/ 92 h 148"/>
                <a:gd name="T26" fmla="*/ 3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3" y="78"/>
                  </a:moveTo>
                  <a:cubicBezTo>
                    <a:pt x="0" y="75"/>
                    <a:pt x="1" y="71"/>
                    <a:pt x="3" y="68"/>
                  </a:cubicBezTo>
                  <a:cubicBezTo>
                    <a:pt x="15" y="56"/>
                    <a:pt x="15" y="56"/>
                    <a:pt x="15" y="56"/>
                  </a:cubicBezTo>
                  <a:cubicBezTo>
                    <a:pt x="70" y="2"/>
                    <a:pt x="70" y="2"/>
                    <a:pt x="70" y="2"/>
                  </a:cubicBezTo>
                  <a:cubicBezTo>
                    <a:pt x="73" y="0"/>
                    <a:pt x="76" y="0"/>
                    <a:pt x="79" y="2"/>
                  </a:cubicBezTo>
                  <a:cubicBezTo>
                    <a:pt x="81" y="5"/>
                    <a:pt x="82" y="9"/>
                    <a:pt x="79" y="12"/>
                  </a:cubicBezTo>
                  <a:cubicBezTo>
                    <a:pt x="22" y="68"/>
                    <a:pt x="22" y="68"/>
                    <a:pt x="22" y="68"/>
                  </a:cubicBezTo>
                  <a:cubicBezTo>
                    <a:pt x="20" y="71"/>
                    <a:pt x="20" y="75"/>
                    <a:pt x="22" y="78"/>
                  </a:cubicBezTo>
                  <a:cubicBezTo>
                    <a:pt x="80" y="136"/>
                    <a:pt x="80" y="136"/>
                    <a:pt x="80" y="136"/>
                  </a:cubicBezTo>
                  <a:cubicBezTo>
                    <a:pt x="83" y="139"/>
                    <a:pt x="83" y="143"/>
                    <a:pt x="80" y="146"/>
                  </a:cubicBezTo>
                  <a:cubicBezTo>
                    <a:pt x="78" y="148"/>
                    <a:pt x="73" y="148"/>
                    <a:pt x="71" y="146"/>
                  </a:cubicBezTo>
                  <a:cubicBezTo>
                    <a:pt x="15" y="92"/>
                    <a:pt x="15" y="92"/>
                    <a:pt x="15" y="92"/>
                  </a:cubicBezTo>
                  <a:cubicBezTo>
                    <a:pt x="15" y="92"/>
                    <a:pt x="15" y="92"/>
                    <a:pt x="15" y="92"/>
                  </a:cubicBezTo>
                  <a:lnTo>
                    <a:pt x="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4">
              <a:extLst>
                <a:ext uri="{FF2B5EF4-FFF2-40B4-BE49-F238E27FC236}">
                  <a16:creationId xmlns:a16="http://schemas.microsoft.com/office/drawing/2014/main" id="{92E250CB-6CD2-49B1-A5B4-E4C6EF26B888}"/>
                </a:ext>
              </a:extLst>
            </p:cNvPr>
            <p:cNvSpPr>
              <a:spLocks/>
            </p:cNvSpPr>
            <p:nvPr/>
          </p:nvSpPr>
          <p:spPr bwMode="auto">
            <a:xfrm>
              <a:off x="4738" y="2309"/>
              <a:ext cx="128" cy="218"/>
            </a:xfrm>
            <a:custGeom>
              <a:avLst/>
              <a:gdLst>
                <a:gd name="T0" fmla="*/ 126 w 128"/>
                <a:gd name="T1" fmla="*/ 0 h 218"/>
                <a:gd name="T2" fmla="*/ 44 w 128"/>
                <a:gd name="T3" fmla="*/ 0 h 218"/>
                <a:gd name="T4" fmla="*/ 0 w 128"/>
                <a:gd name="T5" fmla="*/ 109 h 218"/>
                <a:gd name="T6" fmla="*/ 55 w 128"/>
                <a:gd name="T7" fmla="*/ 110 h 218"/>
                <a:gd name="T8" fmla="*/ 13 w 128"/>
                <a:gd name="T9" fmla="*/ 218 h 218"/>
                <a:gd name="T10" fmla="*/ 128 w 128"/>
                <a:gd name="T11" fmla="*/ 74 h 218"/>
                <a:gd name="T12" fmla="*/ 72 w 128"/>
                <a:gd name="T13" fmla="*/ 74 h 218"/>
                <a:gd name="T14" fmla="*/ 126 w 128"/>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18">
                  <a:moveTo>
                    <a:pt x="126" y="0"/>
                  </a:moveTo>
                  <a:lnTo>
                    <a:pt x="44" y="0"/>
                  </a:lnTo>
                  <a:lnTo>
                    <a:pt x="0" y="109"/>
                  </a:lnTo>
                  <a:lnTo>
                    <a:pt x="55" y="110"/>
                  </a:lnTo>
                  <a:lnTo>
                    <a:pt x="13" y="218"/>
                  </a:lnTo>
                  <a:lnTo>
                    <a:pt x="128" y="74"/>
                  </a:lnTo>
                  <a:lnTo>
                    <a:pt x="72" y="74"/>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4DBBB29E-06C6-447C-BB8D-51BA4A8DBDB2}"/>
                </a:ext>
              </a:extLst>
            </p:cNvPr>
            <p:cNvSpPr>
              <a:spLocks/>
            </p:cNvSpPr>
            <p:nvPr/>
          </p:nvSpPr>
          <p:spPr bwMode="auto">
            <a:xfrm>
              <a:off x="4751" y="2309"/>
              <a:ext cx="115" cy="218"/>
            </a:xfrm>
            <a:custGeom>
              <a:avLst/>
              <a:gdLst>
                <a:gd name="T0" fmla="*/ 113 w 115"/>
                <a:gd name="T1" fmla="*/ 0 h 218"/>
                <a:gd name="T2" fmla="*/ 71 w 115"/>
                <a:gd name="T3" fmla="*/ 0 h 218"/>
                <a:gd name="T4" fmla="*/ 25 w 115"/>
                <a:gd name="T5" fmla="*/ 91 h 218"/>
                <a:gd name="T6" fmla="*/ 79 w 115"/>
                <a:gd name="T7" fmla="*/ 92 h 218"/>
                <a:gd name="T8" fmla="*/ 0 w 115"/>
                <a:gd name="T9" fmla="*/ 218 h 218"/>
                <a:gd name="T10" fmla="*/ 115 w 115"/>
                <a:gd name="T11" fmla="*/ 74 h 218"/>
                <a:gd name="T12" fmla="*/ 59 w 115"/>
                <a:gd name="T13" fmla="*/ 74 h 218"/>
                <a:gd name="T14" fmla="*/ 113 w 115"/>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18">
                  <a:moveTo>
                    <a:pt x="113" y="0"/>
                  </a:moveTo>
                  <a:lnTo>
                    <a:pt x="71" y="0"/>
                  </a:lnTo>
                  <a:lnTo>
                    <a:pt x="25" y="91"/>
                  </a:lnTo>
                  <a:lnTo>
                    <a:pt x="79" y="92"/>
                  </a:lnTo>
                  <a:lnTo>
                    <a:pt x="0" y="218"/>
                  </a:lnTo>
                  <a:lnTo>
                    <a:pt x="115" y="74"/>
                  </a:lnTo>
                  <a:lnTo>
                    <a:pt x="59" y="74"/>
                  </a:ln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
              <a:extLst>
                <a:ext uri="{FF2B5EF4-FFF2-40B4-BE49-F238E27FC236}">
                  <a16:creationId xmlns:a16="http://schemas.microsoft.com/office/drawing/2014/main" id="{3AA447EA-0C2C-4155-B6CD-C0E60B7AC8EF}"/>
                </a:ext>
              </a:extLst>
            </p:cNvPr>
            <p:cNvSpPr>
              <a:spLocks/>
            </p:cNvSpPr>
            <p:nvPr/>
          </p:nvSpPr>
          <p:spPr bwMode="auto">
            <a:xfrm>
              <a:off x="4751" y="2309"/>
              <a:ext cx="115" cy="218"/>
            </a:xfrm>
            <a:custGeom>
              <a:avLst/>
              <a:gdLst>
                <a:gd name="T0" fmla="*/ 113 w 115"/>
                <a:gd name="T1" fmla="*/ 0 h 218"/>
                <a:gd name="T2" fmla="*/ 71 w 115"/>
                <a:gd name="T3" fmla="*/ 0 h 218"/>
                <a:gd name="T4" fmla="*/ 25 w 115"/>
                <a:gd name="T5" fmla="*/ 91 h 218"/>
                <a:gd name="T6" fmla="*/ 79 w 115"/>
                <a:gd name="T7" fmla="*/ 92 h 218"/>
                <a:gd name="T8" fmla="*/ 0 w 115"/>
                <a:gd name="T9" fmla="*/ 218 h 218"/>
                <a:gd name="T10" fmla="*/ 115 w 115"/>
                <a:gd name="T11" fmla="*/ 74 h 218"/>
                <a:gd name="T12" fmla="*/ 59 w 115"/>
                <a:gd name="T13" fmla="*/ 74 h 218"/>
                <a:gd name="T14" fmla="*/ 113 w 115"/>
                <a:gd name="T15" fmla="*/ 0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18">
                  <a:moveTo>
                    <a:pt x="113" y="0"/>
                  </a:moveTo>
                  <a:lnTo>
                    <a:pt x="71" y="0"/>
                  </a:lnTo>
                  <a:lnTo>
                    <a:pt x="25" y="91"/>
                  </a:lnTo>
                  <a:lnTo>
                    <a:pt x="79" y="92"/>
                  </a:lnTo>
                  <a:lnTo>
                    <a:pt x="0" y="218"/>
                  </a:lnTo>
                  <a:lnTo>
                    <a:pt x="115" y="74"/>
                  </a:lnTo>
                  <a:lnTo>
                    <a:pt x="59" y="74"/>
                  </a:lnTo>
                  <a:lnTo>
                    <a:pt x="11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154">
            <a:extLst>
              <a:ext uri="{FF2B5EF4-FFF2-40B4-BE49-F238E27FC236}">
                <a16:creationId xmlns:a16="http://schemas.microsoft.com/office/drawing/2014/main" id="{8D3A580D-D61A-4B65-A126-5FCBE569A838}"/>
              </a:ext>
            </a:extLst>
          </p:cNvPr>
          <p:cNvGrpSpPr>
            <a:grpSpLocks noChangeAspect="1"/>
          </p:cNvGrpSpPr>
          <p:nvPr/>
        </p:nvGrpSpPr>
        <p:grpSpPr bwMode="auto">
          <a:xfrm>
            <a:off x="8380772" y="3730206"/>
            <a:ext cx="210068" cy="291295"/>
            <a:chOff x="1057" y="2781"/>
            <a:chExt cx="225" cy="312"/>
          </a:xfrm>
        </p:grpSpPr>
        <p:sp>
          <p:nvSpPr>
            <p:cNvPr id="247" name="Oval 155">
              <a:extLst>
                <a:ext uri="{FF2B5EF4-FFF2-40B4-BE49-F238E27FC236}">
                  <a16:creationId xmlns:a16="http://schemas.microsoft.com/office/drawing/2014/main" id="{A7774125-CA2C-4EF1-A750-FEA3D12E406D}"/>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56">
              <a:extLst>
                <a:ext uri="{FF2B5EF4-FFF2-40B4-BE49-F238E27FC236}">
                  <a16:creationId xmlns:a16="http://schemas.microsoft.com/office/drawing/2014/main" id="{985DAC2E-5D0F-426F-8BE6-DB30EE4024AE}"/>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57">
              <a:extLst>
                <a:ext uri="{FF2B5EF4-FFF2-40B4-BE49-F238E27FC236}">
                  <a16:creationId xmlns:a16="http://schemas.microsoft.com/office/drawing/2014/main" id="{1A77A00C-AB1D-4315-8B01-92E0C543930A}"/>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58">
              <a:extLst>
                <a:ext uri="{FF2B5EF4-FFF2-40B4-BE49-F238E27FC236}">
                  <a16:creationId xmlns:a16="http://schemas.microsoft.com/office/drawing/2014/main" id="{663E23F3-350B-436A-9277-DE1C03C1F1B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Freeform: Shape 254">
            <a:extLst>
              <a:ext uri="{FF2B5EF4-FFF2-40B4-BE49-F238E27FC236}">
                <a16:creationId xmlns:a16="http://schemas.microsoft.com/office/drawing/2014/main" id="{88F92917-2E16-4BC0-97B9-AA784F1E02EE}"/>
              </a:ext>
            </a:extLst>
          </p:cNvPr>
          <p:cNvSpPr/>
          <p:nvPr/>
        </p:nvSpPr>
        <p:spPr bwMode="auto">
          <a:xfrm>
            <a:off x="6170617" y="4851926"/>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Arrow Connector 134">
            <a:extLst>
              <a:ext uri="{FF2B5EF4-FFF2-40B4-BE49-F238E27FC236}">
                <a16:creationId xmlns:a16="http://schemas.microsoft.com/office/drawing/2014/main" id="{43C210FA-490E-4B1B-8D0A-8BC8F74E5714}"/>
              </a:ext>
            </a:extLst>
          </p:cNvPr>
          <p:cNvCxnSpPr>
            <a:cxnSpLocks/>
          </p:cNvCxnSpPr>
          <p:nvPr/>
        </p:nvCxnSpPr>
        <p:spPr>
          <a:xfrm flipV="1">
            <a:off x="7504204" y="4351911"/>
            <a:ext cx="0" cy="145559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A7BA9D06-E937-4D42-8FCB-02C3F699A792}"/>
              </a:ext>
            </a:extLst>
          </p:cNvPr>
          <p:cNvGrpSpPr/>
          <p:nvPr/>
        </p:nvGrpSpPr>
        <p:grpSpPr>
          <a:xfrm>
            <a:off x="10087684" y="3795225"/>
            <a:ext cx="371530" cy="233398"/>
            <a:chOff x="10253663" y="3898901"/>
            <a:chExt cx="247650" cy="155575"/>
          </a:xfrm>
        </p:grpSpPr>
        <p:sp>
          <p:nvSpPr>
            <p:cNvPr id="245" name="Freeform 30">
              <a:extLst>
                <a:ext uri="{FF2B5EF4-FFF2-40B4-BE49-F238E27FC236}">
                  <a16:creationId xmlns:a16="http://schemas.microsoft.com/office/drawing/2014/main" id="{AB62CD2E-5D6E-423A-8037-DAEAF2BB7CCD}"/>
                </a:ext>
              </a:extLst>
            </p:cNvPr>
            <p:cNvSpPr>
              <a:spLocks/>
            </p:cNvSpPr>
            <p:nvPr/>
          </p:nvSpPr>
          <p:spPr bwMode="auto">
            <a:xfrm>
              <a:off x="10253663" y="3898901"/>
              <a:ext cx="247650" cy="155575"/>
            </a:xfrm>
            <a:custGeom>
              <a:avLst/>
              <a:gdLst>
                <a:gd name="T0" fmla="*/ 95 w 138"/>
                <a:gd name="T1" fmla="*/ 8 h 92"/>
                <a:gd name="T2" fmla="*/ 58 w 138"/>
                <a:gd name="T3" fmla="*/ 3 h 92"/>
                <a:gd name="T4" fmla="*/ 0 w 138"/>
                <a:gd name="T5" fmla="*/ 46 h 92"/>
                <a:gd name="T6" fmla="*/ 42 w 138"/>
                <a:gd name="T7" fmla="*/ 83 h 92"/>
                <a:gd name="T8" fmla="*/ 94 w 138"/>
                <a:gd name="T9" fmla="*/ 84 h 92"/>
                <a:gd name="T10" fmla="*/ 137 w 138"/>
                <a:gd name="T11" fmla="*/ 48 h 92"/>
                <a:gd name="T12" fmla="*/ 138 w 138"/>
                <a:gd name="T13" fmla="*/ 45 h 92"/>
                <a:gd name="T14" fmla="*/ 95 w 138"/>
                <a:gd name="T15" fmla="*/ 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2">
                  <a:moveTo>
                    <a:pt x="95" y="8"/>
                  </a:moveTo>
                  <a:cubicBezTo>
                    <a:pt x="83" y="3"/>
                    <a:pt x="71" y="0"/>
                    <a:pt x="58" y="3"/>
                  </a:cubicBezTo>
                  <a:cubicBezTo>
                    <a:pt x="33" y="9"/>
                    <a:pt x="15" y="26"/>
                    <a:pt x="0" y="46"/>
                  </a:cubicBezTo>
                  <a:cubicBezTo>
                    <a:pt x="12" y="62"/>
                    <a:pt x="25" y="75"/>
                    <a:pt x="42" y="83"/>
                  </a:cubicBezTo>
                  <a:cubicBezTo>
                    <a:pt x="59" y="91"/>
                    <a:pt x="76" y="92"/>
                    <a:pt x="94" y="84"/>
                  </a:cubicBezTo>
                  <a:cubicBezTo>
                    <a:pt x="111" y="76"/>
                    <a:pt x="125" y="63"/>
                    <a:pt x="137" y="48"/>
                  </a:cubicBezTo>
                  <a:cubicBezTo>
                    <a:pt x="137" y="47"/>
                    <a:pt x="138" y="46"/>
                    <a:pt x="138" y="45"/>
                  </a:cubicBezTo>
                  <a:cubicBezTo>
                    <a:pt x="126" y="30"/>
                    <a:pt x="113" y="17"/>
                    <a:pt x="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31">
              <a:extLst>
                <a:ext uri="{FF2B5EF4-FFF2-40B4-BE49-F238E27FC236}">
                  <a16:creationId xmlns:a16="http://schemas.microsoft.com/office/drawing/2014/main" id="{ACF4FC34-D1E8-494B-BE0C-888593DB98C8}"/>
                </a:ext>
              </a:extLst>
            </p:cNvPr>
            <p:cNvSpPr>
              <a:spLocks noEditPoints="1"/>
            </p:cNvSpPr>
            <p:nvPr/>
          </p:nvSpPr>
          <p:spPr bwMode="auto">
            <a:xfrm>
              <a:off x="10323513" y="3927476"/>
              <a:ext cx="107950" cy="1016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2 h 60"/>
                <a:gd name="T12" fmla="*/ 22 w 60"/>
                <a:gd name="T13" fmla="*/ 43 h 60"/>
                <a:gd name="T14" fmla="*/ 30 w 60"/>
                <a:gd name="T15" fmla="*/ 35 h 60"/>
                <a:gd name="T16" fmla="*/ 38 w 60"/>
                <a:gd name="T17" fmla="*/ 42 h 60"/>
                <a:gd name="T18" fmla="*/ 30 w 60"/>
                <a:gd name="T19"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52"/>
                  </a:moveTo>
                  <a:cubicBezTo>
                    <a:pt x="26" y="52"/>
                    <a:pt x="22" y="48"/>
                    <a:pt x="22" y="43"/>
                  </a:cubicBezTo>
                  <a:cubicBezTo>
                    <a:pt x="22" y="39"/>
                    <a:pt x="25" y="35"/>
                    <a:pt x="30" y="35"/>
                  </a:cubicBezTo>
                  <a:cubicBezTo>
                    <a:pt x="34" y="35"/>
                    <a:pt x="38" y="39"/>
                    <a:pt x="38" y="42"/>
                  </a:cubicBezTo>
                  <a:cubicBezTo>
                    <a:pt x="38" y="48"/>
                    <a:pt x="34" y="52"/>
                    <a:pt x="3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32">
              <a:extLst>
                <a:ext uri="{FF2B5EF4-FFF2-40B4-BE49-F238E27FC236}">
                  <a16:creationId xmlns:a16="http://schemas.microsoft.com/office/drawing/2014/main" id="{1258AFC5-99FE-451C-A7D8-4F367737925B}"/>
                </a:ext>
              </a:extLst>
            </p:cNvPr>
            <p:cNvSpPr>
              <a:spLocks noChangeArrowheads="1"/>
            </p:cNvSpPr>
            <p:nvPr/>
          </p:nvSpPr>
          <p:spPr bwMode="auto">
            <a:xfrm>
              <a:off x="10390188" y="3957638"/>
              <a:ext cx="17463" cy="142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3">
              <a:extLst>
                <a:ext uri="{FF2B5EF4-FFF2-40B4-BE49-F238E27FC236}">
                  <a16:creationId xmlns:a16="http://schemas.microsoft.com/office/drawing/2014/main" id="{37DF983C-7FF7-4B1E-960B-640A23D8D2F0}"/>
                </a:ext>
              </a:extLst>
            </p:cNvPr>
            <p:cNvSpPr>
              <a:spLocks/>
            </p:cNvSpPr>
            <p:nvPr/>
          </p:nvSpPr>
          <p:spPr bwMode="auto">
            <a:xfrm>
              <a:off x="10347325" y="3957638"/>
              <a:ext cx="17463" cy="14288"/>
            </a:xfrm>
            <a:custGeom>
              <a:avLst/>
              <a:gdLst>
                <a:gd name="T0" fmla="*/ 5 w 10"/>
                <a:gd name="T1" fmla="*/ 9 h 9"/>
                <a:gd name="T2" fmla="*/ 0 w 10"/>
                <a:gd name="T3" fmla="*/ 5 h 9"/>
                <a:gd name="T4" fmla="*/ 5 w 10"/>
                <a:gd name="T5" fmla="*/ 0 h 9"/>
                <a:gd name="T6" fmla="*/ 1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3" y="9"/>
                    <a:pt x="0" y="7"/>
                    <a:pt x="0" y="5"/>
                  </a:cubicBezTo>
                  <a:cubicBezTo>
                    <a:pt x="1" y="2"/>
                    <a:pt x="3" y="0"/>
                    <a:pt x="5" y="0"/>
                  </a:cubicBezTo>
                  <a:cubicBezTo>
                    <a:pt x="8" y="0"/>
                    <a:pt x="10" y="2"/>
                    <a:pt x="10" y="5"/>
                  </a:cubicBezTo>
                  <a:cubicBezTo>
                    <a:pt x="10" y="7"/>
                    <a:pt x="8" y="9"/>
                    <a:pt x="5"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1" name="Group 36">
            <a:extLst>
              <a:ext uri="{FF2B5EF4-FFF2-40B4-BE49-F238E27FC236}">
                <a16:creationId xmlns:a16="http://schemas.microsoft.com/office/drawing/2014/main" id="{C8A7994A-AF93-4D70-84BA-AC73FEBE3035}"/>
              </a:ext>
            </a:extLst>
          </p:cNvPr>
          <p:cNvGrpSpPr>
            <a:grpSpLocks noChangeAspect="1"/>
          </p:cNvGrpSpPr>
          <p:nvPr/>
        </p:nvGrpSpPr>
        <p:grpSpPr bwMode="auto">
          <a:xfrm>
            <a:off x="9258057" y="3753547"/>
            <a:ext cx="269122" cy="316754"/>
            <a:chOff x="5926" y="2442"/>
            <a:chExt cx="113" cy="133"/>
          </a:xfrm>
          <a:solidFill>
            <a:schemeClr val="accent1"/>
          </a:solidFill>
        </p:grpSpPr>
        <p:sp>
          <p:nvSpPr>
            <p:cNvPr id="265" name="Freeform 38">
              <a:extLst>
                <a:ext uri="{FF2B5EF4-FFF2-40B4-BE49-F238E27FC236}">
                  <a16:creationId xmlns:a16="http://schemas.microsoft.com/office/drawing/2014/main" id="{646EAABF-5114-42C0-B619-7668CC530E39}"/>
                </a:ext>
              </a:extLst>
            </p:cNvPr>
            <p:cNvSpPr>
              <a:spLocks/>
            </p:cNvSpPr>
            <p:nvPr/>
          </p:nvSpPr>
          <p:spPr bwMode="auto">
            <a:xfrm>
              <a:off x="5926" y="2442"/>
              <a:ext cx="113" cy="133"/>
            </a:xfrm>
            <a:custGeom>
              <a:avLst/>
              <a:gdLst>
                <a:gd name="T0" fmla="*/ 100 w 100"/>
                <a:gd name="T1" fmla="*/ 45 h 125"/>
                <a:gd name="T2" fmla="*/ 55 w 100"/>
                <a:gd name="T3" fmla="*/ 0 h 125"/>
                <a:gd name="T4" fmla="*/ 9 w 100"/>
                <a:gd name="T5" fmla="*/ 45 h 125"/>
                <a:gd name="T6" fmla="*/ 36 w 100"/>
                <a:gd name="T7" fmla="*/ 87 h 125"/>
                <a:gd name="T8" fmla="*/ 27 w 100"/>
                <a:gd name="T9" fmla="*/ 95 h 125"/>
                <a:gd name="T10" fmla="*/ 5 w 100"/>
                <a:gd name="T11" fmla="*/ 105 h 125"/>
                <a:gd name="T12" fmla="*/ 1 w 100"/>
                <a:gd name="T13" fmla="*/ 107 h 125"/>
                <a:gd name="T14" fmla="*/ 0 w 100"/>
                <a:gd name="T15" fmla="*/ 120 h 125"/>
                <a:gd name="T16" fmla="*/ 2 w 100"/>
                <a:gd name="T17" fmla="*/ 121 h 125"/>
                <a:gd name="T18" fmla="*/ 61 w 100"/>
                <a:gd name="T19" fmla="*/ 109 h 125"/>
                <a:gd name="T20" fmla="*/ 100 w 100"/>
                <a:gd name="T21" fmla="*/ 4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25">
                  <a:moveTo>
                    <a:pt x="100" y="45"/>
                  </a:moveTo>
                  <a:cubicBezTo>
                    <a:pt x="100" y="20"/>
                    <a:pt x="80" y="0"/>
                    <a:pt x="55" y="0"/>
                  </a:cubicBezTo>
                  <a:cubicBezTo>
                    <a:pt x="29" y="0"/>
                    <a:pt x="9" y="20"/>
                    <a:pt x="9" y="45"/>
                  </a:cubicBezTo>
                  <a:cubicBezTo>
                    <a:pt x="9" y="64"/>
                    <a:pt x="20" y="80"/>
                    <a:pt x="36" y="87"/>
                  </a:cubicBezTo>
                  <a:cubicBezTo>
                    <a:pt x="35" y="89"/>
                    <a:pt x="31" y="93"/>
                    <a:pt x="27" y="95"/>
                  </a:cubicBezTo>
                  <a:cubicBezTo>
                    <a:pt x="21" y="99"/>
                    <a:pt x="12" y="102"/>
                    <a:pt x="5" y="105"/>
                  </a:cubicBezTo>
                  <a:cubicBezTo>
                    <a:pt x="3" y="106"/>
                    <a:pt x="1" y="106"/>
                    <a:pt x="1" y="107"/>
                  </a:cubicBezTo>
                  <a:cubicBezTo>
                    <a:pt x="1" y="112"/>
                    <a:pt x="1" y="116"/>
                    <a:pt x="0" y="120"/>
                  </a:cubicBezTo>
                  <a:cubicBezTo>
                    <a:pt x="1" y="121"/>
                    <a:pt x="2" y="121"/>
                    <a:pt x="2" y="121"/>
                  </a:cubicBezTo>
                  <a:cubicBezTo>
                    <a:pt x="24" y="125"/>
                    <a:pt x="43" y="120"/>
                    <a:pt x="61" y="109"/>
                  </a:cubicBezTo>
                  <a:cubicBezTo>
                    <a:pt x="79" y="97"/>
                    <a:pt x="100" y="78"/>
                    <a:pt x="10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9">
              <a:extLst>
                <a:ext uri="{FF2B5EF4-FFF2-40B4-BE49-F238E27FC236}">
                  <a16:creationId xmlns:a16="http://schemas.microsoft.com/office/drawing/2014/main" id="{5DB9F4F6-1CAE-4302-8894-1DEACA889BCF}"/>
                </a:ext>
              </a:extLst>
            </p:cNvPr>
            <p:cNvSpPr>
              <a:spLocks/>
            </p:cNvSpPr>
            <p:nvPr/>
          </p:nvSpPr>
          <p:spPr bwMode="auto">
            <a:xfrm>
              <a:off x="5955" y="2458"/>
              <a:ext cx="67" cy="63"/>
            </a:xfrm>
            <a:custGeom>
              <a:avLst/>
              <a:gdLst>
                <a:gd name="T0" fmla="*/ 30 w 60"/>
                <a:gd name="T1" fmla="*/ 0 h 60"/>
                <a:gd name="T2" fmla="*/ 0 w 60"/>
                <a:gd name="T3" fmla="*/ 29 h 60"/>
                <a:gd name="T4" fmla="*/ 30 w 60"/>
                <a:gd name="T5" fmla="*/ 60 h 60"/>
                <a:gd name="T6" fmla="*/ 6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14" y="0"/>
                    <a:pt x="0" y="13"/>
                    <a:pt x="0" y="29"/>
                  </a:cubicBezTo>
                  <a:cubicBezTo>
                    <a:pt x="0" y="46"/>
                    <a:pt x="13" y="60"/>
                    <a:pt x="30" y="60"/>
                  </a:cubicBezTo>
                  <a:cubicBezTo>
                    <a:pt x="46" y="60"/>
                    <a:pt x="60" y="47"/>
                    <a:pt x="60" y="30"/>
                  </a:cubicBezTo>
                  <a:cubicBezTo>
                    <a:pt x="60" y="14"/>
                    <a:pt x="47" y="0"/>
                    <a:pt x="3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40">
              <a:extLst>
                <a:ext uri="{FF2B5EF4-FFF2-40B4-BE49-F238E27FC236}">
                  <a16:creationId xmlns:a16="http://schemas.microsoft.com/office/drawing/2014/main" id="{88B506F8-60D2-4D0D-B4A9-2649852AF516}"/>
                </a:ext>
              </a:extLst>
            </p:cNvPr>
            <p:cNvSpPr>
              <a:spLocks/>
            </p:cNvSpPr>
            <p:nvPr/>
          </p:nvSpPr>
          <p:spPr bwMode="auto">
            <a:xfrm>
              <a:off x="5972" y="2473"/>
              <a:ext cx="10" cy="34"/>
            </a:xfrm>
            <a:custGeom>
              <a:avLst/>
              <a:gdLst>
                <a:gd name="T0" fmla="*/ 9 w 9"/>
                <a:gd name="T1" fmla="*/ 32 h 32"/>
                <a:gd name="T2" fmla="*/ 5 w 9"/>
                <a:gd name="T3" fmla="*/ 31 h 32"/>
                <a:gd name="T4" fmla="*/ 3 w 9"/>
                <a:gd name="T5" fmla="*/ 26 h 32"/>
                <a:gd name="T6" fmla="*/ 3 w 9"/>
                <a:gd name="T7" fmla="*/ 21 h 32"/>
                <a:gd name="T8" fmla="*/ 0 w 9"/>
                <a:gd name="T9" fmla="*/ 17 h 32"/>
                <a:gd name="T10" fmla="*/ 0 w 9"/>
                <a:gd name="T11" fmla="*/ 15 h 32"/>
                <a:gd name="T12" fmla="*/ 3 w 9"/>
                <a:gd name="T13" fmla="*/ 11 h 32"/>
                <a:gd name="T14" fmla="*/ 3 w 9"/>
                <a:gd name="T15" fmla="*/ 6 h 32"/>
                <a:gd name="T16" fmla="*/ 5 w 9"/>
                <a:gd name="T17" fmla="*/ 1 h 32"/>
                <a:gd name="T18" fmla="*/ 9 w 9"/>
                <a:gd name="T19" fmla="*/ 0 h 32"/>
                <a:gd name="T20" fmla="*/ 9 w 9"/>
                <a:gd name="T21" fmla="*/ 3 h 32"/>
                <a:gd name="T22" fmla="*/ 7 w 9"/>
                <a:gd name="T23" fmla="*/ 6 h 32"/>
                <a:gd name="T24" fmla="*/ 7 w 9"/>
                <a:gd name="T25" fmla="*/ 11 h 32"/>
                <a:gd name="T26" fmla="*/ 4 w 9"/>
                <a:gd name="T27" fmla="*/ 16 h 32"/>
                <a:gd name="T28" fmla="*/ 4 w 9"/>
                <a:gd name="T29" fmla="*/ 16 h 32"/>
                <a:gd name="T30" fmla="*/ 7 w 9"/>
                <a:gd name="T31" fmla="*/ 21 h 32"/>
                <a:gd name="T32" fmla="*/ 7 w 9"/>
                <a:gd name="T33" fmla="*/ 26 h 32"/>
                <a:gd name="T34" fmla="*/ 7 w 9"/>
                <a:gd name="T35" fmla="*/ 28 h 32"/>
                <a:gd name="T36" fmla="*/ 9 w 9"/>
                <a:gd name="T37" fmla="*/ 29 h 32"/>
                <a:gd name="T38" fmla="*/ 9 w 9"/>
                <a:gd name="T3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2">
                  <a:moveTo>
                    <a:pt x="9" y="32"/>
                  </a:moveTo>
                  <a:cubicBezTo>
                    <a:pt x="7" y="32"/>
                    <a:pt x="6" y="32"/>
                    <a:pt x="5" y="31"/>
                  </a:cubicBezTo>
                  <a:cubicBezTo>
                    <a:pt x="4" y="30"/>
                    <a:pt x="3" y="28"/>
                    <a:pt x="3" y="26"/>
                  </a:cubicBezTo>
                  <a:cubicBezTo>
                    <a:pt x="3" y="21"/>
                    <a:pt x="3" y="21"/>
                    <a:pt x="3" y="21"/>
                  </a:cubicBezTo>
                  <a:cubicBezTo>
                    <a:pt x="3" y="19"/>
                    <a:pt x="2" y="17"/>
                    <a:pt x="0" y="17"/>
                  </a:cubicBezTo>
                  <a:cubicBezTo>
                    <a:pt x="0" y="15"/>
                    <a:pt x="0" y="15"/>
                    <a:pt x="0" y="15"/>
                  </a:cubicBezTo>
                  <a:cubicBezTo>
                    <a:pt x="2" y="15"/>
                    <a:pt x="3" y="13"/>
                    <a:pt x="3" y="11"/>
                  </a:cubicBezTo>
                  <a:cubicBezTo>
                    <a:pt x="3" y="6"/>
                    <a:pt x="3" y="6"/>
                    <a:pt x="3" y="6"/>
                  </a:cubicBezTo>
                  <a:cubicBezTo>
                    <a:pt x="3" y="4"/>
                    <a:pt x="4" y="3"/>
                    <a:pt x="5" y="1"/>
                  </a:cubicBezTo>
                  <a:cubicBezTo>
                    <a:pt x="6" y="0"/>
                    <a:pt x="7" y="0"/>
                    <a:pt x="9" y="0"/>
                  </a:cubicBezTo>
                  <a:cubicBezTo>
                    <a:pt x="9" y="3"/>
                    <a:pt x="9" y="3"/>
                    <a:pt x="9" y="3"/>
                  </a:cubicBezTo>
                  <a:cubicBezTo>
                    <a:pt x="7" y="3"/>
                    <a:pt x="7" y="4"/>
                    <a:pt x="7" y="6"/>
                  </a:cubicBezTo>
                  <a:cubicBezTo>
                    <a:pt x="7" y="11"/>
                    <a:pt x="7" y="11"/>
                    <a:pt x="7" y="11"/>
                  </a:cubicBezTo>
                  <a:cubicBezTo>
                    <a:pt x="7" y="14"/>
                    <a:pt x="6" y="15"/>
                    <a:pt x="4" y="16"/>
                  </a:cubicBezTo>
                  <a:cubicBezTo>
                    <a:pt x="4" y="16"/>
                    <a:pt x="4" y="16"/>
                    <a:pt x="4" y="16"/>
                  </a:cubicBezTo>
                  <a:cubicBezTo>
                    <a:pt x="6" y="17"/>
                    <a:pt x="7" y="18"/>
                    <a:pt x="7" y="21"/>
                  </a:cubicBezTo>
                  <a:cubicBezTo>
                    <a:pt x="7" y="26"/>
                    <a:pt x="7" y="26"/>
                    <a:pt x="7" y="26"/>
                  </a:cubicBezTo>
                  <a:cubicBezTo>
                    <a:pt x="7" y="27"/>
                    <a:pt x="7" y="28"/>
                    <a:pt x="7" y="28"/>
                  </a:cubicBezTo>
                  <a:cubicBezTo>
                    <a:pt x="8" y="29"/>
                    <a:pt x="8" y="29"/>
                    <a:pt x="9" y="29"/>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41">
              <a:extLst>
                <a:ext uri="{FF2B5EF4-FFF2-40B4-BE49-F238E27FC236}">
                  <a16:creationId xmlns:a16="http://schemas.microsoft.com/office/drawing/2014/main" id="{9561187E-1FAD-456F-A028-6BFDB494C828}"/>
                </a:ext>
              </a:extLst>
            </p:cNvPr>
            <p:cNvSpPr>
              <a:spLocks/>
            </p:cNvSpPr>
            <p:nvPr/>
          </p:nvSpPr>
          <p:spPr bwMode="auto">
            <a:xfrm>
              <a:off x="5995" y="2473"/>
              <a:ext cx="11" cy="34"/>
            </a:xfrm>
            <a:custGeom>
              <a:avLst/>
              <a:gdLst>
                <a:gd name="T0" fmla="*/ 0 w 9"/>
                <a:gd name="T1" fmla="*/ 29 h 32"/>
                <a:gd name="T2" fmla="*/ 2 w 9"/>
                <a:gd name="T3" fmla="*/ 28 h 32"/>
                <a:gd name="T4" fmla="*/ 2 w 9"/>
                <a:gd name="T5" fmla="*/ 26 h 32"/>
                <a:gd name="T6" fmla="*/ 2 w 9"/>
                <a:gd name="T7" fmla="*/ 21 h 32"/>
                <a:gd name="T8" fmla="*/ 5 w 9"/>
                <a:gd name="T9" fmla="*/ 16 h 32"/>
                <a:gd name="T10" fmla="*/ 5 w 9"/>
                <a:gd name="T11" fmla="*/ 16 h 32"/>
                <a:gd name="T12" fmla="*/ 2 w 9"/>
                <a:gd name="T13" fmla="*/ 11 h 32"/>
                <a:gd name="T14" fmla="*/ 2 w 9"/>
                <a:gd name="T15" fmla="*/ 6 h 32"/>
                <a:gd name="T16" fmla="*/ 0 w 9"/>
                <a:gd name="T17" fmla="*/ 3 h 32"/>
                <a:gd name="T18" fmla="*/ 0 w 9"/>
                <a:gd name="T19" fmla="*/ 0 h 32"/>
                <a:gd name="T20" fmla="*/ 4 w 9"/>
                <a:gd name="T21" fmla="*/ 1 h 32"/>
                <a:gd name="T22" fmla="*/ 6 w 9"/>
                <a:gd name="T23" fmla="*/ 6 h 32"/>
                <a:gd name="T24" fmla="*/ 6 w 9"/>
                <a:gd name="T25" fmla="*/ 11 h 32"/>
                <a:gd name="T26" fmla="*/ 9 w 9"/>
                <a:gd name="T27" fmla="*/ 15 h 32"/>
                <a:gd name="T28" fmla="*/ 9 w 9"/>
                <a:gd name="T29" fmla="*/ 17 h 32"/>
                <a:gd name="T30" fmla="*/ 6 w 9"/>
                <a:gd name="T31" fmla="*/ 21 h 32"/>
                <a:gd name="T32" fmla="*/ 6 w 9"/>
                <a:gd name="T33" fmla="*/ 26 h 32"/>
                <a:gd name="T34" fmla="*/ 4 w 9"/>
                <a:gd name="T35" fmla="*/ 31 h 32"/>
                <a:gd name="T36" fmla="*/ 0 w 9"/>
                <a:gd name="T37" fmla="*/ 32 h 32"/>
                <a:gd name="T38" fmla="*/ 0 w 9"/>
                <a:gd name="T3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2">
                  <a:moveTo>
                    <a:pt x="0" y="29"/>
                  </a:moveTo>
                  <a:cubicBezTo>
                    <a:pt x="1" y="29"/>
                    <a:pt x="1" y="29"/>
                    <a:pt x="2" y="28"/>
                  </a:cubicBezTo>
                  <a:cubicBezTo>
                    <a:pt x="2" y="28"/>
                    <a:pt x="2" y="27"/>
                    <a:pt x="2" y="26"/>
                  </a:cubicBezTo>
                  <a:cubicBezTo>
                    <a:pt x="2" y="21"/>
                    <a:pt x="2" y="21"/>
                    <a:pt x="2" y="21"/>
                  </a:cubicBezTo>
                  <a:cubicBezTo>
                    <a:pt x="2" y="18"/>
                    <a:pt x="3" y="17"/>
                    <a:pt x="5" y="16"/>
                  </a:cubicBezTo>
                  <a:cubicBezTo>
                    <a:pt x="5" y="16"/>
                    <a:pt x="5" y="16"/>
                    <a:pt x="5" y="16"/>
                  </a:cubicBezTo>
                  <a:cubicBezTo>
                    <a:pt x="3" y="15"/>
                    <a:pt x="2" y="14"/>
                    <a:pt x="2" y="11"/>
                  </a:cubicBezTo>
                  <a:cubicBezTo>
                    <a:pt x="2" y="6"/>
                    <a:pt x="2" y="6"/>
                    <a:pt x="2" y="6"/>
                  </a:cubicBezTo>
                  <a:cubicBezTo>
                    <a:pt x="2" y="4"/>
                    <a:pt x="1" y="3"/>
                    <a:pt x="0" y="3"/>
                  </a:cubicBezTo>
                  <a:cubicBezTo>
                    <a:pt x="0" y="0"/>
                    <a:pt x="0" y="0"/>
                    <a:pt x="0" y="0"/>
                  </a:cubicBezTo>
                  <a:cubicBezTo>
                    <a:pt x="2" y="0"/>
                    <a:pt x="3" y="0"/>
                    <a:pt x="4" y="1"/>
                  </a:cubicBezTo>
                  <a:cubicBezTo>
                    <a:pt x="5" y="3"/>
                    <a:pt x="6" y="4"/>
                    <a:pt x="6" y="6"/>
                  </a:cubicBezTo>
                  <a:cubicBezTo>
                    <a:pt x="6" y="11"/>
                    <a:pt x="6" y="11"/>
                    <a:pt x="6" y="11"/>
                  </a:cubicBezTo>
                  <a:cubicBezTo>
                    <a:pt x="6" y="13"/>
                    <a:pt x="7" y="15"/>
                    <a:pt x="9" y="15"/>
                  </a:cubicBezTo>
                  <a:cubicBezTo>
                    <a:pt x="9" y="17"/>
                    <a:pt x="9" y="17"/>
                    <a:pt x="9" y="17"/>
                  </a:cubicBezTo>
                  <a:cubicBezTo>
                    <a:pt x="7" y="17"/>
                    <a:pt x="6" y="19"/>
                    <a:pt x="6" y="21"/>
                  </a:cubicBezTo>
                  <a:cubicBezTo>
                    <a:pt x="6" y="26"/>
                    <a:pt x="6" y="26"/>
                    <a:pt x="6" y="26"/>
                  </a:cubicBezTo>
                  <a:cubicBezTo>
                    <a:pt x="6" y="28"/>
                    <a:pt x="5" y="30"/>
                    <a:pt x="4" y="31"/>
                  </a:cubicBezTo>
                  <a:cubicBezTo>
                    <a:pt x="3" y="32"/>
                    <a:pt x="2" y="32"/>
                    <a:pt x="0" y="32"/>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Shape 281">
            <a:extLst>
              <a:ext uri="{FF2B5EF4-FFF2-40B4-BE49-F238E27FC236}">
                <a16:creationId xmlns:a16="http://schemas.microsoft.com/office/drawing/2014/main" id="{71AA988E-FBEE-4F6C-892B-59F5780E7D46}"/>
              </a:ext>
            </a:extLst>
          </p:cNvPr>
          <p:cNvSpPr>
            <a:spLocks noChangeAspect="1"/>
          </p:cNvSpPr>
          <p:nvPr/>
        </p:nvSpPr>
        <p:spPr>
          <a:xfrm>
            <a:off x="9653515" y="4661640"/>
            <a:ext cx="399012" cy="233222"/>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271">
            <a:extLst>
              <a:ext uri="{FF2B5EF4-FFF2-40B4-BE49-F238E27FC236}">
                <a16:creationId xmlns:a16="http://schemas.microsoft.com/office/drawing/2014/main" id="{FB29E568-B41A-4AC4-8027-F2225B0ADC30}"/>
              </a:ext>
            </a:extLst>
          </p:cNvPr>
          <p:cNvSpPr/>
          <p:nvPr/>
        </p:nvSpPr>
        <p:spPr>
          <a:xfrm>
            <a:off x="10992939" y="2851565"/>
            <a:ext cx="493108" cy="3722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5" name="Freeform: Shape 284">
            <a:extLst>
              <a:ext uri="{FF2B5EF4-FFF2-40B4-BE49-F238E27FC236}">
                <a16:creationId xmlns:a16="http://schemas.microsoft.com/office/drawing/2014/main" id="{559D7F2E-2DFB-48EF-B02D-138F695E47ED}"/>
              </a:ext>
            </a:extLst>
          </p:cNvPr>
          <p:cNvSpPr/>
          <p:nvPr/>
        </p:nvSpPr>
        <p:spPr bwMode="auto">
          <a:xfrm>
            <a:off x="7959029" y="4552282"/>
            <a:ext cx="340145" cy="245361"/>
          </a:xfrm>
          <a:custGeom>
            <a:avLst/>
            <a:gdLst>
              <a:gd name="connsiteX0" fmla="*/ 2844870 w 4688256"/>
              <a:gd name="connsiteY0" fmla="*/ 1440542 h 3381830"/>
              <a:gd name="connsiteX1" fmla="*/ 3095241 w 4688256"/>
              <a:gd name="connsiteY1" fmla="*/ 1690913 h 3381830"/>
              <a:gd name="connsiteX2" fmla="*/ 2844870 w 4688256"/>
              <a:gd name="connsiteY2" fmla="*/ 1941284 h 3381830"/>
              <a:gd name="connsiteX3" fmla="*/ 2594499 w 4688256"/>
              <a:gd name="connsiteY3" fmla="*/ 1690913 h 3381830"/>
              <a:gd name="connsiteX4" fmla="*/ 2844870 w 4688256"/>
              <a:gd name="connsiteY4" fmla="*/ 1440542 h 3381830"/>
              <a:gd name="connsiteX5" fmla="*/ 1843385 w 4688256"/>
              <a:gd name="connsiteY5" fmla="*/ 1440542 h 3381830"/>
              <a:gd name="connsiteX6" fmla="*/ 2093756 w 4688256"/>
              <a:gd name="connsiteY6" fmla="*/ 1690913 h 3381830"/>
              <a:gd name="connsiteX7" fmla="*/ 1843385 w 4688256"/>
              <a:gd name="connsiteY7" fmla="*/ 1941284 h 3381830"/>
              <a:gd name="connsiteX8" fmla="*/ 1593014 w 4688256"/>
              <a:gd name="connsiteY8" fmla="*/ 1690913 h 3381830"/>
              <a:gd name="connsiteX9" fmla="*/ 1843385 w 4688256"/>
              <a:gd name="connsiteY9" fmla="*/ 1440542 h 3381830"/>
              <a:gd name="connsiteX10" fmla="*/ 3082542 w 4688256"/>
              <a:gd name="connsiteY10" fmla="*/ 1 h 3381830"/>
              <a:gd name="connsiteX11" fmla="*/ 4628012 w 4688256"/>
              <a:gd name="connsiteY11" fmla="*/ 1545470 h 3381830"/>
              <a:gd name="connsiteX12" fmla="*/ 4628012 w 4688256"/>
              <a:gd name="connsiteY12" fmla="*/ 1836358 h 3381830"/>
              <a:gd name="connsiteX13" fmla="*/ 3082541 w 4688256"/>
              <a:gd name="connsiteY13" fmla="*/ 3381829 h 3381830"/>
              <a:gd name="connsiteX14" fmla="*/ 2804051 w 4688256"/>
              <a:gd name="connsiteY14" fmla="*/ 3103338 h 3381830"/>
              <a:gd name="connsiteX15" fmla="*/ 4216474 w 4688256"/>
              <a:gd name="connsiteY15" fmla="*/ 1690913 h 3381830"/>
              <a:gd name="connsiteX16" fmla="*/ 2804052 w 4688256"/>
              <a:gd name="connsiteY16" fmla="*/ 278492 h 3381830"/>
              <a:gd name="connsiteX17" fmla="*/ 1605715 w 4688256"/>
              <a:gd name="connsiteY17" fmla="*/ 0 h 3381830"/>
              <a:gd name="connsiteX18" fmla="*/ 1884205 w 4688256"/>
              <a:gd name="connsiteY18" fmla="*/ 278490 h 3381830"/>
              <a:gd name="connsiteX19" fmla="*/ 471782 w 4688256"/>
              <a:gd name="connsiteY19" fmla="*/ 1690914 h 3381830"/>
              <a:gd name="connsiteX20" fmla="*/ 1884206 w 4688256"/>
              <a:gd name="connsiteY20" fmla="*/ 3103339 h 3381830"/>
              <a:gd name="connsiteX21" fmla="*/ 1605716 w 4688256"/>
              <a:gd name="connsiteY21" fmla="*/ 3381830 h 3381830"/>
              <a:gd name="connsiteX22" fmla="*/ 60245 w 4688256"/>
              <a:gd name="connsiteY22" fmla="*/ 1836358 h 3381830"/>
              <a:gd name="connsiteX23" fmla="*/ 60245 w 4688256"/>
              <a:gd name="connsiteY23" fmla="*/ 1545470 h 3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8256" h="3381830">
                <a:moveTo>
                  <a:pt x="2844870" y="1440542"/>
                </a:moveTo>
                <a:cubicBezTo>
                  <a:pt x="2983146" y="1440542"/>
                  <a:pt x="3095241" y="1552637"/>
                  <a:pt x="3095241" y="1690913"/>
                </a:cubicBezTo>
                <a:cubicBezTo>
                  <a:pt x="3095241" y="1829189"/>
                  <a:pt x="2983146" y="1941284"/>
                  <a:pt x="2844870" y="1941284"/>
                </a:cubicBezTo>
                <a:cubicBezTo>
                  <a:pt x="2706594" y="1941284"/>
                  <a:pt x="2594499" y="1829189"/>
                  <a:pt x="2594499" y="1690913"/>
                </a:cubicBezTo>
                <a:cubicBezTo>
                  <a:pt x="2594499" y="1552637"/>
                  <a:pt x="2706594" y="1440542"/>
                  <a:pt x="2844870" y="1440542"/>
                </a:cubicBezTo>
                <a:close/>
                <a:moveTo>
                  <a:pt x="1843385" y="1440542"/>
                </a:moveTo>
                <a:cubicBezTo>
                  <a:pt x="1981661" y="1440542"/>
                  <a:pt x="2093756" y="1552637"/>
                  <a:pt x="2093756" y="1690913"/>
                </a:cubicBezTo>
                <a:cubicBezTo>
                  <a:pt x="2093756" y="1829189"/>
                  <a:pt x="1981661" y="1941284"/>
                  <a:pt x="1843385" y="1941284"/>
                </a:cubicBezTo>
                <a:cubicBezTo>
                  <a:pt x="1705109" y="1941284"/>
                  <a:pt x="1593014" y="1829189"/>
                  <a:pt x="1593014" y="1690913"/>
                </a:cubicBezTo>
                <a:cubicBezTo>
                  <a:pt x="1593014" y="1552637"/>
                  <a:pt x="1705109" y="1440542"/>
                  <a:pt x="1843385" y="1440542"/>
                </a:cubicBezTo>
                <a:close/>
                <a:moveTo>
                  <a:pt x="3082542" y="1"/>
                </a:moveTo>
                <a:lnTo>
                  <a:pt x="4628012" y="1545470"/>
                </a:lnTo>
                <a:cubicBezTo>
                  <a:pt x="4708338" y="1625797"/>
                  <a:pt x="4708338" y="1756032"/>
                  <a:pt x="4628012" y="1836358"/>
                </a:cubicBezTo>
                <a:lnTo>
                  <a:pt x="3082541" y="3381829"/>
                </a:lnTo>
                <a:lnTo>
                  <a:pt x="2804051" y="3103338"/>
                </a:lnTo>
                <a:lnTo>
                  <a:pt x="4216474" y="1690913"/>
                </a:lnTo>
                <a:lnTo>
                  <a:pt x="2804052" y="278492"/>
                </a:lnTo>
                <a:close/>
                <a:moveTo>
                  <a:pt x="1605715" y="0"/>
                </a:moveTo>
                <a:lnTo>
                  <a:pt x="1884205" y="278490"/>
                </a:lnTo>
                <a:lnTo>
                  <a:pt x="471782" y="1690914"/>
                </a:lnTo>
                <a:lnTo>
                  <a:pt x="1884206" y="3103339"/>
                </a:lnTo>
                <a:lnTo>
                  <a:pt x="1605716" y="3381830"/>
                </a:lnTo>
                <a:lnTo>
                  <a:pt x="60245" y="1836358"/>
                </a:lnTo>
                <a:cubicBezTo>
                  <a:pt x="-20082" y="1756032"/>
                  <a:pt x="-20082" y="1625797"/>
                  <a:pt x="60245" y="154547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5">
            <a:extLst>
              <a:ext uri="{FF2B5EF4-FFF2-40B4-BE49-F238E27FC236}">
                <a16:creationId xmlns:a16="http://schemas.microsoft.com/office/drawing/2014/main" id="{6DA65306-1B07-4ADE-9710-DFA682273D8D}"/>
              </a:ext>
            </a:extLst>
          </p:cNvPr>
          <p:cNvSpPr>
            <a:spLocks noEditPoints="1"/>
          </p:cNvSpPr>
          <p:nvPr/>
        </p:nvSpPr>
        <p:spPr bwMode="auto">
          <a:xfrm>
            <a:off x="10452005" y="5905612"/>
            <a:ext cx="378118" cy="334004"/>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0" name="Group 279">
            <a:extLst>
              <a:ext uri="{FF2B5EF4-FFF2-40B4-BE49-F238E27FC236}">
                <a16:creationId xmlns:a16="http://schemas.microsoft.com/office/drawing/2014/main" id="{4B70B154-9B52-4ACE-84AB-4ED70144644D}"/>
              </a:ext>
            </a:extLst>
          </p:cNvPr>
          <p:cNvGrpSpPr/>
          <p:nvPr/>
        </p:nvGrpSpPr>
        <p:grpSpPr>
          <a:xfrm>
            <a:off x="7298073" y="5922114"/>
            <a:ext cx="459108" cy="288073"/>
            <a:chOff x="6494972" y="5966138"/>
            <a:chExt cx="459108" cy="288073"/>
          </a:xfrm>
        </p:grpSpPr>
        <p:grpSp>
          <p:nvGrpSpPr>
            <p:cNvPr id="297" name="Group 296">
              <a:extLst>
                <a:ext uri="{FF2B5EF4-FFF2-40B4-BE49-F238E27FC236}">
                  <a16:creationId xmlns:a16="http://schemas.microsoft.com/office/drawing/2014/main" id="{29470782-E065-47EF-95EC-ACACC6B52495}"/>
                </a:ext>
              </a:extLst>
            </p:cNvPr>
            <p:cNvGrpSpPr/>
            <p:nvPr/>
          </p:nvGrpSpPr>
          <p:grpSpPr>
            <a:xfrm>
              <a:off x="6494972" y="5967899"/>
              <a:ext cx="459108" cy="271717"/>
              <a:chOff x="11428413" y="1663701"/>
              <a:chExt cx="155575" cy="92075"/>
            </a:xfrm>
          </p:grpSpPr>
          <p:sp>
            <p:nvSpPr>
              <p:cNvPr id="298" name="Oval 134">
                <a:extLst>
                  <a:ext uri="{FF2B5EF4-FFF2-40B4-BE49-F238E27FC236}">
                    <a16:creationId xmlns:a16="http://schemas.microsoft.com/office/drawing/2014/main" id="{9C84A35D-7D0B-478A-A579-E13D234AD8A9}"/>
                  </a:ext>
                </a:extLst>
              </p:cNvPr>
              <p:cNvSpPr>
                <a:spLocks noChangeArrowheads="1"/>
              </p:cNvSpPr>
              <p:nvPr/>
            </p:nvSpPr>
            <p:spPr bwMode="auto">
              <a:xfrm>
                <a:off x="11444288" y="1663701"/>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5">
                <a:extLst>
                  <a:ext uri="{FF2B5EF4-FFF2-40B4-BE49-F238E27FC236}">
                    <a16:creationId xmlns:a16="http://schemas.microsoft.com/office/drawing/2014/main" id="{CBD3BFE1-0D1E-4C95-A1D5-A2ABCE1561DA}"/>
                  </a:ext>
                </a:extLst>
              </p:cNvPr>
              <p:cNvSpPr>
                <a:spLocks/>
              </p:cNvSpPr>
              <p:nvPr/>
            </p:nvSpPr>
            <p:spPr bwMode="auto">
              <a:xfrm>
                <a:off x="1142841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4"/>
                      <a:pt x="0" y="48"/>
                    </a:cubicBezTo>
                    <a:cubicBezTo>
                      <a:pt x="0" y="48"/>
                      <a:pt x="0" y="48"/>
                      <a:pt x="0" y="48"/>
                    </a:cubicBezTo>
                    <a:cubicBezTo>
                      <a:pt x="0" y="21"/>
                      <a:pt x="22" y="0"/>
                      <a:pt x="48" y="0"/>
                    </a:cubicBezTo>
                    <a:cubicBezTo>
                      <a:pt x="379" y="0"/>
                      <a:pt x="379" y="0"/>
                      <a:pt x="379" y="0"/>
                    </a:cubicBezTo>
                    <a:cubicBezTo>
                      <a:pt x="405" y="0"/>
                      <a:pt x="427" y="21"/>
                      <a:pt x="427" y="48"/>
                    </a:cubicBezTo>
                    <a:cubicBezTo>
                      <a:pt x="427" y="48"/>
                      <a:pt x="427" y="48"/>
                      <a:pt x="427" y="48"/>
                    </a:cubicBezTo>
                    <a:cubicBezTo>
                      <a:pt x="427" y="74"/>
                      <a:pt x="405" y="96"/>
                      <a:pt x="379" y="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136">
                <a:extLst>
                  <a:ext uri="{FF2B5EF4-FFF2-40B4-BE49-F238E27FC236}">
                    <a16:creationId xmlns:a16="http://schemas.microsoft.com/office/drawing/2014/main" id="{7D57483C-AB51-47BE-B44E-626EF4853BDB}"/>
                  </a:ext>
                </a:extLst>
              </p:cNvPr>
              <p:cNvSpPr>
                <a:spLocks noChangeArrowheads="1"/>
              </p:cNvSpPr>
              <p:nvPr/>
            </p:nvSpPr>
            <p:spPr bwMode="auto">
              <a:xfrm>
                <a:off x="11506200" y="1677988"/>
                <a:ext cx="61913" cy="635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79" name="Graphic 278" descr="Gears">
              <a:extLst>
                <a:ext uri="{FF2B5EF4-FFF2-40B4-BE49-F238E27FC236}">
                  <a16:creationId xmlns:a16="http://schemas.microsoft.com/office/drawing/2014/main" id="{A0540394-1B21-4492-A237-2B3EDEAC36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6578374" y="5966138"/>
              <a:ext cx="288073" cy="288073"/>
            </a:xfrm>
            <a:prstGeom prst="rect">
              <a:avLst/>
            </a:prstGeom>
          </p:spPr>
        </p:pic>
      </p:grpSp>
      <p:sp>
        <p:nvSpPr>
          <p:cNvPr id="304" name="Freeform 13">
            <a:extLst>
              <a:ext uri="{FF2B5EF4-FFF2-40B4-BE49-F238E27FC236}">
                <a16:creationId xmlns:a16="http://schemas.microsoft.com/office/drawing/2014/main" id="{5D1A4334-EFD9-4DA1-9F23-D44A261E3236}"/>
              </a:ext>
            </a:extLst>
          </p:cNvPr>
          <p:cNvSpPr>
            <a:spLocks noChangeAspect="1" noEditPoints="1"/>
          </p:cNvSpPr>
          <p:nvPr/>
        </p:nvSpPr>
        <p:spPr bwMode="black">
          <a:xfrm>
            <a:off x="11218450" y="5899388"/>
            <a:ext cx="333107" cy="333523"/>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nvGrpSpPr>
          <p:cNvPr id="305" name="Group 304">
            <a:extLst>
              <a:ext uri="{FF2B5EF4-FFF2-40B4-BE49-F238E27FC236}">
                <a16:creationId xmlns:a16="http://schemas.microsoft.com/office/drawing/2014/main" id="{91776DAA-0A2D-470F-AD5E-B15BEE08B1EB}"/>
              </a:ext>
            </a:extLst>
          </p:cNvPr>
          <p:cNvGrpSpPr/>
          <p:nvPr/>
        </p:nvGrpSpPr>
        <p:grpSpPr>
          <a:xfrm>
            <a:off x="3485297" y="4826710"/>
            <a:ext cx="373942" cy="340928"/>
            <a:chOff x="5874818" y="1755972"/>
            <a:chExt cx="4491079" cy="4094571"/>
          </a:xfrm>
          <a:solidFill>
            <a:schemeClr val="accent1"/>
          </a:solidFill>
        </p:grpSpPr>
        <p:grpSp>
          <p:nvGrpSpPr>
            <p:cNvPr id="306" name="Group 305">
              <a:extLst>
                <a:ext uri="{FF2B5EF4-FFF2-40B4-BE49-F238E27FC236}">
                  <a16:creationId xmlns:a16="http://schemas.microsoft.com/office/drawing/2014/main" id="{CF0514D9-52BE-4971-AD38-F05690610B40}"/>
                </a:ext>
              </a:extLst>
            </p:cNvPr>
            <p:cNvGrpSpPr/>
            <p:nvPr/>
          </p:nvGrpSpPr>
          <p:grpSpPr>
            <a:xfrm>
              <a:off x="7549869" y="1755972"/>
              <a:ext cx="1140977" cy="4094571"/>
              <a:chOff x="7590329" y="1755972"/>
              <a:chExt cx="1140977" cy="4094571"/>
            </a:xfrm>
            <a:grpFill/>
          </p:grpSpPr>
          <p:sp>
            <p:nvSpPr>
              <p:cNvPr id="314" name="Oval 313">
                <a:extLst>
                  <a:ext uri="{FF2B5EF4-FFF2-40B4-BE49-F238E27FC236}">
                    <a16:creationId xmlns:a16="http://schemas.microsoft.com/office/drawing/2014/main" id="{141B4A47-5B7C-4712-87A4-24775D1201C9}"/>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a:extLst>
                  <a:ext uri="{FF2B5EF4-FFF2-40B4-BE49-F238E27FC236}">
                    <a16:creationId xmlns:a16="http://schemas.microsoft.com/office/drawing/2014/main" id="{44214B3A-A078-4E24-A0D8-C38411DA0BA5}"/>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Oval 306">
              <a:extLst>
                <a:ext uri="{FF2B5EF4-FFF2-40B4-BE49-F238E27FC236}">
                  <a16:creationId xmlns:a16="http://schemas.microsoft.com/office/drawing/2014/main" id="{D529AF55-41B1-4D4F-8C7B-3745F5BB86D1}"/>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a:extLst>
                <a:ext uri="{FF2B5EF4-FFF2-40B4-BE49-F238E27FC236}">
                  <a16:creationId xmlns:a16="http://schemas.microsoft.com/office/drawing/2014/main" id="{4BBD2ADC-D0A3-460F-96DC-2FB713A23252}"/>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9" name="Rectangle 308">
              <a:extLst>
                <a:ext uri="{FF2B5EF4-FFF2-40B4-BE49-F238E27FC236}">
                  <a16:creationId xmlns:a16="http://schemas.microsoft.com/office/drawing/2014/main" id="{5F11933B-A7C4-47B8-9068-70762C170C4E}"/>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0" name="Rectangle 309">
              <a:extLst>
                <a:ext uri="{FF2B5EF4-FFF2-40B4-BE49-F238E27FC236}">
                  <a16:creationId xmlns:a16="http://schemas.microsoft.com/office/drawing/2014/main" id="{63B15B9E-49E9-47CB-999A-647C05DED736}"/>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a:extLst>
                <a:ext uri="{FF2B5EF4-FFF2-40B4-BE49-F238E27FC236}">
                  <a16:creationId xmlns:a16="http://schemas.microsoft.com/office/drawing/2014/main" id="{2F626847-7FFD-415E-BFC3-9B125C21EE65}"/>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8D36FD63-9A24-4310-A94A-A42243DAEF20}"/>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7053ABBB-B3D3-4C48-A771-03648927C31E}"/>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298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7441133-83DF-4205-92A4-67819FF9E5D9}"/>
              </a:ext>
            </a:extLst>
          </p:cNvPr>
          <p:cNvCxnSpPr>
            <a:cxnSpLocks/>
          </p:cNvCxnSpPr>
          <p:nvPr/>
        </p:nvCxnSpPr>
        <p:spPr>
          <a:xfrm>
            <a:off x="4244631" y="2032586"/>
            <a:ext cx="5901078"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117" name="Rectangle 116">
            <a:extLst>
              <a:ext uri="{FF2B5EF4-FFF2-40B4-BE49-F238E27FC236}">
                <a16:creationId xmlns:a16="http://schemas.microsoft.com/office/drawing/2014/main" id="{58DF8EFC-5AAB-47BE-A431-C1B0F0E0DD10}"/>
              </a:ext>
            </a:extLst>
          </p:cNvPr>
          <p:cNvSpPr/>
          <p:nvPr/>
        </p:nvSpPr>
        <p:spPr>
          <a:xfrm>
            <a:off x="5786333" y="1739962"/>
            <a:ext cx="557892" cy="557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A03051B5-648F-4CAA-90AE-4E84640C5EB9}"/>
              </a:ext>
            </a:extLst>
          </p:cNvPr>
          <p:cNvSpPr/>
          <p:nvPr/>
        </p:nvSpPr>
        <p:spPr>
          <a:xfrm>
            <a:off x="600059" y="4842225"/>
            <a:ext cx="5119780" cy="1482768"/>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457200" rtl="0" eaLnBrk="1" fontAlgn="auto" latinLnBrk="0" hangingPunct="1">
              <a:spcBef>
                <a:spcPts val="0"/>
              </a:spcBef>
              <a:spcAft>
                <a:spcPts val="0"/>
              </a:spcAft>
              <a:buClrTx/>
              <a:buSzTx/>
              <a:buFontTx/>
              <a:buNone/>
              <a:tabLst/>
              <a:defRPr/>
            </a:pPr>
            <a:r>
              <a:rPr lang="en-US" sz="1200">
                <a:solidFill>
                  <a:schemeClr val="tx1"/>
                </a:solidFill>
              </a:rPr>
              <a:t>Optional brand and campaign management template</a:t>
            </a:r>
          </a:p>
        </p:txBody>
      </p:sp>
      <p:cxnSp>
        <p:nvCxnSpPr>
          <p:cNvPr id="9" name="Straight Connector 8">
            <a:extLst>
              <a:ext uri="{FF2B5EF4-FFF2-40B4-BE49-F238E27FC236}">
                <a16:creationId xmlns:a16="http://schemas.microsoft.com/office/drawing/2014/main" id="{B16B11DC-4813-48EA-9376-0D4A7F8044CD}"/>
              </a:ext>
            </a:extLst>
          </p:cNvPr>
          <p:cNvCxnSpPr>
            <a:cxnSpLocks/>
          </p:cNvCxnSpPr>
          <p:nvPr/>
        </p:nvCxnSpPr>
        <p:spPr>
          <a:xfrm flipH="1">
            <a:off x="4226635" y="4573184"/>
            <a:ext cx="2218251"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10" name="Freeform: Shape 9">
            <a:extLst>
              <a:ext uri="{FF2B5EF4-FFF2-40B4-BE49-F238E27FC236}">
                <a16:creationId xmlns:a16="http://schemas.microsoft.com/office/drawing/2014/main" id="{CF552BA5-C260-4288-A934-5A033D87EF56}"/>
              </a:ext>
            </a:extLst>
          </p:cNvPr>
          <p:cNvSpPr/>
          <p:nvPr/>
        </p:nvSpPr>
        <p:spPr>
          <a:xfrm flipH="1">
            <a:off x="5576505" y="2726450"/>
            <a:ext cx="401964" cy="520910"/>
          </a:xfrm>
          <a:custGeom>
            <a:avLst/>
            <a:gdLst>
              <a:gd name="connsiteX0" fmla="*/ 0 w 487680"/>
              <a:gd name="connsiteY0" fmla="*/ 0 h 579120"/>
              <a:gd name="connsiteX1" fmla="*/ 0 w 487680"/>
              <a:gd name="connsiteY1" fmla="*/ 579120 h 579120"/>
              <a:gd name="connsiteX2" fmla="*/ 487680 w 487680"/>
              <a:gd name="connsiteY2" fmla="*/ 579120 h 579120"/>
            </a:gdLst>
            <a:ahLst/>
            <a:cxnLst>
              <a:cxn ang="0">
                <a:pos x="connsiteX0" y="connsiteY0"/>
              </a:cxn>
              <a:cxn ang="0">
                <a:pos x="connsiteX1" y="connsiteY1"/>
              </a:cxn>
              <a:cxn ang="0">
                <a:pos x="connsiteX2" y="connsiteY2"/>
              </a:cxn>
            </a:cxnLst>
            <a:rect l="l" t="t" r="r" b="b"/>
            <a:pathLst>
              <a:path w="487680" h="579120">
                <a:moveTo>
                  <a:pt x="0" y="0"/>
                </a:moveTo>
                <a:lnTo>
                  <a:pt x="0" y="579120"/>
                </a:lnTo>
                <a:lnTo>
                  <a:pt x="487680" y="57912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7F700E0-1C0C-487D-9195-36BC4777ADFB}"/>
              </a:ext>
            </a:extLst>
          </p:cNvPr>
          <p:cNvSpPr/>
          <p:nvPr/>
        </p:nvSpPr>
        <p:spPr>
          <a:xfrm>
            <a:off x="4831060" y="2726450"/>
            <a:ext cx="397512" cy="520910"/>
          </a:xfrm>
          <a:custGeom>
            <a:avLst/>
            <a:gdLst>
              <a:gd name="connsiteX0" fmla="*/ 0 w 487680"/>
              <a:gd name="connsiteY0" fmla="*/ 0 h 579120"/>
              <a:gd name="connsiteX1" fmla="*/ 0 w 487680"/>
              <a:gd name="connsiteY1" fmla="*/ 579120 h 579120"/>
              <a:gd name="connsiteX2" fmla="*/ 487680 w 487680"/>
              <a:gd name="connsiteY2" fmla="*/ 579120 h 579120"/>
            </a:gdLst>
            <a:ahLst/>
            <a:cxnLst>
              <a:cxn ang="0">
                <a:pos x="connsiteX0" y="connsiteY0"/>
              </a:cxn>
              <a:cxn ang="0">
                <a:pos x="connsiteX1" y="connsiteY1"/>
              </a:cxn>
              <a:cxn ang="0">
                <a:pos x="connsiteX2" y="connsiteY2"/>
              </a:cxn>
            </a:cxnLst>
            <a:rect l="l" t="t" r="r" b="b"/>
            <a:pathLst>
              <a:path w="487680" h="579120">
                <a:moveTo>
                  <a:pt x="0" y="0"/>
                </a:moveTo>
                <a:lnTo>
                  <a:pt x="0" y="579120"/>
                </a:lnTo>
                <a:lnTo>
                  <a:pt x="487680" y="57912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3E87798-BB40-41C5-B50D-AC90677766D2}"/>
              </a:ext>
            </a:extLst>
          </p:cNvPr>
          <p:cNvSpPr/>
          <p:nvPr/>
        </p:nvSpPr>
        <p:spPr>
          <a:xfrm>
            <a:off x="1156197" y="5513134"/>
            <a:ext cx="466474"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Twitter</a:t>
            </a:r>
          </a:p>
        </p:txBody>
      </p:sp>
      <p:sp>
        <p:nvSpPr>
          <p:cNvPr id="16" name="Rectangle 15">
            <a:extLst>
              <a:ext uri="{FF2B5EF4-FFF2-40B4-BE49-F238E27FC236}">
                <a16:creationId xmlns:a16="http://schemas.microsoft.com/office/drawing/2014/main" id="{3CAACDE3-8FEB-41EB-B3F8-FAB39E7112E2}"/>
              </a:ext>
            </a:extLst>
          </p:cNvPr>
          <p:cNvSpPr/>
          <p:nvPr/>
        </p:nvSpPr>
        <p:spPr>
          <a:xfrm>
            <a:off x="1848828" y="4972123"/>
            <a:ext cx="2856486" cy="1019532"/>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96CCCF0-FF5B-4B51-8A7D-A92016C038B8}"/>
              </a:ext>
            </a:extLst>
          </p:cNvPr>
          <p:cNvSpPr/>
          <p:nvPr/>
        </p:nvSpPr>
        <p:spPr>
          <a:xfrm>
            <a:off x="1986029" y="5511929"/>
            <a:ext cx="807913" cy="369332"/>
          </a:xfrm>
          <a:prstGeom prst="rect">
            <a:avLst/>
          </a:prstGeom>
        </p:spPr>
        <p:txBody>
          <a:bodyPr wrap="none" lIns="0" tIns="0" rIns="0" bIns="0">
            <a:spAutoFit/>
          </a:bodyPr>
          <a:lstStyle/>
          <a:p>
            <a:pPr marL="0" marR="0" lvl="0" indent="0" algn="ctr" defTabSz="896386" rtl="0" eaLnBrk="1" fontAlgn="auto" latinLnBrk="0" hangingPunct="1">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Logic Apps </a:t>
            </a:r>
          </a:p>
          <a:p>
            <a:pPr marL="0" marR="0" lvl="0" indent="0" algn="ctr" defTabSz="896386" rtl="0" eaLnBrk="1" fontAlgn="auto" latinLnBrk="0" hangingPunct="1">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Twitter feed</a:t>
            </a:r>
          </a:p>
        </p:txBody>
      </p:sp>
      <p:sp>
        <p:nvSpPr>
          <p:cNvPr id="19" name="Rectangle 18">
            <a:extLst>
              <a:ext uri="{FF2B5EF4-FFF2-40B4-BE49-F238E27FC236}">
                <a16:creationId xmlns:a16="http://schemas.microsoft.com/office/drawing/2014/main" id="{35B44562-990F-4BF4-920C-295B200DC6A1}"/>
              </a:ext>
            </a:extLst>
          </p:cNvPr>
          <p:cNvSpPr/>
          <p:nvPr/>
        </p:nvSpPr>
        <p:spPr>
          <a:xfrm>
            <a:off x="3796031" y="5511929"/>
            <a:ext cx="825761" cy="369332"/>
          </a:xfrm>
          <a:prstGeom prst="rect">
            <a:avLst/>
          </a:prstGeom>
        </p:spPr>
        <p:txBody>
          <a:bodyPr wrap="square" lIns="0" tIns="0" rIns="0" bIns="0">
            <a:spAutoFit/>
          </a:bodyPr>
          <a:lstStyle/>
          <a:p>
            <a:pPr marL="0" marR="0" lvl="0" indent="0" algn="ctr" defTabSz="896386" rtl="0" eaLnBrk="1" fontAlgn="auto" latinLnBrk="0" hangingPunct="1">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SQL DB Twitter data</a:t>
            </a:r>
          </a:p>
        </p:txBody>
      </p:sp>
      <p:sp>
        <p:nvSpPr>
          <p:cNvPr id="21" name="Rectangle 20">
            <a:extLst>
              <a:ext uri="{FF2B5EF4-FFF2-40B4-BE49-F238E27FC236}">
                <a16:creationId xmlns:a16="http://schemas.microsoft.com/office/drawing/2014/main" id="{90C49023-87EC-42FA-B02D-66EEA3CC785F}"/>
              </a:ext>
            </a:extLst>
          </p:cNvPr>
          <p:cNvSpPr/>
          <p:nvPr/>
        </p:nvSpPr>
        <p:spPr>
          <a:xfrm>
            <a:off x="4868061" y="5511929"/>
            <a:ext cx="669257" cy="212366"/>
          </a:xfrm>
          <a:prstGeom prst="rect">
            <a:avLst/>
          </a:prstGeom>
          <a:noFill/>
        </p:spPr>
        <p:txBody>
          <a:bodyPr wrap="square" lIns="0" tIns="0" rIns="0" bIns="4572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Power BI</a:t>
            </a:r>
          </a:p>
        </p:txBody>
      </p:sp>
      <p:sp>
        <p:nvSpPr>
          <p:cNvPr id="22" name="Rectangle 21">
            <a:extLst>
              <a:ext uri="{FF2B5EF4-FFF2-40B4-BE49-F238E27FC236}">
                <a16:creationId xmlns:a16="http://schemas.microsoft.com/office/drawing/2014/main" id="{ECAB58CC-6145-4279-A8C3-C1B37A0515B6}"/>
              </a:ext>
            </a:extLst>
          </p:cNvPr>
          <p:cNvSpPr/>
          <p:nvPr/>
        </p:nvSpPr>
        <p:spPr>
          <a:xfrm>
            <a:off x="6199872" y="5218011"/>
            <a:ext cx="4409991" cy="110698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endParaRPr lang="en-US" sz="1200">
              <a:solidFill>
                <a:schemeClr val="tx1"/>
              </a:solidFill>
            </a:endParaRPr>
          </a:p>
        </p:txBody>
      </p:sp>
      <p:sp>
        <p:nvSpPr>
          <p:cNvPr id="23" name="Rectangle 22">
            <a:extLst>
              <a:ext uri="{FF2B5EF4-FFF2-40B4-BE49-F238E27FC236}">
                <a16:creationId xmlns:a16="http://schemas.microsoft.com/office/drawing/2014/main" id="{CFAEE30A-58EA-4C3F-9F43-EF4E7825C0E7}"/>
              </a:ext>
            </a:extLst>
          </p:cNvPr>
          <p:cNvSpPr/>
          <p:nvPr/>
        </p:nvSpPr>
        <p:spPr>
          <a:xfrm>
            <a:off x="6420513" y="5790666"/>
            <a:ext cx="895352" cy="341188"/>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Blob storage for images</a:t>
            </a:r>
          </a:p>
        </p:txBody>
      </p:sp>
      <p:sp>
        <p:nvSpPr>
          <p:cNvPr id="24" name="Rectangle 23">
            <a:extLst>
              <a:ext uri="{FF2B5EF4-FFF2-40B4-BE49-F238E27FC236}">
                <a16:creationId xmlns:a16="http://schemas.microsoft.com/office/drawing/2014/main" id="{884E06B5-6308-47AB-8D36-0F89CFFA9BC1}"/>
              </a:ext>
            </a:extLst>
          </p:cNvPr>
          <p:cNvSpPr/>
          <p:nvPr/>
        </p:nvSpPr>
        <p:spPr>
          <a:xfrm>
            <a:off x="7472259" y="5790666"/>
            <a:ext cx="941212" cy="332399"/>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Document DB site content</a:t>
            </a:r>
          </a:p>
        </p:txBody>
      </p:sp>
      <p:sp>
        <p:nvSpPr>
          <p:cNvPr id="25" name="Rectangle 24">
            <a:extLst>
              <a:ext uri="{FF2B5EF4-FFF2-40B4-BE49-F238E27FC236}">
                <a16:creationId xmlns:a16="http://schemas.microsoft.com/office/drawing/2014/main" id="{DE0A5238-0803-4220-BCC1-9994F4E106EC}"/>
              </a:ext>
            </a:extLst>
          </p:cNvPr>
          <p:cNvSpPr/>
          <p:nvPr/>
        </p:nvSpPr>
        <p:spPr>
          <a:xfrm>
            <a:off x="8587566" y="5790666"/>
            <a:ext cx="928396" cy="332399"/>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SQL database</a:t>
            </a:r>
          </a:p>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contacts</a:t>
            </a:r>
          </a:p>
        </p:txBody>
      </p:sp>
      <p:sp>
        <p:nvSpPr>
          <p:cNvPr id="26" name="Rectangle 25">
            <a:extLst>
              <a:ext uri="{FF2B5EF4-FFF2-40B4-BE49-F238E27FC236}">
                <a16:creationId xmlns:a16="http://schemas.microsoft.com/office/drawing/2014/main" id="{C92B7739-3B77-4C66-98C8-14CC41410E5E}"/>
              </a:ext>
            </a:extLst>
          </p:cNvPr>
          <p:cNvSpPr/>
          <p:nvPr/>
        </p:nvSpPr>
        <p:spPr>
          <a:xfrm>
            <a:off x="9647324" y="5790666"/>
            <a:ext cx="847893" cy="166199"/>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err="1">
                <a:ln>
                  <a:noFill/>
                </a:ln>
                <a:effectLst/>
                <a:uLnTx/>
                <a:uFillTx/>
                <a:latin typeface="Segoe UI" panose="020B0502040204020203" pitchFamily="34" charset="0"/>
                <a:ea typeface="+mn-ea"/>
                <a:cs typeface="Segoe UI" panose="020B0502040204020203" pitchFamily="34" charset="0"/>
              </a:rPr>
              <a:t>Redis</a:t>
            </a: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cache</a:t>
            </a:r>
          </a:p>
        </p:txBody>
      </p:sp>
      <p:cxnSp>
        <p:nvCxnSpPr>
          <p:cNvPr id="33" name="Elbow Connector 36">
            <a:extLst>
              <a:ext uri="{FF2B5EF4-FFF2-40B4-BE49-F238E27FC236}">
                <a16:creationId xmlns:a16="http://schemas.microsoft.com/office/drawing/2014/main" id="{29D58E8E-F027-4FE5-9306-EEEF791ADC29}"/>
              </a:ext>
            </a:extLst>
          </p:cNvPr>
          <p:cNvCxnSpPr>
            <a:cxnSpLocks/>
            <a:stCxn id="31" idx="2"/>
            <a:endCxn id="21" idx="2"/>
          </p:cNvCxnSpPr>
          <p:nvPr/>
        </p:nvCxnSpPr>
        <p:spPr>
          <a:xfrm rot="5400000">
            <a:off x="6565001" y="1473778"/>
            <a:ext cx="2888207" cy="5612827"/>
          </a:xfrm>
          <a:prstGeom prst="bentConnector3">
            <a:avLst>
              <a:gd name="adj1" fmla="val 127212"/>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31" name="Rectangle 30">
            <a:extLst>
              <a:ext uri="{FF2B5EF4-FFF2-40B4-BE49-F238E27FC236}">
                <a16:creationId xmlns:a16="http://schemas.microsoft.com/office/drawing/2014/main" id="{9E2A124E-3CBB-449B-A5AA-B5DCB1F8518F}"/>
              </a:ext>
            </a:extLst>
          </p:cNvPr>
          <p:cNvSpPr/>
          <p:nvPr/>
        </p:nvSpPr>
        <p:spPr>
          <a:xfrm>
            <a:off x="10114845" y="1526981"/>
            <a:ext cx="1401343" cy="1309107"/>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81D64A1-B0F3-43C4-A468-0CA9109527D9}"/>
              </a:ext>
            </a:extLst>
          </p:cNvPr>
          <p:cNvSpPr/>
          <p:nvPr/>
        </p:nvSpPr>
        <p:spPr>
          <a:xfrm>
            <a:off x="10171477" y="2410258"/>
            <a:ext cx="1294318" cy="341188"/>
          </a:xfrm>
          <a:prstGeom prst="rect">
            <a:avLst/>
          </a:prstGeom>
        </p:spPr>
        <p:txBody>
          <a:bodyPr wrap="squar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Optional: Web Analytics Platform</a:t>
            </a:r>
          </a:p>
        </p:txBody>
      </p:sp>
      <p:pic>
        <p:nvPicPr>
          <p:cNvPr id="34" name="Picture 33">
            <a:extLst>
              <a:ext uri="{FF2B5EF4-FFF2-40B4-BE49-F238E27FC236}">
                <a16:creationId xmlns:a16="http://schemas.microsoft.com/office/drawing/2014/main" id="{0A736833-7676-405C-A574-CCB37C95FA85}"/>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498646" y="1684761"/>
            <a:ext cx="299641" cy="299641"/>
          </a:xfrm>
          <a:prstGeom prst="rect">
            <a:avLst/>
          </a:prstGeom>
        </p:spPr>
      </p:pic>
      <p:pic>
        <p:nvPicPr>
          <p:cNvPr id="35" name="Picture 34">
            <a:extLst>
              <a:ext uri="{FF2B5EF4-FFF2-40B4-BE49-F238E27FC236}">
                <a16:creationId xmlns:a16="http://schemas.microsoft.com/office/drawing/2014/main" id="{AE6AC53D-1D6E-4857-B375-EA2686B0B75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852382" y="1684761"/>
            <a:ext cx="299641" cy="299641"/>
          </a:xfrm>
          <a:prstGeom prst="rect">
            <a:avLst/>
          </a:prstGeom>
        </p:spPr>
      </p:pic>
      <p:pic>
        <p:nvPicPr>
          <p:cNvPr id="36" name="Picture 35">
            <a:extLst>
              <a:ext uri="{FF2B5EF4-FFF2-40B4-BE49-F238E27FC236}">
                <a16:creationId xmlns:a16="http://schemas.microsoft.com/office/drawing/2014/main" id="{CD617D3D-F566-4E14-9300-5778E48D09A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483461" y="2030589"/>
            <a:ext cx="330010" cy="299641"/>
          </a:xfrm>
          <a:prstGeom prst="rect">
            <a:avLst/>
          </a:prstGeom>
        </p:spPr>
      </p:pic>
      <p:pic>
        <p:nvPicPr>
          <p:cNvPr id="37" name="Picture 36">
            <a:extLst>
              <a:ext uri="{FF2B5EF4-FFF2-40B4-BE49-F238E27FC236}">
                <a16:creationId xmlns:a16="http://schemas.microsoft.com/office/drawing/2014/main" id="{FE8E4E44-ECB9-44F3-9FEF-46D1C56C3A89}"/>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0850596" y="2030588"/>
            <a:ext cx="303213" cy="299642"/>
          </a:xfrm>
          <a:prstGeom prst="rect">
            <a:avLst/>
          </a:prstGeom>
        </p:spPr>
      </p:pic>
      <p:sp>
        <p:nvSpPr>
          <p:cNvPr id="43" name="Rectangle 42">
            <a:extLst>
              <a:ext uri="{FF2B5EF4-FFF2-40B4-BE49-F238E27FC236}">
                <a16:creationId xmlns:a16="http://schemas.microsoft.com/office/drawing/2014/main" id="{130000D2-9901-4531-9A2C-1CC45DC085FC}"/>
              </a:ext>
            </a:extLst>
          </p:cNvPr>
          <p:cNvSpPr/>
          <p:nvPr/>
        </p:nvSpPr>
        <p:spPr>
          <a:xfrm>
            <a:off x="3703939" y="2241433"/>
            <a:ext cx="54021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Browser</a:t>
            </a:r>
          </a:p>
        </p:txBody>
      </p:sp>
      <p:sp>
        <p:nvSpPr>
          <p:cNvPr id="44" name="Rectangle 43">
            <a:extLst>
              <a:ext uri="{FF2B5EF4-FFF2-40B4-BE49-F238E27FC236}">
                <a16:creationId xmlns:a16="http://schemas.microsoft.com/office/drawing/2014/main" id="{B6345053-A75D-419E-9ACC-B4DD74D85F1C}"/>
              </a:ext>
            </a:extLst>
          </p:cNvPr>
          <p:cNvSpPr/>
          <p:nvPr/>
        </p:nvSpPr>
        <p:spPr>
          <a:xfrm>
            <a:off x="3725917" y="3141377"/>
            <a:ext cx="556243" cy="332399"/>
          </a:xfrm>
          <a:prstGeom prst="rect">
            <a:avLst/>
          </a:prstGeom>
        </p:spPr>
        <p:txBody>
          <a:bodyPr wrap="none" lIns="0" tIns="0" rIns="0" bIns="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Phone </a:t>
            </a:r>
          </a:p>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&amp; tablet</a:t>
            </a:r>
          </a:p>
        </p:txBody>
      </p:sp>
      <p:sp>
        <p:nvSpPr>
          <p:cNvPr id="45" name="Rectangle 44">
            <a:extLst>
              <a:ext uri="{FF2B5EF4-FFF2-40B4-BE49-F238E27FC236}">
                <a16:creationId xmlns:a16="http://schemas.microsoft.com/office/drawing/2014/main" id="{2ED88646-8BE7-4E13-8123-3F8B07EC6500}"/>
              </a:ext>
            </a:extLst>
          </p:cNvPr>
          <p:cNvSpPr/>
          <p:nvPr/>
        </p:nvSpPr>
        <p:spPr>
          <a:xfrm>
            <a:off x="5523443" y="2241433"/>
            <a:ext cx="106279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Traffic Manager</a:t>
            </a:r>
          </a:p>
        </p:txBody>
      </p:sp>
      <p:sp>
        <p:nvSpPr>
          <p:cNvPr id="47" name="TextBox 46">
            <a:extLst>
              <a:ext uri="{FF2B5EF4-FFF2-40B4-BE49-F238E27FC236}">
                <a16:creationId xmlns:a16="http://schemas.microsoft.com/office/drawing/2014/main" id="{3D84317F-06AF-4E9D-9327-967D0A9DF4DB}"/>
              </a:ext>
            </a:extLst>
          </p:cNvPr>
          <p:cNvSpPr txBox="1"/>
          <p:nvPr/>
        </p:nvSpPr>
        <p:spPr>
          <a:xfrm>
            <a:off x="5013043" y="3427601"/>
            <a:ext cx="795215" cy="341188"/>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Mobile</a:t>
            </a:r>
            <a:b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engagement</a:t>
            </a:r>
          </a:p>
        </p:txBody>
      </p:sp>
      <p:sp>
        <p:nvSpPr>
          <p:cNvPr id="48" name="TextBox 47">
            <a:extLst>
              <a:ext uri="{FF2B5EF4-FFF2-40B4-BE49-F238E27FC236}">
                <a16:creationId xmlns:a16="http://schemas.microsoft.com/office/drawing/2014/main" id="{F74D0674-1403-454A-ACFB-5AF4F8F472C7}"/>
              </a:ext>
            </a:extLst>
          </p:cNvPr>
          <p:cNvSpPr txBox="1"/>
          <p:nvPr/>
        </p:nvSpPr>
        <p:spPr>
          <a:xfrm>
            <a:off x="6444886" y="3899862"/>
            <a:ext cx="1386910" cy="258532"/>
          </a:xfrm>
          <a:prstGeom prst="rect">
            <a:avLst/>
          </a:prstGeom>
          <a:noFill/>
        </p:spPr>
        <p:txBody>
          <a:bodyPr wrap="square" rtlCol="0">
            <a:spAutoFit/>
          </a:bodyPr>
          <a:lstStyle>
            <a:defPPr>
              <a:defRPr lang="en-US"/>
            </a:defPPr>
            <a:lvl1pPr marR="0" lvl="0" indent="0" algn="ctr" defTabSz="896386" fontAlgn="auto">
              <a:lnSpc>
                <a:spcPct val="90000"/>
              </a:lnSpc>
              <a:spcBef>
                <a:spcPts val="0"/>
              </a:spcBef>
              <a:spcAft>
                <a:spcPts val="600"/>
              </a:spcAft>
              <a:buClrTx/>
              <a:buSzTx/>
              <a:buFontTx/>
              <a:buNone/>
              <a:tabLst/>
              <a:defRPr kumimoji="0" sz="1200" b="0" i="0" u="none" strike="noStrike" kern="0" cap="none" spc="0" normalizeH="0" baseline="0">
                <a:ln>
                  <a:noFill/>
                </a:ln>
                <a:effectLst/>
                <a:uLnTx/>
                <a:uFillTx/>
                <a:latin typeface="Segoe UI" panose="020B0502040204020203" pitchFamily="34" charset="0"/>
                <a:cs typeface="Segoe UI" panose="020B0502040204020203" pitchFamily="34" charset="0"/>
              </a:defRPr>
            </a:lvl1pPr>
          </a:lstStyle>
          <a:p>
            <a:r>
              <a:rPr lang="en-GB"/>
              <a:t>SendGrid email</a:t>
            </a:r>
          </a:p>
        </p:txBody>
      </p:sp>
      <p:sp>
        <p:nvSpPr>
          <p:cNvPr id="50" name="TextBox 49">
            <a:extLst>
              <a:ext uri="{FF2B5EF4-FFF2-40B4-BE49-F238E27FC236}">
                <a16:creationId xmlns:a16="http://schemas.microsoft.com/office/drawing/2014/main" id="{3632D7CE-903E-4F9A-B30A-24B841FB4FE3}"/>
              </a:ext>
            </a:extLst>
          </p:cNvPr>
          <p:cNvSpPr txBox="1"/>
          <p:nvPr/>
        </p:nvSpPr>
        <p:spPr>
          <a:xfrm>
            <a:off x="6323142" y="4737607"/>
            <a:ext cx="1562928" cy="332399"/>
          </a:xfrm>
          <a:prstGeom prst="rect">
            <a:avLst/>
          </a:prstGeom>
        </p:spPr>
        <p:txBody>
          <a:bodyPr wrap="none" lIns="0" tIns="0" rIns="0" bIns="0">
            <a:sp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Continuous integration</a:t>
            </a:r>
            <a:b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and deployment</a:t>
            </a:r>
          </a:p>
        </p:txBody>
      </p:sp>
      <p:grpSp>
        <p:nvGrpSpPr>
          <p:cNvPr id="213" name="Group 212">
            <a:extLst>
              <a:ext uri="{FF2B5EF4-FFF2-40B4-BE49-F238E27FC236}">
                <a16:creationId xmlns:a16="http://schemas.microsoft.com/office/drawing/2014/main" id="{192DB457-7A1B-4E39-B536-36BD21A423B4}"/>
              </a:ext>
            </a:extLst>
          </p:cNvPr>
          <p:cNvGrpSpPr/>
          <p:nvPr/>
        </p:nvGrpSpPr>
        <p:grpSpPr>
          <a:xfrm>
            <a:off x="6575386" y="4450609"/>
            <a:ext cx="1034091" cy="228881"/>
            <a:chOff x="7067421" y="3826294"/>
            <a:chExt cx="1034091" cy="228881"/>
          </a:xfrm>
        </p:grpSpPr>
        <p:pic>
          <p:nvPicPr>
            <p:cNvPr id="78" name="Picture 77">
              <a:extLst>
                <a:ext uri="{FF2B5EF4-FFF2-40B4-BE49-F238E27FC236}">
                  <a16:creationId xmlns:a16="http://schemas.microsoft.com/office/drawing/2014/main" id="{496EF8E0-C07B-4672-A781-2EE3F0B80E3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42872" y="3826294"/>
              <a:ext cx="225362" cy="225361"/>
            </a:xfrm>
            <a:prstGeom prst="rect">
              <a:avLst/>
            </a:prstGeom>
            <a:solidFill>
              <a:schemeClr val="bg1"/>
            </a:solidFill>
            <a:ln>
              <a:noFill/>
            </a:ln>
          </p:spPr>
        </p:pic>
        <p:pic>
          <p:nvPicPr>
            <p:cNvPr id="79" name="Picture 78">
              <a:extLst>
                <a:ext uri="{FF2B5EF4-FFF2-40B4-BE49-F238E27FC236}">
                  <a16:creationId xmlns:a16="http://schemas.microsoft.com/office/drawing/2014/main" id="{B33EE83A-34C3-43C5-834D-0353ECB454A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625074" y="3826294"/>
              <a:ext cx="225362" cy="225361"/>
            </a:xfrm>
            <a:prstGeom prst="rect">
              <a:avLst/>
            </a:prstGeom>
            <a:solidFill>
              <a:schemeClr val="bg1"/>
            </a:solidFill>
          </p:spPr>
        </p:pic>
        <p:pic>
          <p:nvPicPr>
            <p:cNvPr id="80" name="Picture 79">
              <a:extLst>
                <a:ext uri="{FF2B5EF4-FFF2-40B4-BE49-F238E27FC236}">
                  <a16:creationId xmlns:a16="http://schemas.microsoft.com/office/drawing/2014/main" id="{5BA9F957-B1D2-41A7-A521-89D9AD84C46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67421" y="3826294"/>
              <a:ext cx="225362" cy="225361"/>
            </a:xfrm>
            <a:prstGeom prst="rect">
              <a:avLst/>
            </a:prstGeom>
            <a:noFill/>
          </p:spPr>
        </p:pic>
        <p:pic>
          <p:nvPicPr>
            <p:cNvPr id="81" name="Graphic 80">
              <a:extLst>
                <a:ext uri="{FF2B5EF4-FFF2-40B4-BE49-F238E27FC236}">
                  <a16:creationId xmlns:a16="http://schemas.microsoft.com/office/drawing/2014/main" id="{91F8B50E-9B82-4783-9ABD-E271B21E6D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76150" y="3829814"/>
              <a:ext cx="225362" cy="225361"/>
            </a:xfrm>
            <a:prstGeom prst="rect">
              <a:avLst/>
            </a:prstGeom>
          </p:spPr>
        </p:pic>
      </p:grpSp>
      <p:sp>
        <p:nvSpPr>
          <p:cNvPr id="54" name="TextBox 53">
            <a:extLst>
              <a:ext uri="{FF2B5EF4-FFF2-40B4-BE49-F238E27FC236}">
                <a16:creationId xmlns:a16="http://schemas.microsoft.com/office/drawing/2014/main" id="{3FA4C9FA-5302-42D2-B1EA-02AB582DFFCF}"/>
              </a:ext>
            </a:extLst>
          </p:cNvPr>
          <p:cNvSpPr txBox="1"/>
          <p:nvPr/>
        </p:nvSpPr>
        <p:spPr>
          <a:xfrm>
            <a:off x="8365239" y="3238513"/>
            <a:ext cx="293208" cy="170594"/>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rPr>
              <a:t>CDN</a:t>
            </a:r>
            <a:endPar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B154466B-2D1D-4BF6-BA22-36B08F1C9DE8}"/>
              </a:ext>
            </a:extLst>
          </p:cNvPr>
          <p:cNvSpPr txBox="1"/>
          <p:nvPr/>
        </p:nvSpPr>
        <p:spPr>
          <a:xfrm>
            <a:off x="9618344" y="3899862"/>
            <a:ext cx="755511" cy="341188"/>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Identity</a:t>
            </a:r>
            <a:b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GB" sz="12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provider</a:t>
            </a:r>
          </a:p>
        </p:txBody>
      </p:sp>
      <p:cxnSp>
        <p:nvCxnSpPr>
          <p:cNvPr id="60" name="Straight Connector 59">
            <a:extLst>
              <a:ext uri="{FF2B5EF4-FFF2-40B4-BE49-F238E27FC236}">
                <a16:creationId xmlns:a16="http://schemas.microsoft.com/office/drawing/2014/main" id="{F32D420A-5EEB-4461-828A-CC4F826CC9AC}"/>
              </a:ext>
            </a:extLst>
          </p:cNvPr>
          <p:cNvCxnSpPr>
            <a:cxnSpLocks/>
          </p:cNvCxnSpPr>
          <p:nvPr/>
        </p:nvCxnSpPr>
        <p:spPr>
          <a:xfrm flipV="1">
            <a:off x="8514351" y="2027856"/>
            <a:ext cx="0" cy="767851"/>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7BFF0E94-5F9E-4847-A855-B00DF8B78FAC}"/>
              </a:ext>
            </a:extLst>
          </p:cNvPr>
          <p:cNvCxnSpPr>
            <a:cxnSpLocks/>
          </p:cNvCxnSpPr>
          <p:nvPr/>
        </p:nvCxnSpPr>
        <p:spPr>
          <a:xfrm flipH="1">
            <a:off x="4185013" y="2723452"/>
            <a:ext cx="4330371"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14303776-5074-458E-80F3-9D3B8AF3FB5A}"/>
              </a:ext>
            </a:extLst>
          </p:cNvPr>
          <p:cNvCxnSpPr>
            <a:cxnSpLocks/>
          </p:cNvCxnSpPr>
          <p:nvPr/>
        </p:nvCxnSpPr>
        <p:spPr>
          <a:xfrm>
            <a:off x="7443651" y="3681077"/>
            <a:ext cx="772885"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EF4FD09D-A995-41D1-9686-4EF173AB746E}"/>
              </a:ext>
            </a:extLst>
          </p:cNvPr>
          <p:cNvCxnSpPr>
            <a:cxnSpLocks/>
          </p:cNvCxnSpPr>
          <p:nvPr/>
        </p:nvCxnSpPr>
        <p:spPr>
          <a:xfrm flipV="1">
            <a:off x="8507345" y="4315142"/>
            <a:ext cx="0" cy="91440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DBCCE9DC-202A-4164-9449-7D8D04F1A78D}"/>
              </a:ext>
            </a:extLst>
          </p:cNvPr>
          <p:cNvCxnSpPr>
            <a:cxnSpLocks/>
          </p:cNvCxnSpPr>
          <p:nvPr/>
        </p:nvCxnSpPr>
        <p:spPr>
          <a:xfrm>
            <a:off x="4004038" y="3553301"/>
            <a:ext cx="0" cy="839723"/>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84E83D5C-6FE1-4BDC-B874-93B4CD0F4A8A}"/>
              </a:ext>
            </a:extLst>
          </p:cNvPr>
          <p:cNvCxnSpPr>
            <a:cxnSpLocks/>
          </p:cNvCxnSpPr>
          <p:nvPr/>
        </p:nvCxnSpPr>
        <p:spPr>
          <a:xfrm flipH="1">
            <a:off x="1657581" y="5299789"/>
            <a:ext cx="197223"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87DF629B-09DB-4324-873F-978609D39FD8}"/>
              </a:ext>
            </a:extLst>
          </p:cNvPr>
          <p:cNvCxnSpPr>
            <a:cxnSpLocks/>
          </p:cNvCxnSpPr>
          <p:nvPr/>
        </p:nvCxnSpPr>
        <p:spPr>
          <a:xfrm flipH="1">
            <a:off x="2711770" y="5299789"/>
            <a:ext cx="358589"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FFA140E4-66B6-45D3-9675-E837AF3CBFF1}"/>
              </a:ext>
            </a:extLst>
          </p:cNvPr>
          <p:cNvCxnSpPr>
            <a:cxnSpLocks/>
          </p:cNvCxnSpPr>
          <p:nvPr/>
        </p:nvCxnSpPr>
        <p:spPr>
          <a:xfrm flipH="1">
            <a:off x="3574901" y="5299789"/>
            <a:ext cx="442259"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a:extLst>
              <a:ext uri="{FF2B5EF4-FFF2-40B4-BE49-F238E27FC236}">
                <a16:creationId xmlns:a16="http://schemas.microsoft.com/office/drawing/2014/main" id="{D1EE648A-EDC5-4C66-9C19-83DD7769D46C}"/>
              </a:ext>
            </a:extLst>
          </p:cNvPr>
          <p:cNvSpPr/>
          <p:nvPr/>
        </p:nvSpPr>
        <p:spPr>
          <a:xfrm>
            <a:off x="3030502" y="5511929"/>
            <a:ext cx="585096"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Function</a:t>
            </a:r>
          </a:p>
        </p:txBody>
      </p:sp>
      <p:cxnSp>
        <p:nvCxnSpPr>
          <p:cNvPr id="72" name="Straight Connector 71">
            <a:extLst>
              <a:ext uri="{FF2B5EF4-FFF2-40B4-BE49-F238E27FC236}">
                <a16:creationId xmlns:a16="http://schemas.microsoft.com/office/drawing/2014/main" id="{9A95536E-DCA2-4A89-9AAC-27E5A855EBA5}"/>
              </a:ext>
            </a:extLst>
          </p:cNvPr>
          <p:cNvCxnSpPr>
            <a:cxnSpLocks/>
          </p:cNvCxnSpPr>
          <p:nvPr/>
        </p:nvCxnSpPr>
        <p:spPr>
          <a:xfrm flipH="1">
            <a:off x="4713388" y="5299789"/>
            <a:ext cx="143435"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a:extLst>
              <a:ext uri="{FF2B5EF4-FFF2-40B4-BE49-F238E27FC236}">
                <a16:creationId xmlns:a16="http://schemas.microsoft.com/office/drawing/2014/main" id="{8D5D7E3A-F8B8-4E96-B5E9-6D5B0DC93FE0}"/>
              </a:ext>
            </a:extLst>
          </p:cNvPr>
          <p:cNvCxnSpPr>
            <a:cxnSpLocks/>
          </p:cNvCxnSpPr>
          <p:nvPr/>
        </p:nvCxnSpPr>
        <p:spPr>
          <a:xfrm flipH="1">
            <a:off x="5722976" y="5356968"/>
            <a:ext cx="476896"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104" name="TextBox 103">
            <a:extLst>
              <a:ext uri="{FF2B5EF4-FFF2-40B4-BE49-F238E27FC236}">
                <a16:creationId xmlns:a16="http://schemas.microsoft.com/office/drawing/2014/main" id="{E6BC37A7-D2AF-4E1B-8413-4E7B87A86E38}"/>
              </a:ext>
            </a:extLst>
          </p:cNvPr>
          <p:cNvSpPr txBox="1"/>
          <p:nvPr/>
        </p:nvSpPr>
        <p:spPr>
          <a:xfrm>
            <a:off x="8050524" y="3881267"/>
            <a:ext cx="974898" cy="424732"/>
          </a:xfrm>
          <a:prstGeom prst="rect">
            <a:avLst/>
          </a:prstGeom>
          <a:noFill/>
        </p:spPr>
        <p:txBody>
          <a:bodyPr wrap="square"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App Service</a:t>
            </a:r>
          </a:p>
        </p:txBody>
      </p:sp>
      <p:sp>
        <p:nvSpPr>
          <p:cNvPr id="143" name="TextBox 142">
            <a:extLst>
              <a:ext uri="{FF2B5EF4-FFF2-40B4-BE49-F238E27FC236}">
                <a16:creationId xmlns:a16="http://schemas.microsoft.com/office/drawing/2014/main" id="{8C4D211A-230B-4883-90D3-44D8AD29F785}"/>
              </a:ext>
            </a:extLst>
          </p:cNvPr>
          <p:cNvSpPr txBox="1"/>
          <p:nvPr/>
        </p:nvSpPr>
        <p:spPr>
          <a:xfrm>
            <a:off x="8911963" y="4634340"/>
            <a:ext cx="767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defTabSz="932597" eaLnBrk="0" fontAlgn="base" hangingPunct="0">
              <a:spcBef>
                <a:spcPct val="0"/>
              </a:spcBef>
              <a:spcAft>
                <a:spcPct val="0"/>
              </a:spcAft>
              <a:defRPr sz="1200" kern="0">
                <a:solidFill>
                  <a:srgbClr val="797979"/>
                </a:solidFill>
                <a:latin typeface="Segoe UI"/>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a:ea typeface="+mn-ea"/>
                <a:cs typeface="+mn-cs"/>
              </a:rPr>
              <a:t>Application</a:t>
            </a:r>
            <a:br>
              <a:rPr kumimoji="0" lang="en-US" sz="1200" b="0" i="0" u="none" strike="noStrike" kern="0" cap="none" spc="0" normalizeH="0" baseline="0" noProof="0">
                <a:ln>
                  <a:noFill/>
                </a:ln>
                <a:solidFill>
                  <a:schemeClr val="tx1"/>
                </a:solidFill>
                <a:effectLst/>
                <a:uLnTx/>
                <a:uFillTx/>
                <a:latin typeface="Segoe UI"/>
                <a:ea typeface="+mn-ea"/>
                <a:cs typeface="+mn-cs"/>
              </a:rPr>
            </a:br>
            <a:r>
              <a:rPr kumimoji="0" lang="en-US" sz="1200" b="0" i="0" u="none" strike="noStrike" kern="0" cap="none" spc="0" normalizeH="0" baseline="0" noProof="0">
                <a:ln>
                  <a:noFill/>
                </a:ln>
                <a:solidFill>
                  <a:schemeClr val="tx1"/>
                </a:solidFill>
                <a:effectLst/>
                <a:uLnTx/>
                <a:uFillTx/>
                <a:latin typeface="Segoe UI"/>
                <a:ea typeface="+mn-ea"/>
                <a:cs typeface="+mn-cs"/>
              </a:rPr>
              <a:t>Insights</a:t>
            </a:r>
          </a:p>
        </p:txBody>
      </p:sp>
      <p:sp>
        <p:nvSpPr>
          <p:cNvPr id="2" name="Title 1">
            <a:extLst>
              <a:ext uri="{FF2B5EF4-FFF2-40B4-BE49-F238E27FC236}">
                <a16:creationId xmlns:a16="http://schemas.microsoft.com/office/drawing/2014/main" id="{8E17429D-1980-4A40-9D1B-407BFD01FC6C}"/>
              </a:ext>
            </a:extLst>
          </p:cNvPr>
          <p:cNvSpPr>
            <a:spLocks noGrp="1"/>
          </p:cNvSpPr>
          <p:nvPr>
            <p:ph type="title"/>
          </p:nvPr>
        </p:nvSpPr>
        <p:spPr/>
        <p:txBody>
          <a:bodyPr/>
          <a:lstStyle/>
          <a:p>
            <a:r>
              <a:rPr lang="en-US"/>
              <a:t>Multi-channel digital marketing</a:t>
            </a:r>
          </a:p>
        </p:txBody>
      </p:sp>
      <p:sp>
        <p:nvSpPr>
          <p:cNvPr id="3" name="Text Placeholder 2">
            <a:extLst>
              <a:ext uri="{FF2B5EF4-FFF2-40B4-BE49-F238E27FC236}">
                <a16:creationId xmlns:a16="http://schemas.microsoft.com/office/drawing/2014/main" id="{0077A3F6-547D-421D-A3C2-FA2B88468295}"/>
              </a:ext>
            </a:extLst>
          </p:cNvPr>
          <p:cNvSpPr>
            <a:spLocks noGrp="1"/>
          </p:cNvSpPr>
          <p:nvPr>
            <p:ph type="body" sz="quarter" idx="10"/>
          </p:nvPr>
        </p:nvSpPr>
        <p:spPr/>
        <p:txBody>
          <a:bodyPr/>
          <a:lstStyle/>
          <a:p>
            <a:r>
              <a:rPr lang="en-US"/>
              <a:t>Social integration and analytics on a global scale</a:t>
            </a:r>
          </a:p>
        </p:txBody>
      </p:sp>
      <p:sp>
        <p:nvSpPr>
          <p:cNvPr id="188" name="Freeform 69">
            <a:extLst>
              <a:ext uri="{FF2B5EF4-FFF2-40B4-BE49-F238E27FC236}">
                <a16:creationId xmlns:a16="http://schemas.microsoft.com/office/drawing/2014/main" id="{F36E163E-4007-40D9-9301-352397867618}"/>
              </a:ext>
            </a:extLst>
          </p:cNvPr>
          <p:cNvSpPr/>
          <p:nvPr/>
        </p:nvSpPr>
        <p:spPr bwMode="auto">
          <a:xfrm>
            <a:off x="1230678" y="5216560"/>
            <a:ext cx="309488" cy="255110"/>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9" name="Group 188">
            <a:extLst>
              <a:ext uri="{FF2B5EF4-FFF2-40B4-BE49-F238E27FC236}">
                <a16:creationId xmlns:a16="http://schemas.microsoft.com/office/drawing/2014/main" id="{8B8A0B26-5670-4F56-9F7A-B0D16A7E9807}"/>
              </a:ext>
            </a:extLst>
          </p:cNvPr>
          <p:cNvGrpSpPr/>
          <p:nvPr/>
        </p:nvGrpSpPr>
        <p:grpSpPr>
          <a:xfrm>
            <a:off x="2221751" y="5138388"/>
            <a:ext cx="342688" cy="342688"/>
            <a:chOff x="9218613" y="2446338"/>
            <a:chExt cx="495300" cy="495300"/>
          </a:xfrm>
        </p:grpSpPr>
        <p:sp>
          <p:nvSpPr>
            <p:cNvPr id="190" name="Freeform 214">
              <a:extLst>
                <a:ext uri="{FF2B5EF4-FFF2-40B4-BE49-F238E27FC236}">
                  <a16:creationId xmlns:a16="http://schemas.microsoft.com/office/drawing/2014/main" id="{09261EB8-C2E1-48C7-A9FB-67D022809CCC}"/>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215">
              <a:extLst>
                <a:ext uri="{FF2B5EF4-FFF2-40B4-BE49-F238E27FC236}">
                  <a16:creationId xmlns:a16="http://schemas.microsoft.com/office/drawing/2014/main" id="{C915781F-9F64-4BD9-980E-400D694633E0}"/>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216">
              <a:extLst>
                <a:ext uri="{FF2B5EF4-FFF2-40B4-BE49-F238E27FC236}">
                  <a16:creationId xmlns:a16="http://schemas.microsoft.com/office/drawing/2014/main" id="{98BFC7D5-166A-493F-B39A-AC1A8F5D01E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217">
              <a:extLst>
                <a:ext uri="{FF2B5EF4-FFF2-40B4-BE49-F238E27FC236}">
                  <a16:creationId xmlns:a16="http://schemas.microsoft.com/office/drawing/2014/main" id="{2354B2D2-5F1D-405C-AA17-EC66FC969E01}"/>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Line 219">
              <a:extLst>
                <a:ext uri="{FF2B5EF4-FFF2-40B4-BE49-F238E27FC236}">
                  <a16:creationId xmlns:a16="http://schemas.microsoft.com/office/drawing/2014/main" id="{D76AF01E-8B97-4741-AACE-BBE62E4DDC34}"/>
                </a:ext>
              </a:extLst>
            </p:cNvPr>
            <p:cNvSpPr>
              <a:spLocks noChangeShapeType="1"/>
            </p:cNvSpPr>
            <p:nvPr/>
          </p:nvSpPr>
          <p:spPr bwMode="auto">
            <a:xfrm flipV="1">
              <a:off x="9466263" y="2586038"/>
              <a:ext cx="0" cy="107950"/>
            </a:xfrm>
            <a:prstGeom prst="line">
              <a:avLst/>
            </a:prstGeom>
            <a:noFill/>
            <a:ln w="79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220">
              <a:extLst>
                <a:ext uri="{FF2B5EF4-FFF2-40B4-BE49-F238E27FC236}">
                  <a16:creationId xmlns:a16="http://schemas.microsoft.com/office/drawing/2014/main" id="{FD5D8A4B-B02A-4B1E-98EA-7E54F7BDE876}"/>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221">
              <a:extLst>
                <a:ext uri="{FF2B5EF4-FFF2-40B4-BE49-F238E27FC236}">
                  <a16:creationId xmlns:a16="http://schemas.microsoft.com/office/drawing/2014/main" id="{C708E90C-B16B-4850-B863-48F6F58DEE8D}"/>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7" name="Freeform 188">
            <a:extLst>
              <a:ext uri="{FF2B5EF4-FFF2-40B4-BE49-F238E27FC236}">
                <a16:creationId xmlns:a16="http://schemas.microsoft.com/office/drawing/2014/main" id="{38B9DC1C-0FF2-45DA-BFAB-FA93ECA329D0}"/>
              </a:ext>
            </a:extLst>
          </p:cNvPr>
          <p:cNvSpPr/>
          <p:nvPr/>
        </p:nvSpPr>
        <p:spPr bwMode="auto">
          <a:xfrm>
            <a:off x="4083071" y="5153453"/>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Freeform: Shape 197">
            <a:extLst>
              <a:ext uri="{FF2B5EF4-FFF2-40B4-BE49-F238E27FC236}">
                <a16:creationId xmlns:a16="http://schemas.microsoft.com/office/drawing/2014/main" id="{E71FB4EA-EB02-4A1D-A94C-FD8A8CA7001F}"/>
              </a:ext>
            </a:extLst>
          </p:cNvPr>
          <p:cNvSpPr/>
          <p:nvPr/>
        </p:nvSpPr>
        <p:spPr bwMode="auto">
          <a:xfrm>
            <a:off x="3145632" y="5167368"/>
            <a:ext cx="356246" cy="298820"/>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271">
            <a:extLst>
              <a:ext uri="{FF2B5EF4-FFF2-40B4-BE49-F238E27FC236}">
                <a16:creationId xmlns:a16="http://schemas.microsoft.com/office/drawing/2014/main" id="{F28689E9-164B-43D9-AE18-2C654E249129}"/>
              </a:ext>
            </a:extLst>
          </p:cNvPr>
          <p:cNvSpPr/>
          <p:nvPr/>
        </p:nvSpPr>
        <p:spPr>
          <a:xfrm>
            <a:off x="4991744" y="5153453"/>
            <a:ext cx="406618" cy="3069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0" name="Group 199">
            <a:extLst>
              <a:ext uri="{FF2B5EF4-FFF2-40B4-BE49-F238E27FC236}">
                <a16:creationId xmlns:a16="http://schemas.microsoft.com/office/drawing/2014/main" id="{03C8A9F4-764D-4278-BF24-EE66033026B1}"/>
              </a:ext>
            </a:extLst>
          </p:cNvPr>
          <p:cNvGrpSpPr/>
          <p:nvPr/>
        </p:nvGrpSpPr>
        <p:grpSpPr>
          <a:xfrm>
            <a:off x="6683493" y="5391059"/>
            <a:ext cx="369391" cy="368438"/>
            <a:chOff x="11018088" y="608864"/>
            <a:chExt cx="495300" cy="494022"/>
          </a:xfrm>
        </p:grpSpPr>
        <p:sp>
          <p:nvSpPr>
            <p:cNvPr id="201" name="Rectangle 457">
              <a:extLst>
                <a:ext uri="{FF2B5EF4-FFF2-40B4-BE49-F238E27FC236}">
                  <a16:creationId xmlns:a16="http://schemas.microsoft.com/office/drawing/2014/main" id="{6514BD56-07CE-4495-8C6E-D5ED83645E80}"/>
                </a:ext>
              </a:extLst>
            </p:cNvPr>
            <p:cNvSpPr>
              <a:spLocks noChangeArrowheads="1"/>
            </p:cNvSpPr>
            <p:nvPr/>
          </p:nvSpPr>
          <p:spPr bwMode="auto">
            <a:xfrm>
              <a:off x="110180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57A3688D-5D22-47E4-A456-CF1B940E7532}"/>
                </a:ext>
              </a:extLst>
            </p:cNvPr>
            <p:cNvGrpSpPr/>
            <p:nvPr/>
          </p:nvGrpSpPr>
          <p:grpSpPr>
            <a:xfrm>
              <a:off x="11018088" y="732690"/>
              <a:ext cx="495299" cy="370196"/>
              <a:chOff x="11018088" y="732690"/>
              <a:chExt cx="566126" cy="370196"/>
            </a:xfrm>
          </p:grpSpPr>
          <p:sp>
            <p:nvSpPr>
              <p:cNvPr id="203" name="Rectangle 459">
                <a:extLst>
                  <a:ext uri="{FF2B5EF4-FFF2-40B4-BE49-F238E27FC236}">
                    <a16:creationId xmlns:a16="http://schemas.microsoft.com/office/drawing/2014/main" id="{FD51A1B4-AE50-4CFB-8C2C-CE64E68196B6}"/>
                  </a:ext>
                </a:extLst>
              </p:cNvPr>
              <p:cNvSpPr>
                <a:spLocks noChangeArrowheads="1"/>
              </p:cNvSpPr>
              <p:nvPr/>
            </p:nvSpPr>
            <p:spPr bwMode="auto">
              <a:xfrm>
                <a:off x="11323272"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459">
                <a:extLst>
                  <a:ext uri="{FF2B5EF4-FFF2-40B4-BE49-F238E27FC236}">
                    <a16:creationId xmlns:a16="http://schemas.microsoft.com/office/drawing/2014/main" id="{AF144238-04DC-4870-828D-A9575C0C1093}"/>
                  </a:ext>
                </a:extLst>
              </p:cNvPr>
              <p:cNvSpPr>
                <a:spLocks noChangeArrowheads="1"/>
              </p:cNvSpPr>
              <p:nvPr/>
            </p:nvSpPr>
            <p:spPr bwMode="auto">
              <a:xfrm>
                <a:off x="11323272"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459">
                <a:extLst>
                  <a:ext uri="{FF2B5EF4-FFF2-40B4-BE49-F238E27FC236}">
                    <a16:creationId xmlns:a16="http://schemas.microsoft.com/office/drawing/2014/main" id="{185EF283-E7AE-40C5-B5F7-17150D513045}"/>
                  </a:ext>
                </a:extLst>
              </p:cNvPr>
              <p:cNvSpPr>
                <a:spLocks noChangeArrowheads="1"/>
              </p:cNvSpPr>
              <p:nvPr/>
            </p:nvSpPr>
            <p:spPr bwMode="auto">
              <a:xfrm>
                <a:off x="11018088"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459">
                <a:extLst>
                  <a:ext uri="{FF2B5EF4-FFF2-40B4-BE49-F238E27FC236}">
                    <a16:creationId xmlns:a16="http://schemas.microsoft.com/office/drawing/2014/main" id="{FFDFE7D7-402D-4728-868A-FF1A9A61D1AB}"/>
                  </a:ext>
                </a:extLst>
              </p:cNvPr>
              <p:cNvSpPr>
                <a:spLocks noChangeArrowheads="1"/>
              </p:cNvSpPr>
              <p:nvPr/>
            </p:nvSpPr>
            <p:spPr bwMode="auto">
              <a:xfrm>
                <a:off x="11018088"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7" name="TextBox 206">
            <a:extLst>
              <a:ext uri="{FF2B5EF4-FFF2-40B4-BE49-F238E27FC236}">
                <a16:creationId xmlns:a16="http://schemas.microsoft.com/office/drawing/2014/main" id="{EE132716-76D6-4F4B-889F-410E4D88772D}"/>
              </a:ext>
            </a:extLst>
          </p:cNvPr>
          <p:cNvSpPr txBox="1"/>
          <p:nvPr/>
        </p:nvSpPr>
        <p:spPr>
          <a:xfrm>
            <a:off x="7815521" y="5432190"/>
            <a:ext cx="254688" cy="326650"/>
          </a:xfrm>
          <a:custGeom>
            <a:avLst/>
            <a:gdLst>
              <a:gd name="connsiteX0" fmla="*/ 295680 w 470979"/>
              <a:gd name="connsiteY0" fmla="*/ 226336 h 604054"/>
              <a:gd name="connsiteX1" fmla="*/ 295680 w 470979"/>
              <a:gd name="connsiteY1" fmla="*/ 262482 h 604054"/>
              <a:gd name="connsiteX2" fmla="*/ 315690 w 470979"/>
              <a:gd name="connsiteY2" fmla="*/ 268695 h 604054"/>
              <a:gd name="connsiteX3" fmla="*/ 321498 w 470979"/>
              <a:gd name="connsiteY3" fmla="*/ 289270 h 604054"/>
              <a:gd name="connsiteX4" fmla="*/ 321498 w 470979"/>
              <a:gd name="connsiteY4" fmla="*/ 309602 h 604054"/>
              <a:gd name="connsiteX5" fmla="*/ 327550 w 470979"/>
              <a:gd name="connsiteY5" fmla="*/ 347039 h 604054"/>
              <a:gd name="connsiteX6" fmla="*/ 346995 w 470979"/>
              <a:gd name="connsiteY6" fmla="*/ 368179 h 604054"/>
              <a:gd name="connsiteX7" fmla="*/ 346995 w 470979"/>
              <a:gd name="connsiteY7" fmla="*/ 368824 h 604054"/>
              <a:gd name="connsiteX8" fmla="*/ 327389 w 470979"/>
              <a:gd name="connsiteY8" fmla="*/ 389318 h 604054"/>
              <a:gd name="connsiteX9" fmla="*/ 321498 w 470979"/>
              <a:gd name="connsiteY9" fmla="*/ 424980 h 604054"/>
              <a:gd name="connsiteX10" fmla="*/ 321498 w 470979"/>
              <a:gd name="connsiteY10" fmla="*/ 447895 h 604054"/>
              <a:gd name="connsiteX11" fmla="*/ 315286 w 470979"/>
              <a:gd name="connsiteY11" fmla="*/ 468227 h 604054"/>
              <a:gd name="connsiteX12" fmla="*/ 295680 w 470979"/>
              <a:gd name="connsiteY12" fmla="*/ 474198 h 604054"/>
              <a:gd name="connsiteX13" fmla="*/ 295680 w 470979"/>
              <a:gd name="connsiteY13" fmla="*/ 510344 h 604054"/>
              <a:gd name="connsiteX14" fmla="*/ 343203 w 470979"/>
              <a:gd name="connsiteY14" fmla="*/ 504131 h 604054"/>
              <a:gd name="connsiteX15" fmla="*/ 367893 w 470979"/>
              <a:gd name="connsiteY15" fmla="*/ 484606 h 604054"/>
              <a:gd name="connsiteX16" fmla="*/ 375396 w 470979"/>
              <a:gd name="connsiteY16" fmla="*/ 442892 h 604054"/>
              <a:gd name="connsiteX17" fmla="*/ 375396 w 470979"/>
              <a:gd name="connsiteY17" fmla="*/ 415783 h 604054"/>
              <a:gd name="connsiteX18" fmla="*/ 399439 w 470979"/>
              <a:gd name="connsiteY18" fmla="*/ 386413 h 604054"/>
              <a:gd name="connsiteX19" fmla="*/ 399439 w 470979"/>
              <a:gd name="connsiteY19" fmla="*/ 350267 h 604054"/>
              <a:gd name="connsiteX20" fmla="*/ 375396 w 470979"/>
              <a:gd name="connsiteY20" fmla="*/ 321221 h 604054"/>
              <a:gd name="connsiteX21" fmla="*/ 375396 w 470979"/>
              <a:gd name="connsiteY21" fmla="*/ 292174 h 604054"/>
              <a:gd name="connsiteX22" fmla="*/ 367731 w 470979"/>
              <a:gd name="connsiteY22" fmla="*/ 251913 h 604054"/>
              <a:gd name="connsiteX23" fmla="*/ 342880 w 470979"/>
              <a:gd name="connsiteY23" fmla="*/ 232548 h 604054"/>
              <a:gd name="connsiteX24" fmla="*/ 295680 w 470979"/>
              <a:gd name="connsiteY24" fmla="*/ 226336 h 604054"/>
              <a:gd name="connsiteX25" fmla="*/ 175299 w 470979"/>
              <a:gd name="connsiteY25" fmla="*/ 226336 h 604054"/>
              <a:gd name="connsiteX26" fmla="*/ 127775 w 470979"/>
              <a:gd name="connsiteY26" fmla="*/ 232548 h 604054"/>
              <a:gd name="connsiteX27" fmla="*/ 103087 w 470979"/>
              <a:gd name="connsiteY27" fmla="*/ 252074 h 604054"/>
              <a:gd name="connsiteX28" fmla="*/ 95583 w 470979"/>
              <a:gd name="connsiteY28" fmla="*/ 293788 h 604054"/>
              <a:gd name="connsiteX29" fmla="*/ 95583 w 470979"/>
              <a:gd name="connsiteY29" fmla="*/ 320898 h 604054"/>
              <a:gd name="connsiteX30" fmla="*/ 71539 w 470979"/>
              <a:gd name="connsiteY30" fmla="*/ 350267 h 604054"/>
              <a:gd name="connsiteX31" fmla="*/ 71539 w 470979"/>
              <a:gd name="connsiteY31" fmla="*/ 386413 h 604054"/>
              <a:gd name="connsiteX32" fmla="*/ 95583 w 470979"/>
              <a:gd name="connsiteY32" fmla="*/ 415460 h 604054"/>
              <a:gd name="connsiteX33" fmla="*/ 95583 w 470979"/>
              <a:gd name="connsiteY33" fmla="*/ 444506 h 604054"/>
              <a:gd name="connsiteX34" fmla="*/ 103247 w 470979"/>
              <a:gd name="connsiteY34" fmla="*/ 484768 h 604054"/>
              <a:gd name="connsiteX35" fmla="*/ 128179 w 470979"/>
              <a:gd name="connsiteY35" fmla="*/ 504131 h 604054"/>
              <a:gd name="connsiteX36" fmla="*/ 175299 w 470979"/>
              <a:gd name="connsiteY36" fmla="*/ 510344 h 604054"/>
              <a:gd name="connsiteX37" fmla="*/ 175299 w 470979"/>
              <a:gd name="connsiteY37" fmla="*/ 474198 h 604054"/>
              <a:gd name="connsiteX38" fmla="*/ 155450 w 470979"/>
              <a:gd name="connsiteY38" fmla="*/ 468147 h 604054"/>
              <a:gd name="connsiteX39" fmla="*/ 149480 w 470979"/>
              <a:gd name="connsiteY39" fmla="*/ 447572 h 604054"/>
              <a:gd name="connsiteX40" fmla="*/ 149480 w 470979"/>
              <a:gd name="connsiteY40" fmla="*/ 427078 h 604054"/>
              <a:gd name="connsiteX41" fmla="*/ 143429 w 470979"/>
              <a:gd name="connsiteY41" fmla="*/ 389318 h 604054"/>
              <a:gd name="connsiteX42" fmla="*/ 123984 w 470979"/>
              <a:gd name="connsiteY42" fmla="*/ 368501 h 604054"/>
              <a:gd name="connsiteX43" fmla="*/ 123984 w 470979"/>
              <a:gd name="connsiteY43" fmla="*/ 367856 h 604054"/>
              <a:gd name="connsiteX44" fmla="*/ 143509 w 470979"/>
              <a:gd name="connsiteY44" fmla="*/ 347524 h 604054"/>
              <a:gd name="connsiteX45" fmla="*/ 149480 w 470979"/>
              <a:gd name="connsiteY45" fmla="*/ 311700 h 604054"/>
              <a:gd name="connsiteX46" fmla="*/ 149480 w 470979"/>
              <a:gd name="connsiteY46" fmla="*/ 288785 h 604054"/>
              <a:gd name="connsiteX47" fmla="*/ 155773 w 470979"/>
              <a:gd name="connsiteY47" fmla="*/ 268453 h 604054"/>
              <a:gd name="connsiteX48" fmla="*/ 175299 w 470979"/>
              <a:gd name="connsiteY48" fmla="*/ 262482 h 604054"/>
              <a:gd name="connsiteX49" fmla="*/ 0 w 470979"/>
              <a:gd name="connsiteY49" fmla="*/ 77154 h 604054"/>
              <a:gd name="connsiteX50" fmla="*/ 0 w 470979"/>
              <a:gd name="connsiteY50" fmla="*/ 96058 h 604054"/>
              <a:gd name="connsiteX51" fmla="*/ 0 w 470979"/>
              <a:gd name="connsiteY51" fmla="*/ 96059 h 604054"/>
              <a:gd name="connsiteX52" fmla="*/ 0 w 470979"/>
              <a:gd name="connsiteY52" fmla="*/ 77154 h 604054"/>
              <a:gd name="connsiteX53" fmla="*/ 235490 w 470979"/>
              <a:gd name="connsiteY53" fmla="*/ 34653 h 604054"/>
              <a:gd name="connsiteX54" fmla="*/ 72945 w 470979"/>
              <a:gd name="connsiteY54" fmla="*/ 82360 h 604054"/>
              <a:gd name="connsiteX55" fmla="*/ 235490 w 470979"/>
              <a:gd name="connsiteY55" fmla="*/ 130066 h 604054"/>
              <a:gd name="connsiteX56" fmla="*/ 398035 w 470979"/>
              <a:gd name="connsiteY56" fmla="*/ 82360 h 604054"/>
              <a:gd name="connsiteX57" fmla="*/ 235490 w 470979"/>
              <a:gd name="connsiteY57" fmla="*/ 34653 h 604054"/>
              <a:gd name="connsiteX58" fmla="*/ 235489 w 470979"/>
              <a:gd name="connsiteY58" fmla="*/ 0 h 604054"/>
              <a:gd name="connsiteX59" fmla="*/ 469763 w 470979"/>
              <a:gd name="connsiteY59" fmla="*/ 86237 h 604054"/>
              <a:gd name="connsiteX60" fmla="*/ 470619 w 470979"/>
              <a:gd name="connsiteY60" fmla="*/ 93153 h 604054"/>
              <a:gd name="connsiteX61" fmla="*/ 470979 w 470979"/>
              <a:gd name="connsiteY61" fmla="*/ 93153 h 604054"/>
              <a:gd name="connsiteX62" fmla="*/ 470979 w 470979"/>
              <a:gd name="connsiteY62" fmla="*/ 96059 h 604054"/>
              <a:gd name="connsiteX63" fmla="*/ 470979 w 470979"/>
              <a:gd name="connsiteY63" fmla="*/ 507994 h 604054"/>
              <a:gd name="connsiteX64" fmla="*/ 470979 w 470979"/>
              <a:gd name="connsiteY64" fmla="*/ 507995 h 604054"/>
              <a:gd name="connsiteX65" fmla="*/ 470979 w 470979"/>
              <a:gd name="connsiteY65" fmla="*/ 507996 h 604054"/>
              <a:gd name="connsiteX66" fmla="*/ 470979 w 470979"/>
              <a:gd name="connsiteY66" fmla="*/ 510901 h 604054"/>
              <a:gd name="connsiteX67" fmla="*/ 470619 w 470979"/>
              <a:gd name="connsiteY67" fmla="*/ 510901 h 604054"/>
              <a:gd name="connsiteX68" fmla="*/ 469763 w 470979"/>
              <a:gd name="connsiteY68" fmla="*/ 517817 h 604054"/>
              <a:gd name="connsiteX69" fmla="*/ 235490 w 470979"/>
              <a:gd name="connsiteY69" fmla="*/ 604054 h 604054"/>
              <a:gd name="connsiteX70" fmla="*/ 1216 w 470979"/>
              <a:gd name="connsiteY70" fmla="*/ 517817 h 604054"/>
              <a:gd name="connsiteX71" fmla="*/ 360 w 470979"/>
              <a:gd name="connsiteY71" fmla="*/ 510901 h 604054"/>
              <a:gd name="connsiteX72" fmla="*/ 0 w 470979"/>
              <a:gd name="connsiteY72" fmla="*/ 510901 h 604054"/>
              <a:gd name="connsiteX73" fmla="*/ 0 w 470979"/>
              <a:gd name="connsiteY73" fmla="*/ 507995 h 604054"/>
              <a:gd name="connsiteX74" fmla="*/ 0 w 470979"/>
              <a:gd name="connsiteY74" fmla="*/ 96060 h 604054"/>
              <a:gd name="connsiteX75" fmla="*/ 0 w 470979"/>
              <a:gd name="connsiteY75" fmla="*/ 96058 h 604054"/>
              <a:gd name="connsiteX76" fmla="*/ 0 w 470979"/>
              <a:gd name="connsiteY76" fmla="*/ 96058 h 604054"/>
              <a:gd name="connsiteX77" fmla="*/ 1216 w 470979"/>
              <a:gd name="connsiteY77" fmla="*/ 86237 h 604054"/>
              <a:gd name="connsiteX78" fmla="*/ 235489 w 470979"/>
              <a:gd name="connsiteY78" fmla="*/ 0 h 60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979" h="604054">
                <a:moveTo>
                  <a:pt x="295680" y="226336"/>
                </a:moveTo>
                <a:lnTo>
                  <a:pt x="295680" y="262482"/>
                </a:lnTo>
                <a:cubicBezTo>
                  <a:pt x="305146" y="262482"/>
                  <a:pt x="311817" y="264553"/>
                  <a:pt x="315690" y="268695"/>
                </a:cubicBezTo>
                <a:cubicBezTo>
                  <a:pt x="319563" y="272837"/>
                  <a:pt x="321498" y="279695"/>
                  <a:pt x="321498" y="289270"/>
                </a:cubicBezTo>
                <a:lnTo>
                  <a:pt x="321498" y="309602"/>
                </a:lnTo>
                <a:cubicBezTo>
                  <a:pt x="321498" y="324878"/>
                  <a:pt x="323516" y="337357"/>
                  <a:pt x="327550" y="347039"/>
                </a:cubicBezTo>
                <a:cubicBezTo>
                  <a:pt x="331584" y="356722"/>
                  <a:pt x="338066" y="363768"/>
                  <a:pt x="346995" y="368179"/>
                </a:cubicBezTo>
                <a:lnTo>
                  <a:pt x="346995" y="368824"/>
                </a:lnTo>
                <a:cubicBezTo>
                  <a:pt x="337851" y="373235"/>
                  <a:pt x="331315" y="380066"/>
                  <a:pt x="327389" y="389318"/>
                </a:cubicBezTo>
                <a:cubicBezTo>
                  <a:pt x="323462" y="398570"/>
                  <a:pt x="321498" y="410458"/>
                  <a:pt x="321498" y="424980"/>
                </a:cubicBezTo>
                <a:lnTo>
                  <a:pt x="321498" y="447895"/>
                </a:lnTo>
                <a:cubicBezTo>
                  <a:pt x="321498" y="457469"/>
                  <a:pt x="319427" y="464247"/>
                  <a:pt x="315286" y="468227"/>
                </a:cubicBezTo>
                <a:cubicBezTo>
                  <a:pt x="311145" y="472208"/>
                  <a:pt x="304609" y="474198"/>
                  <a:pt x="295680" y="474198"/>
                </a:cubicBezTo>
                <a:lnTo>
                  <a:pt x="295680" y="510344"/>
                </a:lnTo>
                <a:cubicBezTo>
                  <a:pt x="315904" y="510344"/>
                  <a:pt x="331745" y="508273"/>
                  <a:pt x="343203" y="504131"/>
                </a:cubicBezTo>
                <a:cubicBezTo>
                  <a:pt x="354660" y="499990"/>
                  <a:pt x="362890" y="493482"/>
                  <a:pt x="367893" y="484606"/>
                </a:cubicBezTo>
                <a:cubicBezTo>
                  <a:pt x="372894" y="475730"/>
                  <a:pt x="375396" y="461826"/>
                  <a:pt x="375396" y="442892"/>
                </a:cubicBezTo>
                <a:lnTo>
                  <a:pt x="375396" y="415783"/>
                </a:lnTo>
                <a:cubicBezTo>
                  <a:pt x="375396" y="396203"/>
                  <a:pt x="383411" y="386413"/>
                  <a:pt x="399439" y="386413"/>
                </a:cubicBezTo>
                <a:lnTo>
                  <a:pt x="399439" y="350267"/>
                </a:lnTo>
                <a:cubicBezTo>
                  <a:pt x="383411" y="350267"/>
                  <a:pt x="375396" y="340585"/>
                  <a:pt x="375396" y="321221"/>
                </a:cubicBezTo>
                <a:lnTo>
                  <a:pt x="375396" y="292174"/>
                </a:lnTo>
                <a:cubicBezTo>
                  <a:pt x="375396" y="274101"/>
                  <a:pt x="372841" y="260680"/>
                  <a:pt x="367731" y="251913"/>
                </a:cubicBezTo>
                <a:cubicBezTo>
                  <a:pt x="362621" y="243144"/>
                  <a:pt x="354337" y="236690"/>
                  <a:pt x="342880" y="232548"/>
                </a:cubicBezTo>
                <a:cubicBezTo>
                  <a:pt x="331422" y="228407"/>
                  <a:pt x="315690" y="226336"/>
                  <a:pt x="295680" y="226336"/>
                </a:cubicBezTo>
                <a:close/>
                <a:moveTo>
                  <a:pt x="175299" y="226336"/>
                </a:moveTo>
                <a:cubicBezTo>
                  <a:pt x="155074" y="226336"/>
                  <a:pt x="139233" y="228407"/>
                  <a:pt x="127775" y="232548"/>
                </a:cubicBezTo>
                <a:cubicBezTo>
                  <a:pt x="116318" y="236690"/>
                  <a:pt x="108088" y="243199"/>
                  <a:pt x="103087" y="252074"/>
                </a:cubicBezTo>
                <a:cubicBezTo>
                  <a:pt x="98084" y="260949"/>
                  <a:pt x="95583" y="274854"/>
                  <a:pt x="95583" y="293788"/>
                </a:cubicBezTo>
                <a:lnTo>
                  <a:pt x="95583" y="320898"/>
                </a:lnTo>
                <a:cubicBezTo>
                  <a:pt x="95583" y="340477"/>
                  <a:pt x="87568" y="350267"/>
                  <a:pt x="71539" y="350267"/>
                </a:cubicBezTo>
                <a:lnTo>
                  <a:pt x="71539" y="386413"/>
                </a:lnTo>
                <a:cubicBezTo>
                  <a:pt x="87568" y="386413"/>
                  <a:pt x="95583" y="396096"/>
                  <a:pt x="95583" y="415460"/>
                </a:cubicBezTo>
                <a:lnTo>
                  <a:pt x="95583" y="444506"/>
                </a:lnTo>
                <a:cubicBezTo>
                  <a:pt x="95583" y="462579"/>
                  <a:pt x="98138" y="476000"/>
                  <a:pt x="103247" y="484768"/>
                </a:cubicBezTo>
                <a:cubicBezTo>
                  <a:pt x="108357" y="493535"/>
                  <a:pt x="116668" y="499990"/>
                  <a:pt x="128179" y="504131"/>
                </a:cubicBezTo>
                <a:cubicBezTo>
                  <a:pt x="139690" y="508273"/>
                  <a:pt x="155397" y="510344"/>
                  <a:pt x="175299" y="510344"/>
                </a:cubicBezTo>
                <a:lnTo>
                  <a:pt x="175299" y="474198"/>
                </a:lnTo>
                <a:cubicBezTo>
                  <a:pt x="166047" y="474198"/>
                  <a:pt x="159430" y="472180"/>
                  <a:pt x="155450" y="468147"/>
                </a:cubicBezTo>
                <a:cubicBezTo>
                  <a:pt x="151470" y="464112"/>
                  <a:pt x="149480" y="457255"/>
                  <a:pt x="149480" y="447572"/>
                </a:cubicBezTo>
                <a:lnTo>
                  <a:pt x="149480" y="427078"/>
                </a:lnTo>
                <a:cubicBezTo>
                  <a:pt x="149480" y="411479"/>
                  <a:pt x="147462" y="398892"/>
                  <a:pt x="143429" y="389318"/>
                </a:cubicBezTo>
                <a:cubicBezTo>
                  <a:pt x="139394" y="379744"/>
                  <a:pt x="132913" y="372805"/>
                  <a:pt x="123984" y="368501"/>
                </a:cubicBezTo>
                <a:lnTo>
                  <a:pt x="123984" y="367856"/>
                </a:lnTo>
                <a:cubicBezTo>
                  <a:pt x="133020" y="363553"/>
                  <a:pt x="139529" y="356775"/>
                  <a:pt x="143509" y="347524"/>
                </a:cubicBezTo>
                <a:cubicBezTo>
                  <a:pt x="147489" y="338272"/>
                  <a:pt x="149480" y="326330"/>
                  <a:pt x="149480" y="311700"/>
                </a:cubicBezTo>
                <a:lnTo>
                  <a:pt x="149480" y="288785"/>
                </a:lnTo>
                <a:cubicBezTo>
                  <a:pt x="149480" y="279211"/>
                  <a:pt x="151577" y="272434"/>
                  <a:pt x="155773" y="268453"/>
                </a:cubicBezTo>
                <a:cubicBezTo>
                  <a:pt x="159969" y="264473"/>
                  <a:pt x="166477" y="262482"/>
                  <a:pt x="175299" y="262482"/>
                </a:cubicBezTo>
                <a:close/>
                <a:moveTo>
                  <a:pt x="0" y="77154"/>
                </a:moveTo>
                <a:lnTo>
                  <a:pt x="0" y="96058"/>
                </a:lnTo>
                <a:lnTo>
                  <a:pt x="0" y="96059"/>
                </a:lnTo>
                <a:cubicBezTo>
                  <a:pt x="0" y="96059"/>
                  <a:pt x="0" y="70852"/>
                  <a:pt x="0" y="77154"/>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8"/>
                </a:lnTo>
                <a:lnTo>
                  <a:pt x="0" y="96058"/>
                </a:lnTo>
                <a:lnTo>
                  <a:pt x="1216" y="86237"/>
                </a:lnTo>
                <a:cubicBezTo>
                  <a:pt x="13275" y="37799"/>
                  <a:pt x="113561" y="0"/>
                  <a:pt x="23548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24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8" name="Freeform 188">
            <a:extLst>
              <a:ext uri="{FF2B5EF4-FFF2-40B4-BE49-F238E27FC236}">
                <a16:creationId xmlns:a16="http://schemas.microsoft.com/office/drawing/2014/main" id="{B262A35E-B019-4368-A019-6FBC0A9F1AAB}"/>
              </a:ext>
            </a:extLst>
          </p:cNvPr>
          <p:cNvSpPr/>
          <p:nvPr/>
        </p:nvSpPr>
        <p:spPr bwMode="auto">
          <a:xfrm>
            <a:off x="8924145" y="5432190"/>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Group 208">
            <a:extLst>
              <a:ext uri="{FF2B5EF4-FFF2-40B4-BE49-F238E27FC236}">
                <a16:creationId xmlns:a16="http://schemas.microsoft.com/office/drawing/2014/main" id="{FE75E207-1E33-4D30-9DCB-DB4A297A2F27}"/>
              </a:ext>
            </a:extLst>
          </p:cNvPr>
          <p:cNvGrpSpPr/>
          <p:nvPr/>
        </p:nvGrpSpPr>
        <p:grpSpPr>
          <a:xfrm>
            <a:off x="9938062" y="5437615"/>
            <a:ext cx="330436" cy="351559"/>
            <a:chOff x="9375929" y="2207880"/>
            <a:chExt cx="330436" cy="351559"/>
          </a:xfrm>
          <a:solidFill>
            <a:schemeClr val="accent1"/>
          </a:solidFill>
        </p:grpSpPr>
        <p:sp>
          <p:nvSpPr>
            <p:cNvPr id="210" name="Freeform: Shape 209">
              <a:extLst>
                <a:ext uri="{FF2B5EF4-FFF2-40B4-BE49-F238E27FC236}">
                  <a16:creationId xmlns:a16="http://schemas.microsoft.com/office/drawing/2014/main" id="{6EDCE851-DBDC-4C1F-A8CE-30EEAD584DE8}"/>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sp>
          <p:nvSpPr>
            <p:cNvPr id="211" name="Freeform: Shape 210">
              <a:extLst>
                <a:ext uri="{FF2B5EF4-FFF2-40B4-BE49-F238E27FC236}">
                  <a16:creationId xmlns:a16="http://schemas.microsoft.com/office/drawing/2014/main" id="{70E68F7A-C315-4F2F-9743-AFC1BC4448B7}"/>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grpSp>
      <p:grpSp>
        <p:nvGrpSpPr>
          <p:cNvPr id="88" name="Group 4">
            <a:extLst>
              <a:ext uri="{FF2B5EF4-FFF2-40B4-BE49-F238E27FC236}">
                <a16:creationId xmlns:a16="http://schemas.microsoft.com/office/drawing/2014/main" id="{FBE52B9B-18C5-4C14-ADF0-9E3C26BA9F94}"/>
              </a:ext>
            </a:extLst>
          </p:cNvPr>
          <p:cNvGrpSpPr>
            <a:grpSpLocks noChangeAspect="1"/>
          </p:cNvGrpSpPr>
          <p:nvPr/>
        </p:nvGrpSpPr>
        <p:grpSpPr bwMode="auto">
          <a:xfrm>
            <a:off x="3823063" y="4476347"/>
            <a:ext cx="361950" cy="207962"/>
            <a:chOff x="2710" y="2420"/>
            <a:chExt cx="228" cy="131"/>
          </a:xfrm>
          <a:solidFill>
            <a:schemeClr val="accent1"/>
          </a:solidFill>
        </p:grpSpPr>
        <p:sp>
          <p:nvSpPr>
            <p:cNvPr id="90" name="Freeform 5">
              <a:extLst>
                <a:ext uri="{FF2B5EF4-FFF2-40B4-BE49-F238E27FC236}">
                  <a16:creationId xmlns:a16="http://schemas.microsoft.com/office/drawing/2014/main" id="{698B7363-9FAA-44EB-8F83-3EFDE2D68373}"/>
                </a:ext>
              </a:extLst>
            </p:cNvPr>
            <p:cNvSpPr>
              <a:spLocks/>
            </p:cNvSpPr>
            <p:nvPr/>
          </p:nvSpPr>
          <p:spPr bwMode="auto">
            <a:xfrm>
              <a:off x="2729" y="2513"/>
              <a:ext cx="189" cy="38"/>
            </a:xfrm>
            <a:custGeom>
              <a:avLst/>
              <a:gdLst>
                <a:gd name="T0" fmla="*/ 165 w 166"/>
                <a:gd name="T1" fmla="*/ 1 h 33"/>
                <a:gd name="T2" fmla="*/ 166 w 166"/>
                <a:gd name="T3" fmla="*/ 1 h 33"/>
                <a:gd name="T4" fmla="*/ 166 w 166"/>
                <a:gd name="T5" fmla="*/ 3 h 33"/>
                <a:gd name="T6" fmla="*/ 83 w 166"/>
                <a:gd name="T7" fmla="*/ 33 h 33"/>
                <a:gd name="T8" fmla="*/ 0 w 166"/>
                <a:gd name="T9" fmla="*/ 3 h 33"/>
                <a:gd name="T10" fmla="*/ 0 w 166"/>
                <a:gd name="T11" fmla="*/ 1 h 33"/>
                <a:gd name="T12" fmla="*/ 1 w 166"/>
                <a:gd name="T13" fmla="*/ 1 h 33"/>
                <a:gd name="T14" fmla="*/ 83 w 166"/>
                <a:gd name="T15" fmla="*/ 19 h 33"/>
                <a:gd name="T16" fmla="*/ 165 w 166"/>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3">
                  <a:moveTo>
                    <a:pt x="165" y="1"/>
                  </a:moveTo>
                  <a:cubicBezTo>
                    <a:pt x="165" y="0"/>
                    <a:pt x="166" y="0"/>
                    <a:pt x="166" y="1"/>
                  </a:cubicBezTo>
                  <a:cubicBezTo>
                    <a:pt x="166" y="2"/>
                    <a:pt x="166" y="2"/>
                    <a:pt x="166" y="3"/>
                  </a:cubicBezTo>
                  <a:cubicBezTo>
                    <a:pt x="166" y="16"/>
                    <a:pt x="139" y="33"/>
                    <a:pt x="83" y="33"/>
                  </a:cubicBezTo>
                  <a:cubicBezTo>
                    <a:pt x="27" y="33"/>
                    <a:pt x="0" y="16"/>
                    <a:pt x="0" y="3"/>
                  </a:cubicBezTo>
                  <a:cubicBezTo>
                    <a:pt x="0" y="2"/>
                    <a:pt x="0" y="2"/>
                    <a:pt x="0" y="1"/>
                  </a:cubicBezTo>
                  <a:cubicBezTo>
                    <a:pt x="0" y="0"/>
                    <a:pt x="1" y="0"/>
                    <a:pt x="1" y="1"/>
                  </a:cubicBezTo>
                  <a:cubicBezTo>
                    <a:pt x="15" y="10"/>
                    <a:pt x="42" y="19"/>
                    <a:pt x="83" y="19"/>
                  </a:cubicBezTo>
                  <a:cubicBezTo>
                    <a:pt x="124" y="19"/>
                    <a:pt x="151" y="10"/>
                    <a:pt x="16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
              <a:extLst>
                <a:ext uri="{FF2B5EF4-FFF2-40B4-BE49-F238E27FC236}">
                  <a16:creationId xmlns:a16="http://schemas.microsoft.com/office/drawing/2014/main" id="{6F188E37-3F11-4002-BBEC-7A737B2056BB}"/>
                </a:ext>
              </a:extLst>
            </p:cNvPr>
            <p:cNvSpPr>
              <a:spLocks/>
            </p:cNvSpPr>
            <p:nvPr/>
          </p:nvSpPr>
          <p:spPr bwMode="auto">
            <a:xfrm>
              <a:off x="2719" y="2481"/>
              <a:ext cx="210" cy="43"/>
            </a:xfrm>
            <a:custGeom>
              <a:avLst/>
              <a:gdLst>
                <a:gd name="T0" fmla="*/ 92 w 184"/>
                <a:gd name="T1" fmla="*/ 22 h 38"/>
                <a:gd name="T2" fmla="*/ 3 w 184"/>
                <a:gd name="T3" fmla="*/ 0 h 38"/>
                <a:gd name="T4" fmla="*/ 1 w 184"/>
                <a:gd name="T5" fmla="*/ 0 h 38"/>
                <a:gd name="T6" fmla="*/ 0 w 184"/>
                <a:gd name="T7" fmla="*/ 5 h 38"/>
                <a:gd name="T8" fmla="*/ 92 w 184"/>
                <a:gd name="T9" fmla="*/ 38 h 38"/>
                <a:gd name="T10" fmla="*/ 184 w 184"/>
                <a:gd name="T11" fmla="*/ 5 h 38"/>
                <a:gd name="T12" fmla="*/ 183 w 184"/>
                <a:gd name="T13" fmla="*/ 0 h 38"/>
                <a:gd name="T14" fmla="*/ 181 w 184"/>
                <a:gd name="T15" fmla="*/ 0 h 38"/>
                <a:gd name="T16" fmla="*/ 92 w 184"/>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8">
                  <a:moveTo>
                    <a:pt x="92" y="22"/>
                  </a:moveTo>
                  <a:cubicBezTo>
                    <a:pt x="47" y="22"/>
                    <a:pt x="17" y="12"/>
                    <a:pt x="3" y="0"/>
                  </a:cubicBezTo>
                  <a:cubicBezTo>
                    <a:pt x="2" y="0"/>
                    <a:pt x="1" y="0"/>
                    <a:pt x="1" y="0"/>
                  </a:cubicBezTo>
                  <a:cubicBezTo>
                    <a:pt x="0" y="2"/>
                    <a:pt x="0" y="3"/>
                    <a:pt x="0" y="5"/>
                  </a:cubicBezTo>
                  <a:cubicBezTo>
                    <a:pt x="0" y="19"/>
                    <a:pt x="31" y="38"/>
                    <a:pt x="92" y="38"/>
                  </a:cubicBezTo>
                  <a:cubicBezTo>
                    <a:pt x="153" y="38"/>
                    <a:pt x="184" y="19"/>
                    <a:pt x="184" y="5"/>
                  </a:cubicBezTo>
                  <a:cubicBezTo>
                    <a:pt x="184" y="3"/>
                    <a:pt x="184" y="2"/>
                    <a:pt x="183" y="0"/>
                  </a:cubicBezTo>
                  <a:cubicBezTo>
                    <a:pt x="183" y="0"/>
                    <a:pt x="182" y="0"/>
                    <a:pt x="181" y="0"/>
                  </a:cubicBezTo>
                  <a:cubicBezTo>
                    <a:pt x="167" y="12"/>
                    <a:pt x="137" y="22"/>
                    <a:pt x="9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
              <a:extLst>
                <a:ext uri="{FF2B5EF4-FFF2-40B4-BE49-F238E27FC236}">
                  <a16:creationId xmlns:a16="http://schemas.microsoft.com/office/drawing/2014/main" id="{B7B0E74A-4642-4FC1-95B1-A13F34032F08}"/>
                </a:ext>
              </a:extLst>
            </p:cNvPr>
            <p:cNvSpPr>
              <a:spLocks noEditPoints="1"/>
            </p:cNvSpPr>
            <p:nvPr/>
          </p:nvSpPr>
          <p:spPr bwMode="auto">
            <a:xfrm>
              <a:off x="2710" y="2420"/>
              <a:ext cx="228" cy="76"/>
            </a:xfrm>
            <a:custGeom>
              <a:avLst/>
              <a:gdLst>
                <a:gd name="T0" fmla="*/ 100 w 200"/>
                <a:gd name="T1" fmla="*/ 0 h 66"/>
                <a:gd name="T2" fmla="*/ 0 w 200"/>
                <a:gd name="T3" fmla="*/ 28 h 66"/>
                <a:gd name="T4" fmla="*/ 100 w 200"/>
                <a:gd name="T5" fmla="*/ 66 h 66"/>
                <a:gd name="T6" fmla="*/ 200 w 200"/>
                <a:gd name="T7" fmla="*/ 28 h 66"/>
                <a:gd name="T8" fmla="*/ 100 w 200"/>
                <a:gd name="T9" fmla="*/ 0 h 66"/>
                <a:gd name="T10" fmla="*/ 100 w 200"/>
                <a:gd name="T11" fmla="*/ 46 h 66"/>
                <a:gd name="T12" fmla="*/ 29 w 200"/>
                <a:gd name="T13" fmla="*/ 25 h 66"/>
                <a:gd name="T14" fmla="*/ 100 w 200"/>
                <a:gd name="T15" fmla="*/ 12 h 66"/>
                <a:gd name="T16" fmla="*/ 171 w 200"/>
                <a:gd name="T17" fmla="*/ 25 h 66"/>
                <a:gd name="T18" fmla="*/ 100 w 200"/>
                <a:gd name="T19"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66">
                  <a:moveTo>
                    <a:pt x="100" y="0"/>
                  </a:moveTo>
                  <a:cubicBezTo>
                    <a:pt x="33" y="0"/>
                    <a:pt x="0" y="11"/>
                    <a:pt x="0" y="28"/>
                  </a:cubicBezTo>
                  <a:cubicBezTo>
                    <a:pt x="0" y="44"/>
                    <a:pt x="33" y="66"/>
                    <a:pt x="100" y="66"/>
                  </a:cubicBezTo>
                  <a:cubicBezTo>
                    <a:pt x="167" y="66"/>
                    <a:pt x="200" y="44"/>
                    <a:pt x="200" y="28"/>
                  </a:cubicBezTo>
                  <a:cubicBezTo>
                    <a:pt x="200" y="11"/>
                    <a:pt x="167" y="0"/>
                    <a:pt x="100" y="0"/>
                  </a:cubicBezTo>
                  <a:close/>
                  <a:moveTo>
                    <a:pt x="100" y="46"/>
                  </a:moveTo>
                  <a:cubicBezTo>
                    <a:pt x="53" y="46"/>
                    <a:pt x="29" y="33"/>
                    <a:pt x="29" y="25"/>
                  </a:cubicBezTo>
                  <a:cubicBezTo>
                    <a:pt x="29" y="17"/>
                    <a:pt x="53" y="12"/>
                    <a:pt x="100" y="12"/>
                  </a:cubicBezTo>
                  <a:cubicBezTo>
                    <a:pt x="147" y="12"/>
                    <a:pt x="171" y="17"/>
                    <a:pt x="171" y="25"/>
                  </a:cubicBezTo>
                  <a:cubicBezTo>
                    <a:pt x="171" y="33"/>
                    <a:pt x="147" y="46"/>
                    <a:pt x="10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15" name="Straight Connector 214">
            <a:extLst>
              <a:ext uri="{FF2B5EF4-FFF2-40B4-BE49-F238E27FC236}">
                <a16:creationId xmlns:a16="http://schemas.microsoft.com/office/drawing/2014/main" id="{74EC14B8-DA1E-4FC3-8B95-88E77A903B9B}"/>
              </a:ext>
            </a:extLst>
          </p:cNvPr>
          <p:cNvCxnSpPr>
            <a:cxnSpLocks/>
          </p:cNvCxnSpPr>
          <p:nvPr/>
        </p:nvCxnSpPr>
        <p:spPr>
          <a:xfrm flipH="1">
            <a:off x="7707629" y="4573184"/>
            <a:ext cx="804215"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grpSp>
        <p:nvGrpSpPr>
          <p:cNvPr id="217" name="Group 154">
            <a:extLst>
              <a:ext uri="{FF2B5EF4-FFF2-40B4-BE49-F238E27FC236}">
                <a16:creationId xmlns:a16="http://schemas.microsoft.com/office/drawing/2014/main" id="{CE321C3F-7531-4638-BBD9-09268BF57A44}"/>
              </a:ext>
            </a:extLst>
          </p:cNvPr>
          <p:cNvGrpSpPr>
            <a:grpSpLocks noChangeAspect="1"/>
          </p:cNvGrpSpPr>
          <p:nvPr/>
        </p:nvGrpSpPr>
        <p:grpSpPr bwMode="auto">
          <a:xfrm>
            <a:off x="9190848" y="4300724"/>
            <a:ext cx="210068" cy="291295"/>
            <a:chOff x="1057" y="2781"/>
            <a:chExt cx="225" cy="312"/>
          </a:xfrm>
        </p:grpSpPr>
        <p:sp>
          <p:nvSpPr>
            <p:cNvPr id="218" name="Oval 155">
              <a:extLst>
                <a:ext uri="{FF2B5EF4-FFF2-40B4-BE49-F238E27FC236}">
                  <a16:creationId xmlns:a16="http://schemas.microsoft.com/office/drawing/2014/main" id="{4BAAB924-A6E2-4834-B03A-BB2D88A2E81F}"/>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6">
              <a:extLst>
                <a:ext uri="{FF2B5EF4-FFF2-40B4-BE49-F238E27FC236}">
                  <a16:creationId xmlns:a16="http://schemas.microsoft.com/office/drawing/2014/main" id="{E014710B-01FC-4C18-9DFB-9C2962D9EAC2}"/>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57">
              <a:extLst>
                <a:ext uri="{FF2B5EF4-FFF2-40B4-BE49-F238E27FC236}">
                  <a16:creationId xmlns:a16="http://schemas.microsoft.com/office/drawing/2014/main" id="{53BC5AA7-3809-48CE-B59C-2EFD346EE4BD}"/>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8">
              <a:extLst>
                <a:ext uri="{FF2B5EF4-FFF2-40B4-BE49-F238E27FC236}">
                  <a16:creationId xmlns:a16="http://schemas.microsoft.com/office/drawing/2014/main" id="{F0CEBD19-9AA7-44AB-A1BD-030061586B9C}"/>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3" name="Freeform: Shape 222">
            <a:extLst>
              <a:ext uri="{FF2B5EF4-FFF2-40B4-BE49-F238E27FC236}">
                <a16:creationId xmlns:a16="http://schemas.microsoft.com/office/drawing/2014/main" id="{6250ABD8-D859-4888-A41F-DC610EF4D0A1}"/>
              </a:ext>
            </a:extLst>
          </p:cNvPr>
          <p:cNvSpPr/>
          <p:nvPr/>
        </p:nvSpPr>
        <p:spPr bwMode="auto">
          <a:xfrm>
            <a:off x="8330253" y="3492600"/>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27" name="Straight Connector 226">
            <a:extLst>
              <a:ext uri="{FF2B5EF4-FFF2-40B4-BE49-F238E27FC236}">
                <a16:creationId xmlns:a16="http://schemas.microsoft.com/office/drawing/2014/main" id="{BF5C0AB7-2D21-4518-A9DE-99D45E9734B7}"/>
              </a:ext>
            </a:extLst>
          </p:cNvPr>
          <p:cNvCxnSpPr>
            <a:cxnSpLocks/>
          </p:cNvCxnSpPr>
          <p:nvPr/>
        </p:nvCxnSpPr>
        <p:spPr>
          <a:xfrm>
            <a:off x="8836529" y="3681077"/>
            <a:ext cx="642750" cy="0"/>
          </a:xfrm>
          <a:prstGeom prst="line">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cxnSp>
      <p:sp>
        <p:nvSpPr>
          <p:cNvPr id="229" name="Freeform: Shape 228">
            <a:extLst>
              <a:ext uri="{FF2B5EF4-FFF2-40B4-BE49-F238E27FC236}">
                <a16:creationId xmlns:a16="http://schemas.microsoft.com/office/drawing/2014/main" id="{36868BCF-6627-4EDF-A6FC-B3A1256D200E}"/>
              </a:ext>
            </a:extLst>
          </p:cNvPr>
          <p:cNvSpPr>
            <a:spLocks/>
          </p:cNvSpPr>
          <p:nvPr/>
        </p:nvSpPr>
        <p:spPr bwMode="auto">
          <a:xfrm>
            <a:off x="8328365" y="2910199"/>
            <a:ext cx="381558" cy="256042"/>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050">
              <a:latin typeface="Segoe UI"/>
            </a:endParaRPr>
          </a:p>
        </p:txBody>
      </p:sp>
      <p:sp>
        <p:nvSpPr>
          <p:cNvPr id="230" name="Freeform 69">
            <a:extLst>
              <a:ext uri="{FF2B5EF4-FFF2-40B4-BE49-F238E27FC236}">
                <a16:creationId xmlns:a16="http://schemas.microsoft.com/office/drawing/2014/main" id="{8316480F-6710-44F6-86E5-6D0696901BD5}"/>
              </a:ext>
            </a:extLst>
          </p:cNvPr>
          <p:cNvSpPr/>
          <p:nvPr/>
        </p:nvSpPr>
        <p:spPr bwMode="auto">
          <a:xfrm>
            <a:off x="9677154" y="3630753"/>
            <a:ext cx="251133" cy="20700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1" name="Freeform 70">
            <a:extLst>
              <a:ext uri="{FF2B5EF4-FFF2-40B4-BE49-F238E27FC236}">
                <a16:creationId xmlns:a16="http://schemas.microsoft.com/office/drawing/2014/main" id="{05DDB9B1-AFFF-48E9-84E9-AA87E5FEDB4E}"/>
              </a:ext>
            </a:extLst>
          </p:cNvPr>
          <p:cNvSpPr/>
          <p:nvPr/>
        </p:nvSpPr>
        <p:spPr bwMode="auto">
          <a:xfrm>
            <a:off x="10027347" y="3613035"/>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4" name="Group 253">
            <a:extLst>
              <a:ext uri="{FF2B5EF4-FFF2-40B4-BE49-F238E27FC236}">
                <a16:creationId xmlns:a16="http://schemas.microsoft.com/office/drawing/2014/main" id="{462CA82B-F310-4099-BB43-76CF66346F7E}"/>
              </a:ext>
            </a:extLst>
          </p:cNvPr>
          <p:cNvGrpSpPr/>
          <p:nvPr/>
        </p:nvGrpSpPr>
        <p:grpSpPr>
          <a:xfrm>
            <a:off x="9661749" y="3284565"/>
            <a:ext cx="294758" cy="268736"/>
            <a:chOff x="3485297" y="4826710"/>
            <a:chExt cx="373942" cy="340928"/>
          </a:xfrm>
        </p:grpSpPr>
        <p:grpSp>
          <p:nvGrpSpPr>
            <p:cNvPr id="233" name="Group 232">
              <a:extLst>
                <a:ext uri="{FF2B5EF4-FFF2-40B4-BE49-F238E27FC236}">
                  <a16:creationId xmlns:a16="http://schemas.microsoft.com/office/drawing/2014/main" id="{AF07D459-10DF-47A6-B28C-67BAC8CD5BEF}"/>
                </a:ext>
              </a:extLst>
            </p:cNvPr>
            <p:cNvGrpSpPr/>
            <p:nvPr/>
          </p:nvGrpSpPr>
          <p:grpSpPr>
            <a:xfrm>
              <a:off x="3624767" y="4826710"/>
              <a:ext cx="95001" cy="340928"/>
              <a:chOff x="7590329" y="1755972"/>
              <a:chExt cx="1140977" cy="4094571"/>
            </a:xfrm>
            <a:solidFill>
              <a:schemeClr val="accent1"/>
            </a:solidFill>
          </p:grpSpPr>
          <p:sp>
            <p:nvSpPr>
              <p:cNvPr id="241" name="Oval 240">
                <a:extLst>
                  <a:ext uri="{FF2B5EF4-FFF2-40B4-BE49-F238E27FC236}">
                    <a16:creationId xmlns:a16="http://schemas.microsoft.com/office/drawing/2014/main" id="{330C98BE-F0FF-4C04-8166-C13FB2C12088}"/>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F67FE205-6A7A-4A57-9FF1-F2293365173D}"/>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4" name="Oval 233">
              <a:extLst>
                <a:ext uri="{FF2B5EF4-FFF2-40B4-BE49-F238E27FC236}">
                  <a16:creationId xmlns:a16="http://schemas.microsoft.com/office/drawing/2014/main" id="{D8042F69-193B-4BAD-BAD3-25E373B8D6FE}"/>
                </a:ext>
              </a:extLst>
            </p:cNvPr>
            <p:cNvSpPr/>
            <p:nvPr/>
          </p:nvSpPr>
          <p:spPr bwMode="auto">
            <a:xfrm>
              <a:off x="3772323"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1022F936-9197-49CD-8C93-08D35E2EF64C}"/>
                </a:ext>
              </a:extLst>
            </p:cNvPr>
            <p:cNvSpPr/>
            <p:nvPr/>
          </p:nvSpPr>
          <p:spPr bwMode="auto">
            <a:xfrm>
              <a:off x="3485297"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C77025E6-2876-4F37-BB70-E3450556FE9C}"/>
                </a:ext>
              </a:extLst>
            </p:cNvPr>
            <p:cNvSpPr/>
            <p:nvPr/>
          </p:nvSpPr>
          <p:spPr bwMode="auto">
            <a:xfrm rot="2975711">
              <a:off x="3647675" y="494125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3A445FEC-A65C-4901-93C1-636FAA899D85}"/>
                </a:ext>
              </a:extLst>
            </p:cNvPr>
            <p:cNvSpPr/>
            <p:nvPr/>
          </p:nvSpPr>
          <p:spPr bwMode="auto">
            <a:xfrm rot="18961982" flipH="1">
              <a:off x="3495965" y="4945855"/>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A75D7A1E-862C-4AA9-A3B8-8B795C544613}"/>
                </a:ext>
              </a:extLst>
            </p:cNvPr>
            <p:cNvSpPr/>
            <p:nvPr/>
          </p:nvSpPr>
          <p:spPr bwMode="auto">
            <a:xfrm rot="19521169" flipH="1">
              <a:off x="3627350" y="506309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48902FEC-BDC3-4068-9744-FABCE5304E9A}"/>
                </a:ext>
              </a:extLst>
            </p:cNvPr>
            <p:cNvSpPr/>
            <p:nvPr/>
          </p:nvSpPr>
          <p:spPr bwMode="auto">
            <a:xfrm rot="2036687" flipH="1">
              <a:off x="3499368" y="5061217"/>
              <a:ext cx="199436" cy="207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2E910D6D-DC30-4B49-9FFE-32017EBC7115}"/>
                </a:ext>
              </a:extLst>
            </p:cNvPr>
            <p:cNvSpPr/>
            <p:nvPr/>
          </p:nvSpPr>
          <p:spPr bwMode="auto">
            <a:xfrm rot="5400000" flipH="1">
              <a:off x="3572550" y="4996388"/>
              <a:ext cx="199436" cy="20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5" name="Freeform 6">
            <a:extLst>
              <a:ext uri="{FF2B5EF4-FFF2-40B4-BE49-F238E27FC236}">
                <a16:creationId xmlns:a16="http://schemas.microsoft.com/office/drawing/2014/main" id="{2F1B6AA9-185D-497A-8B46-8FF88D2F0D53}"/>
              </a:ext>
            </a:extLst>
          </p:cNvPr>
          <p:cNvSpPr>
            <a:spLocks/>
          </p:cNvSpPr>
          <p:nvPr/>
        </p:nvSpPr>
        <p:spPr bwMode="auto">
          <a:xfrm>
            <a:off x="10028307" y="3299580"/>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65" name="Group 264">
            <a:extLst>
              <a:ext uri="{FF2B5EF4-FFF2-40B4-BE49-F238E27FC236}">
                <a16:creationId xmlns:a16="http://schemas.microsoft.com/office/drawing/2014/main" id="{C68298EC-F74B-4E88-A0EC-FFC365A1B6A3}"/>
              </a:ext>
            </a:extLst>
          </p:cNvPr>
          <p:cNvGrpSpPr/>
          <p:nvPr/>
        </p:nvGrpSpPr>
        <p:grpSpPr>
          <a:xfrm>
            <a:off x="3753295" y="1821539"/>
            <a:ext cx="495300" cy="371475"/>
            <a:chOff x="11134725" y="2487613"/>
            <a:chExt cx="495300" cy="371475"/>
          </a:xfrm>
        </p:grpSpPr>
        <p:sp>
          <p:nvSpPr>
            <p:cNvPr id="266" name="Rectangle 225">
              <a:extLst>
                <a:ext uri="{FF2B5EF4-FFF2-40B4-BE49-F238E27FC236}">
                  <a16:creationId xmlns:a16="http://schemas.microsoft.com/office/drawing/2014/main" id="{C128301E-86AE-4662-9934-B6FD91C9FDCC}"/>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7" name="Rectangle 226">
              <a:extLst>
                <a:ext uri="{FF2B5EF4-FFF2-40B4-BE49-F238E27FC236}">
                  <a16:creationId xmlns:a16="http://schemas.microsoft.com/office/drawing/2014/main" id="{7C5FD5F1-A547-4836-8F51-6EF0A5B08616}"/>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8" name="Oval 227">
              <a:extLst>
                <a:ext uri="{FF2B5EF4-FFF2-40B4-BE49-F238E27FC236}">
                  <a16:creationId xmlns:a16="http://schemas.microsoft.com/office/drawing/2014/main" id="{C583736A-F8FD-4110-834F-E2F262AAB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9" name="Oval 228">
              <a:extLst>
                <a:ext uri="{FF2B5EF4-FFF2-40B4-BE49-F238E27FC236}">
                  <a16:creationId xmlns:a16="http://schemas.microsoft.com/office/drawing/2014/main" id="{C6004788-D68E-4AB3-A05B-8D7A028B3C9D}"/>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0" name="Oval 229">
              <a:extLst>
                <a:ext uri="{FF2B5EF4-FFF2-40B4-BE49-F238E27FC236}">
                  <a16:creationId xmlns:a16="http://schemas.microsoft.com/office/drawing/2014/main" id="{F93DA2E8-8E76-4711-BB56-EAD56CF12D6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1" name="Rectangle 230">
              <a:extLst>
                <a:ext uri="{FF2B5EF4-FFF2-40B4-BE49-F238E27FC236}">
                  <a16:creationId xmlns:a16="http://schemas.microsoft.com/office/drawing/2014/main" id="{0DBC8256-1856-4BC9-BB7F-5CDA6A43C286}"/>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2" name="Rectangle 231">
              <a:extLst>
                <a:ext uri="{FF2B5EF4-FFF2-40B4-BE49-F238E27FC236}">
                  <a16:creationId xmlns:a16="http://schemas.microsoft.com/office/drawing/2014/main" id="{DF856778-0B00-44B1-81B1-2C491AC88C8A}"/>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3" name="Rectangle 232">
              <a:extLst>
                <a:ext uri="{FF2B5EF4-FFF2-40B4-BE49-F238E27FC236}">
                  <a16:creationId xmlns:a16="http://schemas.microsoft.com/office/drawing/2014/main" id="{56A3500C-9FF6-472A-B54E-22B40251AA40}"/>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4" name="Rectangle 233">
              <a:extLst>
                <a:ext uri="{FF2B5EF4-FFF2-40B4-BE49-F238E27FC236}">
                  <a16:creationId xmlns:a16="http://schemas.microsoft.com/office/drawing/2014/main" id="{6F549C75-2230-4FAA-BB10-696815D59B73}"/>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5" name="Rectangle 234">
              <a:extLst>
                <a:ext uri="{FF2B5EF4-FFF2-40B4-BE49-F238E27FC236}">
                  <a16:creationId xmlns:a16="http://schemas.microsoft.com/office/drawing/2014/main" id="{AB9BCE63-1A91-4B0D-A975-C3212D7F0CC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76" name="Rectangle 235">
              <a:extLst>
                <a:ext uri="{FF2B5EF4-FFF2-40B4-BE49-F238E27FC236}">
                  <a16:creationId xmlns:a16="http://schemas.microsoft.com/office/drawing/2014/main" id="{238B848A-2DFF-464F-B62E-085A6B49D6E9}"/>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a:p>
          </p:txBody>
        </p:sp>
      </p:grpSp>
      <p:sp>
        <p:nvSpPr>
          <p:cNvPr id="277" name="Freeform: Shape 276">
            <a:extLst>
              <a:ext uri="{FF2B5EF4-FFF2-40B4-BE49-F238E27FC236}">
                <a16:creationId xmlns:a16="http://schemas.microsoft.com/office/drawing/2014/main" id="{32C3BF9A-A383-4C7E-92C9-38D4314E0885}"/>
              </a:ext>
            </a:extLst>
          </p:cNvPr>
          <p:cNvSpPr>
            <a:spLocks noChangeAspect="1"/>
          </p:cNvSpPr>
          <p:nvPr/>
        </p:nvSpPr>
        <p:spPr bwMode="auto">
          <a:xfrm>
            <a:off x="5858192" y="1794845"/>
            <a:ext cx="382588" cy="395420"/>
          </a:xfrm>
          <a:custGeom>
            <a:avLst/>
            <a:gdLst>
              <a:gd name="connsiteX0" fmla="*/ 1711063 w 5842000"/>
              <a:gd name="connsiteY0" fmla="*/ 0 h 6037943"/>
              <a:gd name="connsiteX1" fmla="*/ 4130937 w 5842000"/>
              <a:gd name="connsiteY1" fmla="*/ 0 h 6037943"/>
              <a:gd name="connsiteX2" fmla="*/ 5842000 w 5842000"/>
              <a:gd name="connsiteY2" fmla="*/ 1711063 h 6037943"/>
              <a:gd name="connsiteX3" fmla="*/ 5842000 w 5842000"/>
              <a:gd name="connsiteY3" fmla="*/ 4299859 h 6037943"/>
              <a:gd name="connsiteX4" fmla="*/ 4650014 w 5842000"/>
              <a:gd name="connsiteY4" fmla="*/ 3107873 h 6037943"/>
              <a:gd name="connsiteX5" fmla="*/ 5087256 w 5842000"/>
              <a:gd name="connsiteY5" fmla="*/ 2670630 h 6037943"/>
              <a:gd name="connsiteX6" fmla="*/ 3780970 w 5842000"/>
              <a:gd name="connsiteY6" fmla="*/ 2670630 h 6037943"/>
              <a:gd name="connsiteX7" fmla="*/ 3780970 w 5842000"/>
              <a:gd name="connsiteY7" fmla="*/ 3976917 h 6037943"/>
              <a:gd name="connsiteX8" fmla="*/ 4215386 w 5842000"/>
              <a:gd name="connsiteY8" fmla="*/ 3542500 h 6037943"/>
              <a:gd name="connsiteX9" fmla="*/ 5420883 w 5842000"/>
              <a:gd name="connsiteY9" fmla="*/ 4747997 h 6037943"/>
              <a:gd name="connsiteX10" fmla="*/ 4329697 w 5842000"/>
              <a:gd name="connsiteY10" fmla="*/ 5839183 h 6037943"/>
              <a:gd name="connsiteX11" fmla="*/ 2556329 w 5842000"/>
              <a:gd name="connsiteY11" fmla="*/ 4065814 h 6037943"/>
              <a:gd name="connsiteX12" fmla="*/ 2881084 w 5842000"/>
              <a:gd name="connsiteY12" fmla="*/ 3741058 h 6037943"/>
              <a:gd name="connsiteX13" fmla="*/ 1883227 w 5842000"/>
              <a:gd name="connsiteY13" fmla="*/ 3741058 h 6037943"/>
              <a:gd name="connsiteX14" fmla="*/ 1883227 w 5842000"/>
              <a:gd name="connsiteY14" fmla="*/ 4738916 h 6037943"/>
              <a:gd name="connsiteX15" fmla="*/ 2207098 w 5842000"/>
              <a:gd name="connsiteY15" fmla="*/ 4415044 h 6037943"/>
              <a:gd name="connsiteX16" fmla="*/ 3829997 w 5842000"/>
              <a:gd name="connsiteY16" fmla="*/ 6037943 h 6037943"/>
              <a:gd name="connsiteX17" fmla="*/ 1711063 w 5842000"/>
              <a:gd name="connsiteY17" fmla="*/ 6037943 h 6037943"/>
              <a:gd name="connsiteX18" fmla="*/ 0 w 5842000"/>
              <a:gd name="connsiteY18" fmla="*/ 4326880 h 6037943"/>
              <a:gd name="connsiteX19" fmla="*/ 0 w 5842000"/>
              <a:gd name="connsiteY19" fmla="*/ 1711063 h 6037943"/>
              <a:gd name="connsiteX20" fmla="*/ 568157 w 5842000"/>
              <a:gd name="connsiteY20" fmla="*/ 1142906 h 6037943"/>
              <a:gd name="connsiteX21" fmla="*/ 1993183 w 5842000"/>
              <a:gd name="connsiteY21" fmla="*/ 2567931 h 6037943"/>
              <a:gd name="connsiteX22" fmla="*/ 1360714 w 5842000"/>
              <a:gd name="connsiteY22" fmla="*/ 3200401 h 6037943"/>
              <a:gd name="connsiteX23" fmla="*/ 3256643 w 5842000"/>
              <a:gd name="connsiteY23" fmla="*/ 3200402 h 6037943"/>
              <a:gd name="connsiteX24" fmla="*/ 3256642 w 5842000"/>
              <a:gd name="connsiteY24" fmla="*/ 1304472 h 6037943"/>
              <a:gd name="connsiteX25" fmla="*/ 2674256 w 5842000"/>
              <a:gd name="connsiteY25" fmla="*/ 1886858 h 6037943"/>
              <a:gd name="connsiteX26" fmla="*/ 1249231 w 5842000"/>
              <a:gd name="connsiteY26" fmla="*/ 461832 h 6037943"/>
              <a:gd name="connsiteX27" fmla="*/ 1711063 w 5842000"/>
              <a:gd name="connsiteY27" fmla="*/ 0 h 60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2000" h="6037943">
                <a:moveTo>
                  <a:pt x="1711063" y="0"/>
                </a:moveTo>
                <a:lnTo>
                  <a:pt x="4130937" y="0"/>
                </a:lnTo>
                <a:lnTo>
                  <a:pt x="5842000" y="1711063"/>
                </a:lnTo>
                <a:lnTo>
                  <a:pt x="5842000" y="4299859"/>
                </a:lnTo>
                <a:lnTo>
                  <a:pt x="4650014" y="3107873"/>
                </a:lnTo>
                <a:lnTo>
                  <a:pt x="5087256" y="2670630"/>
                </a:lnTo>
                <a:lnTo>
                  <a:pt x="3780970" y="2670630"/>
                </a:lnTo>
                <a:lnTo>
                  <a:pt x="3780970" y="3976917"/>
                </a:lnTo>
                <a:lnTo>
                  <a:pt x="4215386" y="3542500"/>
                </a:lnTo>
                <a:lnTo>
                  <a:pt x="5420883" y="4747997"/>
                </a:lnTo>
                <a:lnTo>
                  <a:pt x="4329697" y="5839183"/>
                </a:lnTo>
                <a:lnTo>
                  <a:pt x="2556329" y="4065814"/>
                </a:lnTo>
                <a:lnTo>
                  <a:pt x="2881084" y="3741058"/>
                </a:lnTo>
                <a:lnTo>
                  <a:pt x="1883227" y="3741058"/>
                </a:lnTo>
                <a:lnTo>
                  <a:pt x="1883227" y="4738916"/>
                </a:lnTo>
                <a:lnTo>
                  <a:pt x="2207098" y="4415044"/>
                </a:lnTo>
                <a:lnTo>
                  <a:pt x="3829997" y="6037943"/>
                </a:lnTo>
                <a:lnTo>
                  <a:pt x="1711063" y="6037943"/>
                </a:lnTo>
                <a:lnTo>
                  <a:pt x="0" y="4326880"/>
                </a:lnTo>
                <a:lnTo>
                  <a:pt x="0" y="1711063"/>
                </a:lnTo>
                <a:lnTo>
                  <a:pt x="568157" y="1142906"/>
                </a:lnTo>
                <a:lnTo>
                  <a:pt x="1993183" y="2567931"/>
                </a:lnTo>
                <a:lnTo>
                  <a:pt x="1360714" y="3200401"/>
                </a:lnTo>
                <a:lnTo>
                  <a:pt x="3256643" y="3200402"/>
                </a:lnTo>
                <a:lnTo>
                  <a:pt x="3256642" y="1304472"/>
                </a:lnTo>
                <a:lnTo>
                  <a:pt x="2674256" y="1886858"/>
                </a:lnTo>
                <a:lnTo>
                  <a:pt x="1249231" y="461832"/>
                </a:lnTo>
                <a:lnTo>
                  <a:pt x="171106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5" name="Group 65">
            <a:extLst>
              <a:ext uri="{FF2B5EF4-FFF2-40B4-BE49-F238E27FC236}">
                <a16:creationId xmlns:a16="http://schemas.microsoft.com/office/drawing/2014/main" id="{2A5A7647-09DE-488D-BD47-34A39AB396E0}"/>
              </a:ext>
            </a:extLst>
          </p:cNvPr>
          <p:cNvGrpSpPr>
            <a:grpSpLocks noChangeAspect="1"/>
          </p:cNvGrpSpPr>
          <p:nvPr/>
        </p:nvGrpSpPr>
        <p:grpSpPr bwMode="auto">
          <a:xfrm>
            <a:off x="3874848" y="2588438"/>
            <a:ext cx="249237" cy="495300"/>
            <a:chOff x="1091" y="2781"/>
            <a:chExt cx="157" cy="312"/>
          </a:xfrm>
        </p:grpSpPr>
        <p:sp>
          <p:nvSpPr>
            <p:cNvPr id="316" name="Freeform 66">
              <a:extLst>
                <a:ext uri="{FF2B5EF4-FFF2-40B4-BE49-F238E27FC236}">
                  <a16:creationId xmlns:a16="http://schemas.microsoft.com/office/drawing/2014/main" id="{40174FE3-21AE-4D27-9E3B-A8BAA0BC67D3}"/>
                </a:ext>
              </a:extLst>
            </p:cNvPr>
            <p:cNvSpPr>
              <a:spLocks/>
            </p:cNvSpPr>
            <p:nvPr/>
          </p:nvSpPr>
          <p:spPr bwMode="auto">
            <a:xfrm>
              <a:off x="1091" y="2781"/>
              <a:ext cx="157"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9" y="1365"/>
                    <a:pt x="0" y="1327"/>
                    <a:pt x="0" y="1280"/>
                  </a:cubicBezTo>
                  <a:cubicBezTo>
                    <a:pt x="0" y="85"/>
                    <a:pt x="0" y="85"/>
                    <a:pt x="0" y="85"/>
                  </a:cubicBezTo>
                  <a:cubicBezTo>
                    <a:pt x="0" y="38"/>
                    <a:pt x="39"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67">
              <a:extLst>
                <a:ext uri="{FF2B5EF4-FFF2-40B4-BE49-F238E27FC236}">
                  <a16:creationId xmlns:a16="http://schemas.microsoft.com/office/drawing/2014/main" id="{4622B36D-1364-4F9F-9D37-F1E798401AEE}"/>
                </a:ext>
              </a:extLst>
            </p:cNvPr>
            <p:cNvSpPr>
              <a:spLocks/>
            </p:cNvSpPr>
            <p:nvPr/>
          </p:nvSpPr>
          <p:spPr bwMode="auto">
            <a:xfrm>
              <a:off x="1150" y="2800"/>
              <a:ext cx="39"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68">
              <a:extLst>
                <a:ext uri="{FF2B5EF4-FFF2-40B4-BE49-F238E27FC236}">
                  <a16:creationId xmlns:a16="http://schemas.microsoft.com/office/drawing/2014/main" id="{331EC866-BD5A-4D46-A73F-0AA4832E7FC1}"/>
                </a:ext>
              </a:extLst>
            </p:cNvPr>
            <p:cNvSpPr>
              <a:spLocks noChangeArrowheads="1"/>
            </p:cNvSpPr>
            <p:nvPr/>
          </p:nvSpPr>
          <p:spPr bwMode="auto">
            <a:xfrm>
              <a:off x="1155" y="304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69">
              <a:extLst>
                <a:ext uri="{FF2B5EF4-FFF2-40B4-BE49-F238E27FC236}">
                  <a16:creationId xmlns:a16="http://schemas.microsoft.com/office/drawing/2014/main" id="{A22FA623-A3DE-48BC-88B2-91312B5A9BB3}"/>
                </a:ext>
              </a:extLst>
            </p:cNvPr>
            <p:cNvSpPr>
              <a:spLocks noChangeArrowheads="1"/>
            </p:cNvSpPr>
            <p:nvPr/>
          </p:nvSpPr>
          <p:spPr bwMode="auto">
            <a:xfrm>
              <a:off x="1155"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70">
              <a:extLst>
                <a:ext uri="{FF2B5EF4-FFF2-40B4-BE49-F238E27FC236}">
                  <a16:creationId xmlns:a16="http://schemas.microsoft.com/office/drawing/2014/main" id="{F4E25E51-A3C6-4F03-9B01-BB94D3B850C2}"/>
                </a:ext>
              </a:extLst>
            </p:cNvPr>
            <p:cNvSpPr>
              <a:spLocks noChangeArrowheads="1"/>
            </p:cNvSpPr>
            <p:nvPr/>
          </p:nvSpPr>
          <p:spPr bwMode="auto">
            <a:xfrm>
              <a:off x="1194"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71">
              <a:extLst>
                <a:ext uri="{FF2B5EF4-FFF2-40B4-BE49-F238E27FC236}">
                  <a16:creationId xmlns:a16="http://schemas.microsoft.com/office/drawing/2014/main" id="{69197364-D68B-4B0A-860C-504521B72868}"/>
                </a:ext>
              </a:extLst>
            </p:cNvPr>
            <p:cNvSpPr>
              <a:spLocks noChangeArrowheads="1"/>
            </p:cNvSpPr>
            <p:nvPr/>
          </p:nvSpPr>
          <p:spPr bwMode="auto">
            <a:xfrm>
              <a:off x="1155"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72">
              <a:extLst>
                <a:ext uri="{FF2B5EF4-FFF2-40B4-BE49-F238E27FC236}">
                  <a16:creationId xmlns:a16="http://schemas.microsoft.com/office/drawing/2014/main" id="{6854F9CA-40C0-440C-B3A0-2AC125B3D1E6}"/>
                </a:ext>
              </a:extLst>
            </p:cNvPr>
            <p:cNvSpPr>
              <a:spLocks noChangeArrowheads="1"/>
            </p:cNvSpPr>
            <p:nvPr/>
          </p:nvSpPr>
          <p:spPr bwMode="auto">
            <a:xfrm>
              <a:off x="1194" y="289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73">
              <a:extLst>
                <a:ext uri="{FF2B5EF4-FFF2-40B4-BE49-F238E27FC236}">
                  <a16:creationId xmlns:a16="http://schemas.microsoft.com/office/drawing/2014/main" id="{787EF99D-EACD-4A9B-9178-6FC79819733B}"/>
                </a:ext>
              </a:extLst>
            </p:cNvPr>
            <p:cNvSpPr>
              <a:spLocks noChangeArrowheads="1"/>
            </p:cNvSpPr>
            <p:nvPr/>
          </p:nvSpPr>
          <p:spPr bwMode="auto">
            <a:xfrm>
              <a:off x="1116" y="2859"/>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74">
              <a:extLst>
                <a:ext uri="{FF2B5EF4-FFF2-40B4-BE49-F238E27FC236}">
                  <a16:creationId xmlns:a16="http://schemas.microsoft.com/office/drawing/2014/main" id="{5DDC2F61-D7ED-4178-B6A1-380B424F8C3A}"/>
                </a:ext>
              </a:extLst>
            </p:cNvPr>
            <p:cNvSpPr>
              <a:spLocks noChangeArrowheads="1"/>
            </p:cNvSpPr>
            <p:nvPr/>
          </p:nvSpPr>
          <p:spPr bwMode="auto">
            <a:xfrm>
              <a:off x="1116"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75">
              <a:extLst>
                <a:ext uri="{FF2B5EF4-FFF2-40B4-BE49-F238E27FC236}">
                  <a16:creationId xmlns:a16="http://schemas.microsoft.com/office/drawing/2014/main" id="{7ADACA5A-3BCF-40BD-8BFD-C099AB74651A}"/>
                </a:ext>
              </a:extLst>
            </p:cNvPr>
            <p:cNvSpPr>
              <a:spLocks noChangeArrowheads="1"/>
            </p:cNvSpPr>
            <p:nvPr/>
          </p:nvSpPr>
          <p:spPr bwMode="auto">
            <a:xfrm>
              <a:off x="1116"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76">
              <a:extLst>
                <a:ext uri="{FF2B5EF4-FFF2-40B4-BE49-F238E27FC236}">
                  <a16:creationId xmlns:a16="http://schemas.microsoft.com/office/drawing/2014/main" id="{CE1F8164-3C70-4119-8490-54C4844E5FA9}"/>
                </a:ext>
              </a:extLst>
            </p:cNvPr>
            <p:cNvSpPr>
              <a:spLocks noChangeArrowheads="1"/>
            </p:cNvSpPr>
            <p:nvPr/>
          </p:nvSpPr>
          <p:spPr bwMode="auto">
            <a:xfrm>
              <a:off x="1155" y="293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77">
              <a:extLst>
                <a:ext uri="{FF2B5EF4-FFF2-40B4-BE49-F238E27FC236}">
                  <a16:creationId xmlns:a16="http://schemas.microsoft.com/office/drawing/2014/main" id="{8B86020B-E0D2-412B-9C1A-E5FC46388328}"/>
                </a:ext>
              </a:extLst>
            </p:cNvPr>
            <p:cNvSpPr>
              <a:spLocks noChangeArrowheads="1"/>
            </p:cNvSpPr>
            <p:nvPr/>
          </p:nvSpPr>
          <p:spPr bwMode="auto">
            <a:xfrm>
              <a:off x="1194"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78">
              <a:extLst>
                <a:ext uri="{FF2B5EF4-FFF2-40B4-BE49-F238E27FC236}">
                  <a16:creationId xmlns:a16="http://schemas.microsoft.com/office/drawing/2014/main" id="{8966E878-4765-4A8D-8CA5-FEE3C31780C1}"/>
                </a:ext>
              </a:extLst>
            </p:cNvPr>
            <p:cNvSpPr>
              <a:spLocks noChangeArrowheads="1"/>
            </p:cNvSpPr>
            <p:nvPr/>
          </p:nvSpPr>
          <p:spPr bwMode="auto">
            <a:xfrm>
              <a:off x="1155" y="297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65">
            <a:extLst>
              <a:ext uri="{FF2B5EF4-FFF2-40B4-BE49-F238E27FC236}">
                <a16:creationId xmlns:a16="http://schemas.microsoft.com/office/drawing/2014/main" id="{B61995AC-B2E6-46E1-BA53-7578DF62EC3E}"/>
              </a:ext>
            </a:extLst>
          </p:cNvPr>
          <p:cNvGrpSpPr>
            <a:grpSpLocks noChangeAspect="1"/>
          </p:cNvGrpSpPr>
          <p:nvPr/>
        </p:nvGrpSpPr>
        <p:grpSpPr bwMode="auto">
          <a:xfrm>
            <a:off x="5288081" y="2897099"/>
            <a:ext cx="249237" cy="495300"/>
            <a:chOff x="1091" y="2781"/>
            <a:chExt cx="157" cy="312"/>
          </a:xfrm>
        </p:grpSpPr>
        <p:sp>
          <p:nvSpPr>
            <p:cNvPr id="331" name="Freeform 66">
              <a:extLst>
                <a:ext uri="{FF2B5EF4-FFF2-40B4-BE49-F238E27FC236}">
                  <a16:creationId xmlns:a16="http://schemas.microsoft.com/office/drawing/2014/main" id="{565FEFFB-1760-4F6D-AF0C-5BFF8859E117}"/>
                </a:ext>
              </a:extLst>
            </p:cNvPr>
            <p:cNvSpPr>
              <a:spLocks/>
            </p:cNvSpPr>
            <p:nvPr/>
          </p:nvSpPr>
          <p:spPr bwMode="auto">
            <a:xfrm>
              <a:off x="1091" y="2781"/>
              <a:ext cx="157"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9" y="1365"/>
                    <a:pt x="0" y="1327"/>
                    <a:pt x="0" y="1280"/>
                  </a:cubicBezTo>
                  <a:cubicBezTo>
                    <a:pt x="0" y="85"/>
                    <a:pt x="0" y="85"/>
                    <a:pt x="0" y="85"/>
                  </a:cubicBezTo>
                  <a:cubicBezTo>
                    <a:pt x="0" y="38"/>
                    <a:pt x="39"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67">
              <a:extLst>
                <a:ext uri="{FF2B5EF4-FFF2-40B4-BE49-F238E27FC236}">
                  <a16:creationId xmlns:a16="http://schemas.microsoft.com/office/drawing/2014/main" id="{AB1F2B83-DB6A-4043-A8B7-F884CA1F23A9}"/>
                </a:ext>
              </a:extLst>
            </p:cNvPr>
            <p:cNvSpPr>
              <a:spLocks/>
            </p:cNvSpPr>
            <p:nvPr/>
          </p:nvSpPr>
          <p:spPr bwMode="auto">
            <a:xfrm>
              <a:off x="1150" y="2800"/>
              <a:ext cx="39"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68">
              <a:extLst>
                <a:ext uri="{FF2B5EF4-FFF2-40B4-BE49-F238E27FC236}">
                  <a16:creationId xmlns:a16="http://schemas.microsoft.com/office/drawing/2014/main" id="{19CA6F6A-F79C-45EE-94C7-57467C901F13}"/>
                </a:ext>
              </a:extLst>
            </p:cNvPr>
            <p:cNvSpPr>
              <a:spLocks noChangeArrowheads="1"/>
            </p:cNvSpPr>
            <p:nvPr/>
          </p:nvSpPr>
          <p:spPr bwMode="auto">
            <a:xfrm>
              <a:off x="1155" y="304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69">
              <a:extLst>
                <a:ext uri="{FF2B5EF4-FFF2-40B4-BE49-F238E27FC236}">
                  <a16:creationId xmlns:a16="http://schemas.microsoft.com/office/drawing/2014/main" id="{41DF6B07-3784-484A-9B54-F7870024289B}"/>
                </a:ext>
              </a:extLst>
            </p:cNvPr>
            <p:cNvSpPr>
              <a:spLocks noChangeArrowheads="1"/>
            </p:cNvSpPr>
            <p:nvPr/>
          </p:nvSpPr>
          <p:spPr bwMode="auto">
            <a:xfrm>
              <a:off x="1155"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Oval 70">
              <a:extLst>
                <a:ext uri="{FF2B5EF4-FFF2-40B4-BE49-F238E27FC236}">
                  <a16:creationId xmlns:a16="http://schemas.microsoft.com/office/drawing/2014/main" id="{0CA4498D-9232-4CFA-9A7E-69CEF62FC820}"/>
                </a:ext>
              </a:extLst>
            </p:cNvPr>
            <p:cNvSpPr>
              <a:spLocks noChangeArrowheads="1"/>
            </p:cNvSpPr>
            <p:nvPr/>
          </p:nvSpPr>
          <p:spPr bwMode="auto">
            <a:xfrm>
              <a:off x="1194"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71">
              <a:extLst>
                <a:ext uri="{FF2B5EF4-FFF2-40B4-BE49-F238E27FC236}">
                  <a16:creationId xmlns:a16="http://schemas.microsoft.com/office/drawing/2014/main" id="{E2986067-3E96-4E6A-A9CB-4018A916C22E}"/>
                </a:ext>
              </a:extLst>
            </p:cNvPr>
            <p:cNvSpPr>
              <a:spLocks noChangeArrowheads="1"/>
            </p:cNvSpPr>
            <p:nvPr/>
          </p:nvSpPr>
          <p:spPr bwMode="auto">
            <a:xfrm>
              <a:off x="1155"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72">
              <a:extLst>
                <a:ext uri="{FF2B5EF4-FFF2-40B4-BE49-F238E27FC236}">
                  <a16:creationId xmlns:a16="http://schemas.microsoft.com/office/drawing/2014/main" id="{08926532-9187-4BC1-8EEC-D8A53248E96B}"/>
                </a:ext>
              </a:extLst>
            </p:cNvPr>
            <p:cNvSpPr>
              <a:spLocks noChangeArrowheads="1"/>
            </p:cNvSpPr>
            <p:nvPr/>
          </p:nvSpPr>
          <p:spPr bwMode="auto">
            <a:xfrm>
              <a:off x="1194" y="289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73">
              <a:extLst>
                <a:ext uri="{FF2B5EF4-FFF2-40B4-BE49-F238E27FC236}">
                  <a16:creationId xmlns:a16="http://schemas.microsoft.com/office/drawing/2014/main" id="{AB9C6BD4-3EE3-427D-AAF5-E5AE0817B67F}"/>
                </a:ext>
              </a:extLst>
            </p:cNvPr>
            <p:cNvSpPr>
              <a:spLocks noChangeArrowheads="1"/>
            </p:cNvSpPr>
            <p:nvPr/>
          </p:nvSpPr>
          <p:spPr bwMode="auto">
            <a:xfrm>
              <a:off x="1116" y="2859"/>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Oval 74">
              <a:extLst>
                <a:ext uri="{FF2B5EF4-FFF2-40B4-BE49-F238E27FC236}">
                  <a16:creationId xmlns:a16="http://schemas.microsoft.com/office/drawing/2014/main" id="{610B5D2A-8400-45CB-9C89-11E77B23D342}"/>
                </a:ext>
              </a:extLst>
            </p:cNvPr>
            <p:cNvSpPr>
              <a:spLocks noChangeArrowheads="1"/>
            </p:cNvSpPr>
            <p:nvPr/>
          </p:nvSpPr>
          <p:spPr bwMode="auto">
            <a:xfrm>
              <a:off x="1116"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75">
              <a:extLst>
                <a:ext uri="{FF2B5EF4-FFF2-40B4-BE49-F238E27FC236}">
                  <a16:creationId xmlns:a16="http://schemas.microsoft.com/office/drawing/2014/main" id="{333394F6-A056-45FA-9E31-38C05B60BE01}"/>
                </a:ext>
              </a:extLst>
            </p:cNvPr>
            <p:cNvSpPr>
              <a:spLocks noChangeArrowheads="1"/>
            </p:cNvSpPr>
            <p:nvPr/>
          </p:nvSpPr>
          <p:spPr bwMode="auto">
            <a:xfrm>
              <a:off x="1116"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Oval 76">
              <a:extLst>
                <a:ext uri="{FF2B5EF4-FFF2-40B4-BE49-F238E27FC236}">
                  <a16:creationId xmlns:a16="http://schemas.microsoft.com/office/drawing/2014/main" id="{1EF585F4-20E8-487D-899A-0EB39278D461}"/>
                </a:ext>
              </a:extLst>
            </p:cNvPr>
            <p:cNvSpPr>
              <a:spLocks noChangeArrowheads="1"/>
            </p:cNvSpPr>
            <p:nvPr/>
          </p:nvSpPr>
          <p:spPr bwMode="auto">
            <a:xfrm>
              <a:off x="1155" y="293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77">
              <a:extLst>
                <a:ext uri="{FF2B5EF4-FFF2-40B4-BE49-F238E27FC236}">
                  <a16:creationId xmlns:a16="http://schemas.microsoft.com/office/drawing/2014/main" id="{A9A1E238-8BA6-4913-AFD1-FBDCB7F5BA83}"/>
                </a:ext>
              </a:extLst>
            </p:cNvPr>
            <p:cNvSpPr>
              <a:spLocks noChangeArrowheads="1"/>
            </p:cNvSpPr>
            <p:nvPr/>
          </p:nvSpPr>
          <p:spPr bwMode="auto">
            <a:xfrm>
              <a:off x="1194"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78">
              <a:extLst>
                <a:ext uri="{FF2B5EF4-FFF2-40B4-BE49-F238E27FC236}">
                  <a16:creationId xmlns:a16="http://schemas.microsoft.com/office/drawing/2014/main" id="{D66B981D-3B18-4915-AD04-3F806D6E95E2}"/>
                </a:ext>
              </a:extLst>
            </p:cNvPr>
            <p:cNvSpPr>
              <a:spLocks noChangeArrowheads="1"/>
            </p:cNvSpPr>
            <p:nvPr/>
          </p:nvSpPr>
          <p:spPr bwMode="auto">
            <a:xfrm>
              <a:off x="1155" y="297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074" name="Picture 2" descr="https://pbs.twimg.com/profile_images/1013810799347814401/Qm4aPvEh.jpg">
            <a:extLst>
              <a:ext uri="{FF2B5EF4-FFF2-40B4-BE49-F238E27FC236}">
                <a16:creationId xmlns:a16="http://schemas.microsoft.com/office/drawing/2014/main" id="{4E17B642-722E-403C-A6F9-9BAB6030892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6935319" y="3529629"/>
            <a:ext cx="338574" cy="33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90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tangle 307">
            <a:extLst>
              <a:ext uri="{FF2B5EF4-FFF2-40B4-BE49-F238E27FC236}">
                <a16:creationId xmlns:a16="http://schemas.microsoft.com/office/drawing/2014/main" id="{18357E09-70A3-49D3-BE41-D367EB520C00}"/>
              </a:ext>
            </a:extLst>
          </p:cNvPr>
          <p:cNvSpPr/>
          <p:nvPr/>
        </p:nvSpPr>
        <p:spPr>
          <a:xfrm>
            <a:off x="6696234" y="2263429"/>
            <a:ext cx="2102822" cy="699220"/>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Handle peak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load and traffic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seasonality </a:t>
            </a:r>
          </a:p>
        </p:txBody>
      </p:sp>
      <p:sp>
        <p:nvSpPr>
          <p:cNvPr id="309" name="Rectangle 308">
            <a:extLst>
              <a:ext uri="{FF2B5EF4-FFF2-40B4-BE49-F238E27FC236}">
                <a16:creationId xmlns:a16="http://schemas.microsoft.com/office/drawing/2014/main" id="{7EB7775D-288B-4126-9979-CD9B75D88092}"/>
              </a:ext>
            </a:extLst>
          </p:cNvPr>
          <p:cNvSpPr/>
          <p:nvPr/>
        </p:nvSpPr>
        <p:spPr>
          <a:xfrm>
            <a:off x="6696234" y="3305857"/>
            <a:ext cx="2102822" cy="699220"/>
          </a:xfrm>
          <a:prstGeom prst="rect">
            <a:avLst/>
          </a:prstGeom>
        </p:spPr>
        <p:txBody>
          <a:bodyPr wrap="square" lIns="0">
            <a:spAutoFit/>
          </a:bodyPr>
          <a:lstStyle/>
          <a:p>
            <a:pPr defTabSz="896214">
              <a:lnSpc>
                <a:spcPct val="90000"/>
              </a:lnSpc>
              <a:spcAft>
                <a:spcPts val="2400"/>
              </a:spcAft>
              <a:defRPr/>
            </a:pPr>
            <a:r>
              <a:rPr lang="en-US" sz="1400" kern="0">
                <a:solidFill>
                  <a:prstClr val="black"/>
                </a:solidFill>
                <a:latin typeface="Segoe UI Semibold" panose="020B0702040204020203" pitchFamily="34" charset="0"/>
                <a:cs typeface="Segoe UI Semibold" panose="020B0702040204020203" pitchFamily="34" charset="0"/>
              </a:rPr>
              <a:t>Transform products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through data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driven approach </a:t>
            </a:r>
          </a:p>
        </p:txBody>
      </p:sp>
      <p:sp>
        <p:nvSpPr>
          <p:cNvPr id="310" name="Rectangle 309">
            <a:extLst>
              <a:ext uri="{FF2B5EF4-FFF2-40B4-BE49-F238E27FC236}">
                <a16:creationId xmlns:a16="http://schemas.microsoft.com/office/drawing/2014/main" id="{71C43C83-47C9-43AE-A203-7DFF1DCEE9DA}"/>
              </a:ext>
            </a:extLst>
          </p:cNvPr>
          <p:cNvSpPr/>
          <p:nvPr/>
        </p:nvSpPr>
        <p:spPr>
          <a:xfrm>
            <a:off x="6696234" y="4359504"/>
            <a:ext cx="2102822" cy="699220"/>
          </a:xfrm>
          <a:prstGeom prst="rect">
            <a:avLst/>
          </a:prstGeom>
        </p:spPr>
        <p:txBody>
          <a:bodyPr wrap="square" lIns="0">
            <a:spAutoFit/>
          </a:bodyPr>
          <a:lstStyle/>
          <a:p>
            <a:pPr defTabSz="896214">
              <a:lnSpc>
                <a:spcPct val="90000"/>
              </a:lnSpc>
              <a:spcAft>
                <a:spcPts val="2400"/>
              </a:spcAft>
              <a:defRPr/>
            </a:pPr>
            <a:r>
              <a:rPr lang="en-US" sz="1400" kern="0">
                <a:solidFill>
                  <a:prstClr val="black"/>
                </a:solidFill>
                <a:latin typeface="Segoe UI Semibold" panose="020B0702040204020203" pitchFamily="34" charset="0"/>
                <a:cs typeface="Segoe UI Semibold" panose="020B0702040204020203" pitchFamily="34" charset="0"/>
              </a:rPr>
              <a:t>Secure critical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customer and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company information </a:t>
            </a:r>
          </a:p>
        </p:txBody>
      </p:sp>
      <p:sp>
        <p:nvSpPr>
          <p:cNvPr id="84" name="Rectangle 83">
            <a:extLst>
              <a:ext uri="{FF2B5EF4-FFF2-40B4-BE49-F238E27FC236}">
                <a16:creationId xmlns:a16="http://schemas.microsoft.com/office/drawing/2014/main" id="{2D9D7D91-5315-4E09-823C-1EA422593EE6}"/>
              </a:ext>
            </a:extLst>
          </p:cNvPr>
          <p:cNvSpPr/>
          <p:nvPr/>
        </p:nvSpPr>
        <p:spPr>
          <a:xfrm>
            <a:off x="1081923" y="2349145"/>
            <a:ext cx="2102822" cy="497537"/>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Deliver fast, fluid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app experiences</a:t>
            </a:r>
          </a:p>
        </p:txBody>
      </p:sp>
      <p:sp>
        <p:nvSpPr>
          <p:cNvPr id="85" name="Rectangle 84">
            <a:extLst>
              <a:ext uri="{FF2B5EF4-FFF2-40B4-BE49-F238E27FC236}">
                <a16:creationId xmlns:a16="http://schemas.microsoft.com/office/drawing/2014/main" id="{9E9CB766-6E71-422A-8D73-8E58D09C7E26}"/>
              </a:ext>
            </a:extLst>
          </p:cNvPr>
          <p:cNvSpPr/>
          <p:nvPr/>
        </p:nvSpPr>
        <p:spPr>
          <a:xfrm>
            <a:off x="1081923" y="3402793"/>
            <a:ext cx="2102822" cy="497537"/>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Push out feature updates quickly</a:t>
            </a:r>
          </a:p>
        </p:txBody>
      </p:sp>
      <p:sp>
        <p:nvSpPr>
          <p:cNvPr id="86" name="Rectangle 85">
            <a:extLst>
              <a:ext uri="{FF2B5EF4-FFF2-40B4-BE49-F238E27FC236}">
                <a16:creationId xmlns:a16="http://schemas.microsoft.com/office/drawing/2014/main" id="{B1301F61-FC37-4455-9501-4ADAB7F73C8F}"/>
              </a:ext>
            </a:extLst>
          </p:cNvPr>
          <p:cNvSpPr/>
          <p:nvPr/>
        </p:nvSpPr>
        <p:spPr>
          <a:xfrm>
            <a:off x="1081923" y="4359504"/>
            <a:ext cx="2096941" cy="699220"/>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Connect to enterprise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systems or on-premises resources </a:t>
            </a:r>
          </a:p>
        </p:txBody>
      </p:sp>
      <p:sp>
        <p:nvSpPr>
          <p:cNvPr id="87" name="Rectangle 86">
            <a:extLst>
              <a:ext uri="{FF2B5EF4-FFF2-40B4-BE49-F238E27FC236}">
                <a16:creationId xmlns:a16="http://schemas.microsoft.com/office/drawing/2014/main" id="{0C71DB40-E247-4B2C-977E-2F1A9076F7C1}"/>
              </a:ext>
            </a:extLst>
          </p:cNvPr>
          <p:cNvSpPr/>
          <p:nvPr/>
        </p:nvSpPr>
        <p:spPr>
          <a:xfrm>
            <a:off x="1081923" y="5510089"/>
            <a:ext cx="2102822" cy="497537"/>
          </a:xfrm>
          <a:prstGeom prst="rect">
            <a:avLst/>
          </a:prstGeom>
        </p:spPr>
        <p:txBody>
          <a:bodyPr wrap="square" lIns="0">
            <a:spAutoFit/>
          </a:bodyPr>
          <a:lstStyle/>
          <a:p>
            <a:pPr defTabSz="896214">
              <a:lnSpc>
                <a:spcPct val="90000"/>
              </a:lnSpc>
              <a:spcAft>
                <a:spcPts val="2400"/>
              </a:spcAft>
              <a:defRPr/>
            </a:pPr>
            <a:r>
              <a:rPr lang="en-US" sz="1400" kern="0">
                <a:solidFill>
                  <a:prstClr val="black"/>
                </a:solidFill>
                <a:latin typeface="Segoe UI Semibold" panose="020B0702040204020203" pitchFamily="34" charset="0"/>
                <a:cs typeface="Segoe UI Semibold" panose="020B0702040204020203" pitchFamily="34" charset="0"/>
              </a:rPr>
              <a:t>Simplify B2C and B2B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sign-on process </a:t>
            </a:r>
          </a:p>
        </p:txBody>
      </p:sp>
      <p:sp>
        <p:nvSpPr>
          <p:cNvPr id="88" name="Rectangle 87">
            <a:extLst>
              <a:ext uri="{FF2B5EF4-FFF2-40B4-BE49-F238E27FC236}">
                <a16:creationId xmlns:a16="http://schemas.microsoft.com/office/drawing/2014/main" id="{576BDE09-5626-49D1-B99F-3AE4265AAF0C}"/>
              </a:ext>
            </a:extLst>
          </p:cNvPr>
          <p:cNvSpPr/>
          <p:nvPr/>
        </p:nvSpPr>
        <p:spPr>
          <a:xfrm>
            <a:off x="6696234" y="5410092"/>
            <a:ext cx="2536505" cy="699220"/>
          </a:xfrm>
          <a:prstGeom prst="rect">
            <a:avLst/>
          </a:prstGeom>
        </p:spPr>
        <p:txBody>
          <a:bodyPr wrap="square" lIns="0">
            <a:spAutoFit/>
          </a:bodyPr>
          <a:lstStyle/>
          <a:p>
            <a:pPr defTabSz="896214">
              <a:lnSpc>
                <a:spcPct val="90000"/>
              </a:lnSpc>
              <a:spcAft>
                <a:spcPts val="2400"/>
              </a:spcAft>
              <a:defRPr/>
            </a:pPr>
            <a:r>
              <a:rPr lang="en-US" sz="1400" kern="0" dirty="0">
                <a:solidFill>
                  <a:prstClr val="black"/>
                </a:solidFill>
                <a:latin typeface="Segoe UI Semibold" panose="020B0702040204020203" pitchFamily="34" charset="0"/>
                <a:cs typeface="Segoe UI Semibold" panose="020B0702040204020203" pitchFamily="34" charset="0"/>
              </a:rPr>
              <a:t>Deliver x-platform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experiences w/ minimal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development redundancy</a:t>
            </a:r>
          </a:p>
        </p:txBody>
      </p:sp>
      <p:sp>
        <p:nvSpPr>
          <p:cNvPr id="165" name="TextBox 164">
            <a:extLst>
              <a:ext uri="{FF2B5EF4-FFF2-40B4-BE49-F238E27FC236}">
                <a16:creationId xmlns:a16="http://schemas.microsoft.com/office/drawing/2014/main" id="{A2C8FEC1-DF52-469D-BF1B-EA9DD2BA8057}"/>
              </a:ext>
            </a:extLst>
          </p:cNvPr>
          <p:cNvSpPr txBox="1"/>
          <p:nvPr/>
        </p:nvSpPr>
        <p:spPr>
          <a:xfrm>
            <a:off x="4039464" y="4748334"/>
            <a:ext cx="816178" cy="391250"/>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a:solidFill>
                  <a:schemeClr val="tx1"/>
                </a:solidFill>
                <a:latin typeface="Segoe UI"/>
              </a:rPr>
              <a:t>Express </a:t>
            </a:r>
            <a:br>
              <a:rPr lang="en-US">
                <a:solidFill>
                  <a:schemeClr val="tx1"/>
                </a:solidFill>
                <a:latin typeface="Segoe UI"/>
              </a:rPr>
            </a:br>
            <a:r>
              <a:rPr lang="en-US">
                <a:solidFill>
                  <a:schemeClr val="tx1"/>
                </a:solidFill>
                <a:latin typeface="Segoe UI"/>
              </a:rPr>
              <a:t>routes</a:t>
            </a:r>
          </a:p>
        </p:txBody>
      </p:sp>
      <p:sp>
        <p:nvSpPr>
          <p:cNvPr id="163" name="TextBox 162">
            <a:extLst>
              <a:ext uri="{FF2B5EF4-FFF2-40B4-BE49-F238E27FC236}">
                <a16:creationId xmlns:a16="http://schemas.microsoft.com/office/drawing/2014/main" id="{72F0AB63-43EF-4D68-9CE9-0BC082B8B1F6}"/>
              </a:ext>
            </a:extLst>
          </p:cNvPr>
          <p:cNvSpPr txBox="1"/>
          <p:nvPr/>
        </p:nvSpPr>
        <p:spPr>
          <a:xfrm>
            <a:off x="3178863" y="4748334"/>
            <a:ext cx="840238" cy="385346"/>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VNET </a:t>
            </a:r>
            <a:br>
              <a:rPr lang="en-US" dirty="0">
                <a:solidFill>
                  <a:schemeClr val="tx1"/>
                </a:solidFill>
                <a:latin typeface="Segoe UI"/>
              </a:rPr>
            </a:br>
            <a:r>
              <a:rPr lang="en-US" dirty="0">
                <a:solidFill>
                  <a:schemeClr val="tx1"/>
                </a:solidFill>
                <a:latin typeface="Segoe UI"/>
              </a:rPr>
              <a:t>integration</a:t>
            </a:r>
          </a:p>
        </p:txBody>
      </p:sp>
      <p:sp>
        <p:nvSpPr>
          <p:cNvPr id="161" name="TextBox 160">
            <a:extLst>
              <a:ext uri="{FF2B5EF4-FFF2-40B4-BE49-F238E27FC236}">
                <a16:creationId xmlns:a16="http://schemas.microsoft.com/office/drawing/2014/main" id="{0BF75C6F-7C74-49E3-9311-850916B6F988}"/>
              </a:ext>
            </a:extLst>
          </p:cNvPr>
          <p:cNvSpPr txBox="1"/>
          <p:nvPr/>
        </p:nvSpPr>
        <p:spPr>
          <a:xfrm>
            <a:off x="4876006" y="4748334"/>
            <a:ext cx="778513" cy="391250"/>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Logic </a:t>
            </a:r>
            <a:br>
              <a:rPr lang="en-US" dirty="0">
                <a:solidFill>
                  <a:schemeClr val="tx1"/>
                </a:solidFill>
                <a:latin typeface="Segoe UI"/>
              </a:rPr>
            </a:br>
            <a:r>
              <a:rPr lang="en-US" dirty="0">
                <a:solidFill>
                  <a:schemeClr val="tx1"/>
                </a:solidFill>
                <a:latin typeface="Segoe UI"/>
              </a:rPr>
              <a:t>Apps</a:t>
            </a:r>
          </a:p>
        </p:txBody>
      </p:sp>
      <p:sp>
        <p:nvSpPr>
          <p:cNvPr id="216" name="TextBox 215">
            <a:extLst>
              <a:ext uri="{FF2B5EF4-FFF2-40B4-BE49-F238E27FC236}">
                <a16:creationId xmlns:a16="http://schemas.microsoft.com/office/drawing/2014/main" id="{493D8EAB-DE3C-4230-8263-063A1B91387D}"/>
              </a:ext>
            </a:extLst>
          </p:cNvPr>
          <p:cNvSpPr txBox="1"/>
          <p:nvPr/>
        </p:nvSpPr>
        <p:spPr>
          <a:xfrm>
            <a:off x="9281334" y="4748334"/>
            <a:ext cx="498333" cy="239988"/>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WAF</a:t>
            </a:r>
          </a:p>
        </p:txBody>
      </p:sp>
      <p:sp>
        <p:nvSpPr>
          <p:cNvPr id="217" name="TextBox 216">
            <a:extLst>
              <a:ext uri="{FF2B5EF4-FFF2-40B4-BE49-F238E27FC236}">
                <a16:creationId xmlns:a16="http://schemas.microsoft.com/office/drawing/2014/main" id="{0250CD1B-5CD8-4B0B-BE56-57C1A4063BF1}"/>
              </a:ext>
            </a:extLst>
          </p:cNvPr>
          <p:cNvSpPr txBox="1"/>
          <p:nvPr/>
        </p:nvSpPr>
        <p:spPr>
          <a:xfrm>
            <a:off x="9965529" y="4748334"/>
            <a:ext cx="946942" cy="379575"/>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App Service Environment</a:t>
            </a:r>
          </a:p>
        </p:txBody>
      </p:sp>
      <p:sp>
        <p:nvSpPr>
          <p:cNvPr id="219" name="TextBox 218">
            <a:extLst>
              <a:ext uri="{FF2B5EF4-FFF2-40B4-BE49-F238E27FC236}">
                <a16:creationId xmlns:a16="http://schemas.microsoft.com/office/drawing/2014/main" id="{D7EBDCE6-1807-4420-89DA-31AC33CCB6BE}"/>
              </a:ext>
            </a:extLst>
          </p:cNvPr>
          <p:cNvSpPr txBox="1"/>
          <p:nvPr/>
        </p:nvSpPr>
        <p:spPr>
          <a:xfrm>
            <a:off x="9135849" y="2595966"/>
            <a:ext cx="789302" cy="391250"/>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Redis cache</a:t>
            </a:r>
          </a:p>
        </p:txBody>
      </p:sp>
      <p:grpSp>
        <p:nvGrpSpPr>
          <p:cNvPr id="22" name="Group 21">
            <a:extLst>
              <a:ext uri="{FF2B5EF4-FFF2-40B4-BE49-F238E27FC236}">
                <a16:creationId xmlns:a16="http://schemas.microsoft.com/office/drawing/2014/main" id="{4E800016-E0B9-4BA3-9861-9137B37DAEEB}"/>
              </a:ext>
            </a:extLst>
          </p:cNvPr>
          <p:cNvGrpSpPr/>
          <p:nvPr/>
        </p:nvGrpSpPr>
        <p:grpSpPr>
          <a:xfrm>
            <a:off x="9375929" y="2224881"/>
            <a:ext cx="330436" cy="351559"/>
            <a:chOff x="9375929" y="2207880"/>
            <a:chExt cx="330436" cy="351559"/>
          </a:xfrm>
          <a:solidFill>
            <a:schemeClr val="accent1"/>
          </a:solidFill>
        </p:grpSpPr>
        <p:sp>
          <p:nvSpPr>
            <p:cNvPr id="431" name="Freeform: Shape 430">
              <a:extLst>
                <a:ext uri="{FF2B5EF4-FFF2-40B4-BE49-F238E27FC236}">
                  <a16:creationId xmlns:a16="http://schemas.microsoft.com/office/drawing/2014/main" id="{E2B2CCE4-5CCD-473B-BDDA-DB67D7CDF36B}"/>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sp>
          <p:nvSpPr>
            <p:cNvPr id="430" name="Freeform: Shape 429">
              <a:extLst>
                <a:ext uri="{FF2B5EF4-FFF2-40B4-BE49-F238E27FC236}">
                  <a16:creationId xmlns:a16="http://schemas.microsoft.com/office/drawing/2014/main" id="{06E91FFB-BBED-4B5E-AE09-AB6F51E25A07}"/>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grpSp>
      <p:sp>
        <p:nvSpPr>
          <p:cNvPr id="280" name="TextBox 279">
            <a:extLst>
              <a:ext uri="{FF2B5EF4-FFF2-40B4-BE49-F238E27FC236}">
                <a16:creationId xmlns:a16="http://schemas.microsoft.com/office/drawing/2014/main" id="{05B9768C-A2E6-4FC3-8FC0-8B3690CFDAF4}"/>
              </a:ext>
            </a:extLst>
          </p:cNvPr>
          <p:cNvSpPr txBox="1"/>
          <p:nvPr/>
        </p:nvSpPr>
        <p:spPr>
          <a:xfrm>
            <a:off x="10884701" y="4748334"/>
            <a:ext cx="735869" cy="391250"/>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VPN </a:t>
            </a:r>
            <a:br>
              <a:rPr lang="en-US" dirty="0">
                <a:solidFill>
                  <a:schemeClr val="tx1"/>
                </a:solidFill>
                <a:latin typeface="Segoe UI"/>
              </a:rPr>
            </a:br>
            <a:r>
              <a:rPr lang="en-US" dirty="0">
                <a:solidFill>
                  <a:schemeClr val="tx1"/>
                </a:solidFill>
                <a:latin typeface="Segoe UI"/>
              </a:rPr>
              <a:t>support</a:t>
            </a:r>
          </a:p>
        </p:txBody>
      </p:sp>
      <p:grpSp>
        <p:nvGrpSpPr>
          <p:cNvPr id="281" name="Group 42">
            <a:extLst>
              <a:ext uri="{FF2B5EF4-FFF2-40B4-BE49-F238E27FC236}">
                <a16:creationId xmlns:a16="http://schemas.microsoft.com/office/drawing/2014/main" id="{9413AE67-7E2D-4F59-80A0-4177D2F0B5CE}"/>
              </a:ext>
            </a:extLst>
          </p:cNvPr>
          <p:cNvGrpSpPr>
            <a:grpSpLocks noChangeAspect="1"/>
          </p:cNvGrpSpPr>
          <p:nvPr/>
        </p:nvGrpSpPr>
        <p:grpSpPr bwMode="auto">
          <a:xfrm>
            <a:off x="10278830" y="4372003"/>
            <a:ext cx="320341" cy="320341"/>
            <a:chOff x="6701" y="2744"/>
            <a:chExt cx="222" cy="222"/>
          </a:xfrm>
          <a:solidFill>
            <a:schemeClr val="accent1"/>
          </a:solidFill>
        </p:grpSpPr>
        <p:sp>
          <p:nvSpPr>
            <p:cNvPr id="283" name="Freeform 43">
              <a:extLst>
                <a:ext uri="{FF2B5EF4-FFF2-40B4-BE49-F238E27FC236}">
                  <a16:creationId xmlns:a16="http://schemas.microsoft.com/office/drawing/2014/main" id="{FF7BF53D-7C24-4C04-A056-CDA77FE9868F}"/>
                </a:ext>
              </a:extLst>
            </p:cNvPr>
            <p:cNvSpPr>
              <a:spLocks/>
            </p:cNvSpPr>
            <p:nvPr/>
          </p:nvSpPr>
          <p:spPr bwMode="auto">
            <a:xfrm>
              <a:off x="6701" y="2862"/>
              <a:ext cx="104" cy="104"/>
            </a:xfrm>
            <a:custGeom>
              <a:avLst/>
              <a:gdLst>
                <a:gd name="T0" fmla="*/ 80 w 94"/>
                <a:gd name="T1" fmla="*/ 80 h 94"/>
                <a:gd name="T2" fmla="*/ 14 w 94"/>
                <a:gd name="T3" fmla="*/ 80 h 94"/>
                <a:gd name="T4" fmla="*/ 14 w 94"/>
                <a:gd name="T5" fmla="*/ 14 h 94"/>
                <a:gd name="T6" fmla="*/ 28 w 94"/>
                <a:gd name="T7" fmla="*/ 14 h 94"/>
                <a:gd name="T8" fmla="*/ 25 w 94"/>
                <a:gd name="T9" fmla="*/ 1 h 94"/>
                <a:gd name="T10" fmla="*/ 25 w 94"/>
                <a:gd name="T11" fmla="*/ 0 h 94"/>
                <a:gd name="T12" fmla="*/ 0 w 94"/>
                <a:gd name="T13" fmla="*/ 0 h 94"/>
                <a:gd name="T14" fmla="*/ 0 w 94"/>
                <a:gd name="T15" fmla="*/ 94 h 94"/>
                <a:gd name="T16" fmla="*/ 94 w 94"/>
                <a:gd name="T17" fmla="*/ 94 h 94"/>
                <a:gd name="T18" fmla="*/ 94 w 94"/>
                <a:gd name="T19" fmla="*/ 38 h 94"/>
                <a:gd name="T20" fmla="*/ 80 w 94"/>
                <a:gd name="T21" fmla="*/ 38 h 94"/>
                <a:gd name="T22" fmla="*/ 80 w 94"/>
                <a:gd name="T23"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94">
                  <a:moveTo>
                    <a:pt x="80" y="80"/>
                  </a:moveTo>
                  <a:cubicBezTo>
                    <a:pt x="14" y="80"/>
                    <a:pt x="14" y="80"/>
                    <a:pt x="14" y="80"/>
                  </a:cubicBezTo>
                  <a:cubicBezTo>
                    <a:pt x="14" y="14"/>
                    <a:pt x="14" y="14"/>
                    <a:pt x="14" y="14"/>
                  </a:cubicBezTo>
                  <a:cubicBezTo>
                    <a:pt x="28" y="14"/>
                    <a:pt x="28" y="14"/>
                    <a:pt x="28" y="14"/>
                  </a:cubicBezTo>
                  <a:cubicBezTo>
                    <a:pt x="26" y="10"/>
                    <a:pt x="25" y="6"/>
                    <a:pt x="25" y="1"/>
                  </a:cubicBezTo>
                  <a:cubicBezTo>
                    <a:pt x="25" y="1"/>
                    <a:pt x="25" y="0"/>
                    <a:pt x="25" y="0"/>
                  </a:cubicBezTo>
                  <a:cubicBezTo>
                    <a:pt x="0" y="0"/>
                    <a:pt x="0" y="0"/>
                    <a:pt x="0" y="0"/>
                  </a:cubicBezTo>
                  <a:cubicBezTo>
                    <a:pt x="0" y="94"/>
                    <a:pt x="0" y="94"/>
                    <a:pt x="0" y="94"/>
                  </a:cubicBezTo>
                  <a:cubicBezTo>
                    <a:pt x="94" y="94"/>
                    <a:pt x="94" y="94"/>
                    <a:pt x="94" y="94"/>
                  </a:cubicBezTo>
                  <a:cubicBezTo>
                    <a:pt x="94" y="38"/>
                    <a:pt x="94" y="38"/>
                    <a:pt x="94" y="38"/>
                  </a:cubicBezTo>
                  <a:cubicBezTo>
                    <a:pt x="80" y="38"/>
                    <a:pt x="80" y="38"/>
                    <a:pt x="80" y="38"/>
                  </a:cubicBez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84" name="Freeform 44">
              <a:extLst>
                <a:ext uri="{FF2B5EF4-FFF2-40B4-BE49-F238E27FC236}">
                  <a16:creationId xmlns:a16="http://schemas.microsoft.com/office/drawing/2014/main" id="{05F3D0FA-B2CA-44B3-8CAF-192D2D19890D}"/>
                </a:ext>
              </a:extLst>
            </p:cNvPr>
            <p:cNvSpPr>
              <a:spLocks/>
            </p:cNvSpPr>
            <p:nvPr/>
          </p:nvSpPr>
          <p:spPr bwMode="auto">
            <a:xfrm>
              <a:off x="6819" y="2862"/>
              <a:ext cx="104" cy="104"/>
            </a:xfrm>
            <a:custGeom>
              <a:avLst/>
              <a:gdLst>
                <a:gd name="T0" fmla="*/ 68 w 94"/>
                <a:gd name="T1" fmla="*/ 14 h 94"/>
                <a:gd name="T2" fmla="*/ 80 w 94"/>
                <a:gd name="T3" fmla="*/ 14 h 94"/>
                <a:gd name="T4" fmla="*/ 80 w 94"/>
                <a:gd name="T5" fmla="*/ 80 h 94"/>
                <a:gd name="T6" fmla="*/ 14 w 94"/>
                <a:gd name="T7" fmla="*/ 80 h 94"/>
                <a:gd name="T8" fmla="*/ 14 w 94"/>
                <a:gd name="T9" fmla="*/ 38 h 94"/>
                <a:gd name="T10" fmla="*/ 0 w 94"/>
                <a:gd name="T11" fmla="*/ 38 h 94"/>
                <a:gd name="T12" fmla="*/ 0 w 94"/>
                <a:gd name="T13" fmla="*/ 94 h 94"/>
                <a:gd name="T14" fmla="*/ 94 w 94"/>
                <a:gd name="T15" fmla="*/ 94 h 94"/>
                <a:gd name="T16" fmla="*/ 94 w 94"/>
                <a:gd name="T17" fmla="*/ 0 h 94"/>
                <a:gd name="T18" fmla="*/ 64 w 94"/>
                <a:gd name="T19" fmla="*/ 0 h 94"/>
                <a:gd name="T20" fmla="*/ 68 w 94"/>
                <a:gd name="T21" fmla="*/ 13 h 94"/>
                <a:gd name="T22" fmla="*/ 68 w 94"/>
                <a:gd name="T23" fmla="*/ 1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94">
                  <a:moveTo>
                    <a:pt x="68" y="14"/>
                  </a:moveTo>
                  <a:cubicBezTo>
                    <a:pt x="80" y="14"/>
                    <a:pt x="80" y="14"/>
                    <a:pt x="80" y="14"/>
                  </a:cubicBezTo>
                  <a:cubicBezTo>
                    <a:pt x="80" y="80"/>
                    <a:pt x="80" y="80"/>
                    <a:pt x="80" y="80"/>
                  </a:cubicBezTo>
                  <a:cubicBezTo>
                    <a:pt x="14" y="80"/>
                    <a:pt x="14" y="80"/>
                    <a:pt x="14" y="80"/>
                  </a:cubicBezTo>
                  <a:cubicBezTo>
                    <a:pt x="14" y="38"/>
                    <a:pt x="14" y="38"/>
                    <a:pt x="14" y="38"/>
                  </a:cubicBezTo>
                  <a:cubicBezTo>
                    <a:pt x="0" y="38"/>
                    <a:pt x="0" y="38"/>
                    <a:pt x="0" y="38"/>
                  </a:cubicBezTo>
                  <a:cubicBezTo>
                    <a:pt x="0" y="94"/>
                    <a:pt x="0" y="94"/>
                    <a:pt x="0" y="94"/>
                  </a:cubicBezTo>
                  <a:cubicBezTo>
                    <a:pt x="94" y="94"/>
                    <a:pt x="94" y="94"/>
                    <a:pt x="94" y="94"/>
                  </a:cubicBezTo>
                  <a:cubicBezTo>
                    <a:pt x="94" y="0"/>
                    <a:pt x="94" y="0"/>
                    <a:pt x="94" y="0"/>
                  </a:cubicBezTo>
                  <a:cubicBezTo>
                    <a:pt x="64" y="0"/>
                    <a:pt x="64" y="0"/>
                    <a:pt x="64" y="0"/>
                  </a:cubicBezTo>
                  <a:cubicBezTo>
                    <a:pt x="66" y="4"/>
                    <a:pt x="68" y="8"/>
                    <a:pt x="68" y="13"/>
                  </a:cubicBezTo>
                  <a:cubicBezTo>
                    <a:pt x="68" y="13"/>
                    <a:pt x="68" y="14"/>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85" name="Freeform 45">
              <a:extLst>
                <a:ext uri="{FF2B5EF4-FFF2-40B4-BE49-F238E27FC236}">
                  <a16:creationId xmlns:a16="http://schemas.microsoft.com/office/drawing/2014/main" id="{1CD9288C-338D-4728-8AD9-3AC596E48074}"/>
                </a:ext>
              </a:extLst>
            </p:cNvPr>
            <p:cNvSpPr>
              <a:spLocks/>
            </p:cNvSpPr>
            <p:nvPr/>
          </p:nvSpPr>
          <p:spPr bwMode="auto">
            <a:xfrm>
              <a:off x="6701" y="2744"/>
              <a:ext cx="104" cy="104"/>
            </a:xfrm>
            <a:custGeom>
              <a:avLst/>
              <a:gdLst>
                <a:gd name="T0" fmla="*/ 14 w 94"/>
                <a:gd name="T1" fmla="*/ 80 h 94"/>
                <a:gd name="T2" fmla="*/ 14 w 94"/>
                <a:gd name="T3" fmla="*/ 14 h 94"/>
                <a:gd name="T4" fmla="*/ 80 w 94"/>
                <a:gd name="T5" fmla="*/ 14 h 94"/>
                <a:gd name="T6" fmla="*/ 80 w 94"/>
                <a:gd name="T7" fmla="*/ 52 h 94"/>
                <a:gd name="T8" fmla="*/ 94 w 94"/>
                <a:gd name="T9" fmla="*/ 46 h 94"/>
                <a:gd name="T10" fmla="*/ 94 w 94"/>
                <a:gd name="T11" fmla="*/ 0 h 94"/>
                <a:gd name="T12" fmla="*/ 0 w 94"/>
                <a:gd name="T13" fmla="*/ 0 h 94"/>
                <a:gd name="T14" fmla="*/ 0 w 94"/>
                <a:gd name="T15" fmla="*/ 94 h 94"/>
                <a:gd name="T16" fmla="*/ 27 w 94"/>
                <a:gd name="T17" fmla="*/ 94 h 94"/>
                <a:gd name="T18" fmla="*/ 36 w 94"/>
                <a:gd name="T19" fmla="*/ 80 h 94"/>
                <a:gd name="T20" fmla="*/ 14 w 94"/>
                <a:gd name="T21"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4">
                  <a:moveTo>
                    <a:pt x="14" y="80"/>
                  </a:moveTo>
                  <a:cubicBezTo>
                    <a:pt x="14" y="14"/>
                    <a:pt x="14" y="14"/>
                    <a:pt x="14" y="14"/>
                  </a:cubicBezTo>
                  <a:cubicBezTo>
                    <a:pt x="80" y="14"/>
                    <a:pt x="80" y="14"/>
                    <a:pt x="80" y="14"/>
                  </a:cubicBezTo>
                  <a:cubicBezTo>
                    <a:pt x="80" y="52"/>
                    <a:pt x="80" y="52"/>
                    <a:pt x="80" y="52"/>
                  </a:cubicBezTo>
                  <a:cubicBezTo>
                    <a:pt x="84" y="49"/>
                    <a:pt x="90" y="47"/>
                    <a:pt x="94" y="46"/>
                  </a:cubicBezTo>
                  <a:cubicBezTo>
                    <a:pt x="94" y="0"/>
                    <a:pt x="94" y="0"/>
                    <a:pt x="94" y="0"/>
                  </a:cubicBezTo>
                  <a:cubicBezTo>
                    <a:pt x="0" y="0"/>
                    <a:pt x="0" y="0"/>
                    <a:pt x="0" y="0"/>
                  </a:cubicBezTo>
                  <a:cubicBezTo>
                    <a:pt x="0" y="94"/>
                    <a:pt x="0" y="94"/>
                    <a:pt x="0" y="94"/>
                  </a:cubicBezTo>
                  <a:cubicBezTo>
                    <a:pt x="27" y="94"/>
                    <a:pt x="27" y="94"/>
                    <a:pt x="27" y="94"/>
                  </a:cubicBezTo>
                  <a:cubicBezTo>
                    <a:pt x="29" y="89"/>
                    <a:pt x="32" y="84"/>
                    <a:pt x="36" y="80"/>
                  </a:cubicBezTo>
                  <a:lnTo>
                    <a:pt x="1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86" name="Freeform 46">
              <a:extLst>
                <a:ext uri="{FF2B5EF4-FFF2-40B4-BE49-F238E27FC236}">
                  <a16:creationId xmlns:a16="http://schemas.microsoft.com/office/drawing/2014/main" id="{CB226836-E83B-4E70-9737-731704DBDD2E}"/>
                </a:ext>
              </a:extLst>
            </p:cNvPr>
            <p:cNvSpPr>
              <a:spLocks/>
            </p:cNvSpPr>
            <p:nvPr/>
          </p:nvSpPr>
          <p:spPr bwMode="auto">
            <a:xfrm>
              <a:off x="6819" y="2744"/>
              <a:ext cx="104" cy="104"/>
            </a:xfrm>
            <a:custGeom>
              <a:avLst/>
              <a:gdLst>
                <a:gd name="T0" fmla="*/ 14 w 94"/>
                <a:gd name="T1" fmla="*/ 44 h 94"/>
                <a:gd name="T2" fmla="*/ 14 w 94"/>
                <a:gd name="T3" fmla="*/ 14 h 94"/>
                <a:gd name="T4" fmla="*/ 80 w 94"/>
                <a:gd name="T5" fmla="*/ 14 h 94"/>
                <a:gd name="T6" fmla="*/ 80 w 94"/>
                <a:gd name="T7" fmla="*/ 80 h 94"/>
                <a:gd name="T8" fmla="*/ 51 w 94"/>
                <a:gd name="T9" fmla="*/ 80 h 94"/>
                <a:gd name="T10" fmla="*/ 53 w 94"/>
                <a:gd name="T11" fmla="*/ 94 h 94"/>
                <a:gd name="T12" fmla="*/ 53 w 94"/>
                <a:gd name="T13" fmla="*/ 94 h 94"/>
                <a:gd name="T14" fmla="*/ 94 w 94"/>
                <a:gd name="T15" fmla="*/ 94 h 94"/>
                <a:gd name="T16" fmla="*/ 94 w 94"/>
                <a:gd name="T17" fmla="*/ 0 h 94"/>
                <a:gd name="T18" fmla="*/ 0 w 94"/>
                <a:gd name="T19" fmla="*/ 0 h 94"/>
                <a:gd name="T20" fmla="*/ 0 w 94"/>
                <a:gd name="T21" fmla="*/ 44 h 94"/>
                <a:gd name="T22" fmla="*/ 3 w 94"/>
                <a:gd name="T23" fmla="*/ 43 h 94"/>
                <a:gd name="T24" fmla="*/ 14 w 94"/>
                <a:gd name="T25"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4">
                  <a:moveTo>
                    <a:pt x="14" y="44"/>
                  </a:moveTo>
                  <a:cubicBezTo>
                    <a:pt x="14" y="14"/>
                    <a:pt x="14" y="14"/>
                    <a:pt x="14" y="14"/>
                  </a:cubicBezTo>
                  <a:cubicBezTo>
                    <a:pt x="80" y="14"/>
                    <a:pt x="80" y="14"/>
                    <a:pt x="80" y="14"/>
                  </a:cubicBezTo>
                  <a:cubicBezTo>
                    <a:pt x="80" y="80"/>
                    <a:pt x="80" y="80"/>
                    <a:pt x="80" y="80"/>
                  </a:cubicBezTo>
                  <a:cubicBezTo>
                    <a:pt x="51" y="80"/>
                    <a:pt x="51" y="80"/>
                    <a:pt x="51" y="80"/>
                  </a:cubicBezTo>
                  <a:cubicBezTo>
                    <a:pt x="52" y="84"/>
                    <a:pt x="53" y="89"/>
                    <a:pt x="53" y="94"/>
                  </a:cubicBezTo>
                  <a:cubicBezTo>
                    <a:pt x="53" y="94"/>
                    <a:pt x="53" y="94"/>
                    <a:pt x="53" y="94"/>
                  </a:cubicBezTo>
                  <a:cubicBezTo>
                    <a:pt x="94" y="94"/>
                    <a:pt x="94" y="94"/>
                    <a:pt x="94" y="94"/>
                  </a:cubicBezTo>
                  <a:cubicBezTo>
                    <a:pt x="94" y="0"/>
                    <a:pt x="94" y="0"/>
                    <a:pt x="94" y="0"/>
                  </a:cubicBezTo>
                  <a:cubicBezTo>
                    <a:pt x="0" y="0"/>
                    <a:pt x="0" y="0"/>
                    <a:pt x="0" y="0"/>
                  </a:cubicBezTo>
                  <a:cubicBezTo>
                    <a:pt x="0" y="44"/>
                    <a:pt x="0" y="44"/>
                    <a:pt x="0" y="44"/>
                  </a:cubicBezTo>
                  <a:cubicBezTo>
                    <a:pt x="1" y="44"/>
                    <a:pt x="2" y="43"/>
                    <a:pt x="3" y="43"/>
                  </a:cubicBezTo>
                  <a:cubicBezTo>
                    <a:pt x="6" y="44"/>
                    <a:pt x="10" y="44"/>
                    <a:pt x="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87" name="Freeform 47">
              <a:extLst>
                <a:ext uri="{FF2B5EF4-FFF2-40B4-BE49-F238E27FC236}">
                  <a16:creationId xmlns:a16="http://schemas.microsoft.com/office/drawing/2014/main" id="{21679F95-0F02-4059-872A-55A77A36231A}"/>
                </a:ext>
              </a:extLst>
            </p:cNvPr>
            <p:cNvSpPr>
              <a:spLocks/>
            </p:cNvSpPr>
            <p:nvPr/>
          </p:nvSpPr>
          <p:spPr bwMode="auto">
            <a:xfrm>
              <a:off x="6741" y="2804"/>
              <a:ext cx="141" cy="89"/>
            </a:xfrm>
            <a:custGeom>
              <a:avLst/>
              <a:gdLst>
                <a:gd name="T0" fmla="*/ 127 w 127"/>
                <a:gd name="T1" fmla="*/ 65 h 80"/>
                <a:gd name="T2" fmla="*/ 112 w 127"/>
                <a:gd name="T3" fmla="*/ 50 h 80"/>
                <a:gd name="T4" fmla="*/ 110 w 127"/>
                <a:gd name="T5" fmla="*/ 50 h 80"/>
                <a:gd name="T6" fmla="*/ 112 w 127"/>
                <a:gd name="T7" fmla="*/ 40 h 80"/>
                <a:gd name="T8" fmla="*/ 72 w 127"/>
                <a:gd name="T9" fmla="*/ 0 h 80"/>
                <a:gd name="T10" fmla="*/ 35 w 127"/>
                <a:gd name="T11" fmla="*/ 27 h 80"/>
                <a:gd name="T12" fmla="*/ 26 w 127"/>
                <a:gd name="T13" fmla="*/ 26 h 80"/>
                <a:gd name="T14" fmla="*/ 0 w 127"/>
                <a:gd name="T15" fmla="*/ 53 h 80"/>
                <a:gd name="T16" fmla="*/ 26 w 127"/>
                <a:gd name="T17" fmla="*/ 80 h 80"/>
                <a:gd name="T18" fmla="*/ 114 w 127"/>
                <a:gd name="T19" fmla="*/ 80 h 80"/>
                <a:gd name="T20" fmla="*/ 127 w 127"/>
                <a:gd name="T21"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0">
                  <a:moveTo>
                    <a:pt x="127" y="65"/>
                  </a:moveTo>
                  <a:cubicBezTo>
                    <a:pt x="127" y="56"/>
                    <a:pt x="120" y="50"/>
                    <a:pt x="112" y="50"/>
                  </a:cubicBezTo>
                  <a:cubicBezTo>
                    <a:pt x="112" y="50"/>
                    <a:pt x="111" y="50"/>
                    <a:pt x="110" y="50"/>
                  </a:cubicBezTo>
                  <a:cubicBezTo>
                    <a:pt x="111" y="47"/>
                    <a:pt x="112" y="43"/>
                    <a:pt x="112" y="40"/>
                  </a:cubicBezTo>
                  <a:cubicBezTo>
                    <a:pt x="112" y="18"/>
                    <a:pt x="94" y="0"/>
                    <a:pt x="72" y="0"/>
                  </a:cubicBezTo>
                  <a:cubicBezTo>
                    <a:pt x="55" y="0"/>
                    <a:pt x="40" y="11"/>
                    <a:pt x="35" y="27"/>
                  </a:cubicBezTo>
                  <a:cubicBezTo>
                    <a:pt x="32" y="26"/>
                    <a:pt x="30" y="26"/>
                    <a:pt x="26" y="26"/>
                  </a:cubicBezTo>
                  <a:cubicBezTo>
                    <a:pt x="12" y="26"/>
                    <a:pt x="0" y="38"/>
                    <a:pt x="0" y="53"/>
                  </a:cubicBezTo>
                  <a:cubicBezTo>
                    <a:pt x="0" y="68"/>
                    <a:pt x="12" y="80"/>
                    <a:pt x="26" y="80"/>
                  </a:cubicBezTo>
                  <a:cubicBezTo>
                    <a:pt x="114" y="80"/>
                    <a:pt x="114" y="80"/>
                    <a:pt x="114" y="80"/>
                  </a:cubicBezTo>
                  <a:cubicBezTo>
                    <a:pt x="121" y="79"/>
                    <a:pt x="127" y="73"/>
                    <a:pt x="12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172" name="Freeform 48">
              <a:extLst>
                <a:ext uri="{FF2B5EF4-FFF2-40B4-BE49-F238E27FC236}">
                  <a16:creationId xmlns:a16="http://schemas.microsoft.com/office/drawing/2014/main" id="{E0377162-84BE-4A93-8175-764CC0FB593B}"/>
                </a:ext>
              </a:extLst>
            </p:cNvPr>
            <p:cNvSpPr>
              <a:spLocks noEditPoints="1"/>
            </p:cNvSpPr>
            <p:nvPr/>
          </p:nvSpPr>
          <p:spPr bwMode="auto">
            <a:xfrm>
              <a:off x="6771" y="2804"/>
              <a:ext cx="59" cy="30"/>
            </a:xfrm>
            <a:custGeom>
              <a:avLst/>
              <a:gdLst>
                <a:gd name="T0" fmla="*/ 0 w 53"/>
                <a:gd name="T1" fmla="*/ 26 h 27"/>
                <a:gd name="T2" fmla="*/ 0 w 53"/>
                <a:gd name="T3" fmla="*/ 26 h 27"/>
                <a:gd name="T4" fmla="*/ 8 w 53"/>
                <a:gd name="T5" fmla="*/ 27 h 27"/>
                <a:gd name="T6" fmla="*/ 8 w 53"/>
                <a:gd name="T7" fmla="*/ 27 h 27"/>
                <a:gd name="T8" fmla="*/ 0 w 53"/>
                <a:gd name="T9" fmla="*/ 26 h 27"/>
                <a:gd name="T10" fmla="*/ 46 w 53"/>
                <a:gd name="T11" fmla="*/ 0 h 27"/>
                <a:gd name="T12" fmla="*/ 46 w 53"/>
                <a:gd name="T13" fmla="*/ 0 h 27"/>
                <a:gd name="T14" fmla="*/ 53 w 53"/>
                <a:gd name="T15" fmla="*/ 1 h 27"/>
                <a:gd name="T16" fmla="*/ 46 w 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7">
                  <a:moveTo>
                    <a:pt x="0" y="26"/>
                  </a:moveTo>
                  <a:cubicBezTo>
                    <a:pt x="0" y="26"/>
                    <a:pt x="0" y="26"/>
                    <a:pt x="0" y="26"/>
                  </a:cubicBezTo>
                  <a:cubicBezTo>
                    <a:pt x="3" y="26"/>
                    <a:pt x="5" y="26"/>
                    <a:pt x="8" y="27"/>
                  </a:cubicBezTo>
                  <a:cubicBezTo>
                    <a:pt x="8" y="27"/>
                    <a:pt x="8" y="27"/>
                    <a:pt x="8" y="27"/>
                  </a:cubicBezTo>
                  <a:cubicBezTo>
                    <a:pt x="6" y="26"/>
                    <a:pt x="3" y="26"/>
                    <a:pt x="0" y="26"/>
                  </a:cubicBezTo>
                  <a:moveTo>
                    <a:pt x="46" y="0"/>
                  </a:moveTo>
                  <a:cubicBezTo>
                    <a:pt x="46" y="0"/>
                    <a:pt x="46" y="0"/>
                    <a:pt x="46" y="0"/>
                  </a:cubicBezTo>
                  <a:cubicBezTo>
                    <a:pt x="48" y="0"/>
                    <a:pt x="50" y="0"/>
                    <a:pt x="53" y="1"/>
                  </a:cubicBezTo>
                  <a:cubicBezTo>
                    <a:pt x="51" y="0"/>
                    <a:pt x="48"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173" name="Freeform 49">
              <a:extLst>
                <a:ext uri="{FF2B5EF4-FFF2-40B4-BE49-F238E27FC236}">
                  <a16:creationId xmlns:a16="http://schemas.microsoft.com/office/drawing/2014/main" id="{EEF2E6EF-BACA-41A5-8492-A1D000B4EC63}"/>
                </a:ext>
              </a:extLst>
            </p:cNvPr>
            <p:cNvSpPr>
              <a:spLocks/>
            </p:cNvSpPr>
            <p:nvPr/>
          </p:nvSpPr>
          <p:spPr bwMode="auto">
            <a:xfrm>
              <a:off x="6741" y="2804"/>
              <a:ext cx="94" cy="89"/>
            </a:xfrm>
            <a:custGeom>
              <a:avLst/>
              <a:gdLst>
                <a:gd name="T0" fmla="*/ 73 w 85"/>
                <a:gd name="T1" fmla="*/ 0 h 80"/>
                <a:gd name="T2" fmla="*/ 36 w 85"/>
                <a:gd name="T3" fmla="*/ 27 h 80"/>
                <a:gd name="T4" fmla="*/ 35 w 85"/>
                <a:gd name="T5" fmla="*/ 27 h 80"/>
                <a:gd name="T6" fmla="*/ 35 w 85"/>
                <a:gd name="T7" fmla="*/ 27 h 80"/>
                <a:gd name="T8" fmla="*/ 27 w 85"/>
                <a:gd name="T9" fmla="*/ 26 h 80"/>
                <a:gd name="T10" fmla="*/ 0 w 85"/>
                <a:gd name="T11" fmla="*/ 53 h 80"/>
                <a:gd name="T12" fmla="*/ 27 w 85"/>
                <a:gd name="T13" fmla="*/ 80 h 80"/>
                <a:gd name="T14" fmla="*/ 41 w 85"/>
                <a:gd name="T15" fmla="*/ 80 h 80"/>
                <a:gd name="T16" fmla="*/ 34 w 85"/>
                <a:gd name="T17" fmla="*/ 67 h 80"/>
                <a:gd name="T18" fmla="*/ 54 w 85"/>
                <a:gd name="T19" fmla="*/ 34 h 80"/>
                <a:gd name="T20" fmla="*/ 59 w 85"/>
                <a:gd name="T21" fmla="*/ 34 h 80"/>
                <a:gd name="T22" fmla="*/ 63 w 85"/>
                <a:gd name="T23" fmla="*/ 34 h 80"/>
                <a:gd name="T24" fmla="*/ 85 w 85"/>
                <a:gd name="T25" fmla="*/ 2 h 80"/>
                <a:gd name="T26" fmla="*/ 80 w 85"/>
                <a:gd name="T27" fmla="*/ 1 h 80"/>
                <a:gd name="T28" fmla="*/ 73 w 85"/>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80">
                  <a:moveTo>
                    <a:pt x="73" y="0"/>
                  </a:moveTo>
                  <a:cubicBezTo>
                    <a:pt x="55" y="0"/>
                    <a:pt x="41" y="11"/>
                    <a:pt x="36" y="27"/>
                  </a:cubicBezTo>
                  <a:cubicBezTo>
                    <a:pt x="35" y="27"/>
                    <a:pt x="35" y="27"/>
                    <a:pt x="35" y="27"/>
                  </a:cubicBezTo>
                  <a:cubicBezTo>
                    <a:pt x="35" y="27"/>
                    <a:pt x="35" y="27"/>
                    <a:pt x="35" y="27"/>
                  </a:cubicBezTo>
                  <a:cubicBezTo>
                    <a:pt x="32" y="26"/>
                    <a:pt x="30" y="26"/>
                    <a:pt x="27" y="26"/>
                  </a:cubicBezTo>
                  <a:cubicBezTo>
                    <a:pt x="12" y="26"/>
                    <a:pt x="0" y="38"/>
                    <a:pt x="0" y="53"/>
                  </a:cubicBezTo>
                  <a:cubicBezTo>
                    <a:pt x="0" y="68"/>
                    <a:pt x="12" y="80"/>
                    <a:pt x="27" y="80"/>
                  </a:cubicBezTo>
                  <a:cubicBezTo>
                    <a:pt x="41" y="80"/>
                    <a:pt x="41" y="80"/>
                    <a:pt x="41" y="80"/>
                  </a:cubicBezTo>
                  <a:cubicBezTo>
                    <a:pt x="37" y="76"/>
                    <a:pt x="35" y="72"/>
                    <a:pt x="34" y="67"/>
                  </a:cubicBezTo>
                  <a:cubicBezTo>
                    <a:pt x="30" y="52"/>
                    <a:pt x="39" y="38"/>
                    <a:pt x="54" y="34"/>
                  </a:cubicBezTo>
                  <a:cubicBezTo>
                    <a:pt x="56" y="34"/>
                    <a:pt x="58" y="34"/>
                    <a:pt x="59" y="34"/>
                  </a:cubicBezTo>
                  <a:cubicBezTo>
                    <a:pt x="60" y="34"/>
                    <a:pt x="62" y="34"/>
                    <a:pt x="63" y="34"/>
                  </a:cubicBezTo>
                  <a:cubicBezTo>
                    <a:pt x="64" y="20"/>
                    <a:pt x="72" y="8"/>
                    <a:pt x="85" y="2"/>
                  </a:cubicBezTo>
                  <a:cubicBezTo>
                    <a:pt x="83" y="1"/>
                    <a:pt x="82" y="1"/>
                    <a:pt x="80" y="1"/>
                  </a:cubicBezTo>
                  <a:cubicBezTo>
                    <a:pt x="77" y="0"/>
                    <a:pt x="75" y="0"/>
                    <a:pt x="7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grpSp>
      <p:sp>
        <p:nvSpPr>
          <p:cNvPr id="2" name="Title 1">
            <a:extLst>
              <a:ext uri="{FF2B5EF4-FFF2-40B4-BE49-F238E27FC236}">
                <a16:creationId xmlns:a16="http://schemas.microsoft.com/office/drawing/2014/main" id="{B4B2A431-6518-4BDE-A9BF-7276CE6395C8}"/>
              </a:ext>
            </a:extLst>
          </p:cNvPr>
          <p:cNvSpPr>
            <a:spLocks noGrp="1"/>
          </p:cNvSpPr>
          <p:nvPr>
            <p:ph type="title"/>
          </p:nvPr>
        </p:nvSpPr>
        <p:spPr/>
        <p:txBody>
          <a:bodyPr/>
          <a:lstStyle/>
          <a:p>
            <a:r>
              <a:rPr lang="en-US" dirty="0"/>
              <a:t>Transactional apps</a:t>
            </a:r>
          </a:p>
        </p:txBody>
      </p:sp>
      <p:sp>
        <p:nvSpPr>
          <p:cNvPr id="3" name="Text Placeholder 2">
            <a:extLst>
              <a:ext uri="{FF2B5EF4-FFF2-40B4-BE49-F238E27FC236}">
                <a16:creationId xmlns:a16="http://schemas.microsoft.com/office/drawing/2014/main" id="{5C613F7D-371B-4B6E-9B5C-B5C8313B5C78}"/>
              </a:ext>
            </a:extLst>
          </p:cNvPr>
          <p:cNvSpPr>
            <a:spLocks noGrp="1"/>
          </p:cNvSpPr>
          <p:nvPr>
            <p:ph type="body" sz="quarter" idx="10"/>
          </p:nvPr>
        </p:nvSpPr>
        <p:spPr>
          <a:xfrm>
            <a:off x="600059" y="1112971"/>
            <a:ext cx="11239464" cy="276999"/>
          </a:xfrm>
        </p:spPr>
        <p:txBody>
          <a:bodyPr/>
          <a:lstStyle/>
          <a:p>
            <a:r>
              <a:rPr lang="en-US" dirty="0"/>
              <a:t>Deliver personalized, scalable, and secure transactional experience</a:t>
            </a:r>
          </a:p>
        </p:txBody>
      </p:sp>
      <p:sp>
        <p:nvSpPr>
          <p:cNvPr id="158" name="TextBox 157">
            <a:extLst>
              <a:ext uri="{FF2B5EF4-FFF2-40B4-BE49-F238E27FC236}">
                <a16:creationId xmlns:a16="http://schemas.microsoft.com/office/drawing/2014/main" id="{2905BC88-45C4-43A5-9D84-35CCC0F5AFEE}"/>
              </a:ext>
            </a:extLst>
          </p:cNvPr>
          <p:cNvSpPr txBox="1"/>
          <p:nvPr/>
        </p:nvSpPr>
        <p:spPr>
          <a:xfrm rot="16200000">
            <a:off x="-529276" y="4084883"/>
            <a:ext cx="2428205" cy="169534"/>
          </a:xfrm>
          <a:prstGeom prst="rect">
            <a:avLst/>
          </a:prstGeom>
          <a:noFill/>
        </p:spPr>
        <p:txBody>
          <a:bodyPr wrap="square" lIns="0" tIns="0" rIns="0" bIns="0" rtlCol="0">
            <a:spAutoFit/>
          </a:bodyPr>
          <a:lstStyle>
            <a:defPPr>
              <a:defRPr lang="en-US"/>
            </a:defPPr>
            <a:lvl1pPr algn="ctr" defTabSz="913401" fontAlgn="base">
              <a:lnSpc>
                <a:spcPct val="90000"/>
              </a:lnSpc>
              <a:spcBef>
                <a:spcPct val="0"/>
              </a:spcBef>
              <a:spcAft>
                <a:spcPct val="0"/>
              </a:spcAft>
              <a:defRPr sz="1224" cap="none">
                <a:solidFill>
                  <a:srgbClr val="0078D7"/>
                </a:solidFill>
                <a:latin typeface="Segoe UI Semibold"/>
                <a:cs typeface="Segoe UI Semilight" panose="020B0402040204020203" pitchFamily="34" charset="0"/>
              </a:defRPr>
            </a:lvl1pPr>
          </a:lstStyle>
          <a:p>
            <a:r>
              <a:rPr lang="en-US" dirty="0"/>
              <a:t>Developers</a:t>
            </a:r>
          </a:p>
        </p:txBody>
      </p:sp>
      <p:cxnSp>
        <p:nvCxnSpPr>
          <p:cNvPr id="159" name="Straight Connector 158">
            <a:extLst>
              <a:ext uri="{FF2B5EF4-FFF2-40B4-BE49-F238E27FC236}">
                <a16:creationId xmlns:a16="http://schemas.microsoft.com/office/drawing/2014/main" id="{2B4E1849-D5A3-442B-8FCD-7E01E46782E6}"/>
              </a:ext>
            </a:extLst>
          </p:cNvPr>
          <p:cNvCxnSpPr>
            <a:cxnSpLocks/>
          </p:cNvCxnSpPr>
          <p:nvPr/>
        </p:nvCxnSpPr>
        <p:spPr>
          <a:xfrm>
            <a:off x="1018057"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D701D97-790C-411D-89E8-B20323E19783}"/>
              </a:ext>
            </a:extLst>
          </p:cNvPr>
          <p:cNvCxnSpPr>
            <a:cxnSpLocks/>
          </p:cNvCxnSpPr>
          <p:nvPr/>
        </p:nvCxnSpPr>
        <p:spPr>
          <a:xfrm>
            <a:off x="1018057"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31A4232-7A68-485D-84F0-BF2EAD94AB4F}"/>
              </a:ext>
            </a:extLst>
          </p:cNvPr>
          <p:cNvCxnSpPr>
            <a:cxnSpLocks/>
          </p:cNvCxnSpPr>
          <p:nvPr/>
        </p:nvCxnSpPr>
        <p:spPr>
          <a:xfrm>
            <a:off x="1018057"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41FD2F7-CD05-437F-8BE1-B6288CD91FF9}"/>
              </a:ext>
            </a:extLst>
          </p:cNvPr>
          <p:cNvCxnSpPr>
            <a:cxnSpLocks/>
          </p:cNvCxnSpPr>
          <p:nvPr/>
        </p:nvCxnSpPr>
        <p:spPr>
          <a:xfrm>
            <a:off x="6632368"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2616D7A-7D6F-48D3-A93F-40D9191CBD77}"/>
              </a:ext>
            </a:extLst>
          </p:cNvPr>
          <p:cNvCxnSpPr>
            <a:cxnSpLocks/>
          </p:cNvCxnSpPr>
          <p:nvPr/>
        </p:nvCxnSpPr>
        <p:spPr>
          <a:xfrm>
            <a:off x="6632368"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4889A57-217E-4DBA-8490-C2FB8CD00D98}"/>
              </a:ext>
            </a:extLst>
          </p:cNvPr>
          <p:cNvCxnSpPr>
            <a:cxnSpLocks/>
          </p:cNvCxnSpPr>
          <p:nvPr/>
        </p:nvCxnSpPr>
        <p:spPr>
          <a:xfrm>
            <a:off x="6632368"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F567D4F0-75E5-4BD7-AC5B-D79E23399E32}"/>
              </a:ext>
            </a:extLst>
          </p:cNvPr>
          <p:cNvSpPr txBox="1"/>
          <p:nvPr/>
        </p:nvSpPr>
        <p:spPr>
          <a:xfrm rot="16200000">
            <a:off x="5135975" y="4084881"/>
            <a:ext cx="2428205" cy="169534"/>
          </a:xfrm>
          <a:prstGeom prst="rect">
            <a:avLst/>
          </a:prstGeom>
          <a:noFill/>
        </p:spPr>
        <p:txBody>
          <a:bodyPr wrap="square" lIns="0" tIns="0" rIns="0" bIns="0" rtlCol="0">
            <a:spAutoFit/>
          </a:bodyPr>
          <a:lstStyle>
            <a:defPPr>
              <a:defRPr lang="en-US"/>
            </a:defPPr>
            <a:lvl1pPr algn="ctr" defTabSz="913576" fontAlgn="base">
              <a:lnSpc>
                <a:spcPct val="90000"/>
              </a:lnSpc>
              <a:spcBef>
                <a:spcPct val="0"/>
              </a:spcBef>
              <a:spcAft>
                <a:spcPct val="0"/>
              </a:spcAft>
              <a:defRPr sz="1400" kern="0" cap="all">
                <a:solidFill>
                  <a:srgbClr val="797979"/>
                </a:solidFill>
                <a:latin typeface="Segoe UI Semibold" panose="020B0702040204020203" pitchFamily="34" charset="0"/>
                <a:cs typeface="Segoe UI Semibold" panose="020B0702040204020203" pitchFamily="34" charset="0"/>
              </a:defRPr>
            </a:lvl1pPr>
          </a:lstStyle>
          <a:p>
            <a:pPr defTabSz="913401">
              <a:defRPr/>
            </a:pPr>
            <a:r>
              <a:rPr lang="en-US" sz="1224" kern="1200" cap="none" dirty="0">
                <a:solidFill>
                  <a:srgbClr val="0078D7"/>
                </a:solidFill>
                <a:latin typeface="Segoe UI Semibold"/>
                <a:cs typeface="Segoe UI Semilight" panose="020B0402040204020203" pitchFamily="34" charset="0"/>
              </a:rPr>
              <a:t>Technical Leaders</a:t>
            </a:r>
          </a:p>
        </p:txBody>
      </p:sp>
      <p:sp>
        <p:nvSpPr>
          <p:cNvPr id="191" name="TextBox 190">
            <a:extLst>
              <a:ext uri="{FF2B5EF4-FFF2-40B4-BE49-F238E27FC236}">
                <a16:creationId xmlns:a16="http://schemas.microsoft.com/office/drawing/2014/main" id="{7F7CAA18-41B0-4A5A-B77C-C94900B2D682}"/>
              </a:ext>
            </a:extLst>
          </p:cNvPr>
          <p:cNvSpPr txBox="1"/>
          <p:nvPr/>
        </p:nvSpPr>
        <p:spPr>
          <a:xfrm>
            <a:off x="9941208" y="2595966"/>
            <a:ext cx="995585" cy="393017"/>
          </a:xfrm>
          <a:prstGeom prst="rect">
            <a:avLst/>
          </a:prstGeom>
          <a:noFill/>
        </p:spPr>
        <p:txBody>
          <a:bodyPr wrap="squar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Auto scale on demand</a:t>
            </a:r>
          </a:p>
        </p:txBody>
      </p:sp>
      <p:sp>
        <p:nvSpPr>
          <p:cNvPr id="196" name="TextBox 195">
            <a:extLst>
              <a:ext uri="{FF2B5EF4-FFF2-40B4-BE49-F238E27FC236}">
                <a16:creationId xmlns:a16="http://schemas.microsoft.com/office/drawing/2014/main" id="{364FD5E5-54C3-456F-9E38-638247C4746A}"/>
              </a:ext>
            </a:extLst>
          </p:cNvPr>
          <p:cNvSpPr txBox="1"/>
          <p:nvPr/>
        </p:nvSpPr>
        <p:spPr>
          <a:xfrm>
            <a:off x="3651019" y="5822549"/>
            <a:ext cx="1441114"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latin typeface="Segoe UI"/>
              </a:rPr>
              <a:t>Easy authentication </a:t>
            </a:r>
          </a:p>
        </p:txBody>
      </p:sp>
      <p:sp>
        <p:nvSpPr>
          <p:cNvPr id="344" name="TextBox 343">
            <a:extLst>
              <a:ext uri="{FF2B5EF4-FFF2-40B4-BE49-F238E27FC236}">
                <a16:creationId xmlns:a16="http://schemas.microsoft.com/office/drawing/2014/main" id="{B109D755-8449-411D-B94D-F5F75167B69A}"/>
              </a:ext>
            </a:extLst>
          </p:cNvPr>
          <p:cNvSpPr txBox="1"/>
          <p:nvPr/>
        </p:nvSpPr>
        <p:spPr>
          <a:xfrm>
            <a:off x="9876743" y="3662443"/>
            <a:ext cx="1124515" cy="393017"/>
          </a:xfrm>
          <a:prstGeom prst="rect">
            <a:avLst/>
          </a:prstGeom>
          <a:noFill/>
        </p:spPr>
        <p:txBody>
          <a:bodyPr wrap="squar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a:cs typeface="Segoe UI" panose="020B0502040204020203" pitchFamily="34" charset="0"/>
              </a:rPr>
              <a:t>Monitoring </a:t>
            </a:r>
            <a:br>
              <a:rPr lang="en-US" sz="1050" dirty="0">
                <a:solidFill>
                  <a:schemeClr val="tx1"/>
                </a:solidFill>
                <a:latin typeface="Segoe UI"/>
                <a:cs typeface="Segoe UI" panose="020B0502040204020203" pitchFamily="34" charset="0"/>
              </a:rPr>
            </a:br>
            <a:r>
              <a:rPr lang="en-US" sz="1050" dirty="0">
                <a:solidFill>
                  <a:schemeClr val="tx1"/>
                </a:solidFill>
                <a:latin typeface="Segoe UI"/>
                <a:cs typeface="Segoe UI" panose="020B0502040204020203" pitchFamily="34" charset="0"/>
              </a:rPr>
              <a:t>and diagnostic</a:t>
            </a:r>
          </a:p>
        </p:txBody>
      </p:sp>
      <p:sp>
        <p:nvSpPr>
          <p:cNvPr id="345" name="TextBox 344">
            <a:extLst>
              <a:ext uri="{FF2B5EF4-FFF2-40B4-BE49-F238E27FC236}">
                <a16:creationId xmlns:a16="http://schemas.microsoft.com/office/drawing/2014/main" id="{76DAC096-8E7A-4DBC-A4E5-3B1A1D179A0C}"/>
              </a:ext>
            </a:extLst>
          </p:cNvPr>
          <p:cNvSpPr txBox="1"/>
          <p:nvPr/>
        </p:nvSpPr>
        <p:spPr>
          <a:xfrm>
            <a:off x="9098311" y="3662443"/>
            <a:ext cx="864378" cy="241755"/>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A/B testing</a:t>
            </a:r>
          </a:p>
        </p:txBody>
      </p:sp>
      <p:sp>
        <p:nvSpPr>
          <p:cNvPr id="362" name="Rectangle 361">
            <a:extLst>
              <a:ext uri="{FF2B5EF4-FFF2-40B4-BE49-F238E27FC236}">
                <a16:creationId xmlns:a16="http://schemas.microsoft.com/office/drawing/2014/main" id="{23BE06C8-8736-4648-8B9C-EC61267DF13A}"/>
              </a:ext>
            </a:extLst>
          </p:cNvPr>
          <p:cNvSpPr/>
          <p:nvPr/>
        </p:nvSpPr>
        <p:spPr>
          <a:xfrm>
            <a:off x="9209893" y="5822549"/>
            <a:ext cx="641214"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Offline </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sync</a:t>
            </a:r>
          </a:p>
        </p:txBody>
      </p:sp>
      <p:sp>
        <p:nvSpPr>
          <p:cNvPr id="363" name="Rectangle 362">
            <a:extLst>
              <a:ext uri="{FF2B5EF4-FFF2-40B4-BE49-F238E27FC236}">
                <a16:creationId xmlns:a16="http://schemas.microsoft.com/office/drawing/2014/main" id="{269282AC-6811-405E-8FF5-D77531A7A147}"/>
              </a:ext>
            </a:extLst>
          </p:cNvPr>
          <p:cNvSpPr/>
          <p:nvPr/>
        </p:nvSpPr>
        <p:spPr>
          <a:xfrm>
            <a:off x="9965529" y="5822549"/>
            <a:ext cx="946942"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Push</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notifications</a:t>
            </a:r>
          </a:p>
        </p:txBody>
      </p:sp>
      <p:grpSp>
        <p:nvGrpSpPr>
          <p:cNvPr id="372" name="Group 138">
            <a:extLst>
              <a:ext uri="{FF2B5EF4-FFF2-40B4-BE49-F238E27FC236}">
                <a16:creationId xmlns:a16="http://schemas.microsoft.com/office/drawing/2014/main" id="{2ADEC758-1456-46C5-BA72-4B99436CD318}"/>
              </a:ext>
            </a:extLst>
          </p:cNvPr>
          <p:cNvGrpSpPr>
            <a:grpSpLocks noChangeAspect="1"/>
          </p:cNvGrpSpPr>
          <p:nvPr/>
        </p:nvGrpSpPr>
        <p:grpSpPr bwMode="auto">
          <a:xfrm>
            <a:off x="5106021" y="4391812"/>
            <a:ext cx="324215" cy="324215"/>
            <a:chOff x="1013" y="1787"/>
            <a:chExt cx="312" cy="312"/>
          </a:xfrm>
        </p:grpSpPr>
        <p:sp>
          <p:nvSpPr>
            <p:cNvPr id="373" name="Freeform 139">
              <a:extLst>
                <a:ext uri="{FF2B5EF4-FFF2-40B4-BE49-F238E27FC236}">
                  <a16:creationId xmlns:a16="http://schemas.microsoft.com/office/drawing/2014/main" id="{983D3D75-798B-49BB-B9A2-06BB090A44C2}"/>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4" name="Oval 140">
              <a:extLst>
                <a:ext uri="{FF2B5EF4-FFF2-40B4-BE49-F238E27FC236}">
                  <a16:creationId xmlns:a16="http://schemas.microsoft.com/office/drawing/2014/main" id="{722751E3-8322-43D5-A3FA-413EB2E6D0EF}"/>
                </a:ext>
              </a:extLst>
            </p:cNvPr>
            <p:cNvSpPr>
              <a:spLocks noChangeArrowheads="1"/>
            </p:cNvSpPr>
            <p:nvPr/>
          </p:nvSpPr>
          <p:spPr bwMode="auto">
            <a:xfrm>
              <a:off x="1013" y="1787"/>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5" name="Oval 141">
              <a:extLst>
                <a:ext uri="{FF2B5EF4-FFF2-40B4-BE49-F238E27FC236}">
                  <a16:creationId xmlns:a16="http://schemas.microsoft.com/office/drawing/2014/main" id="{C81DEA7A-4A4B-473E-8D7C-3B586C485B0F}"/>
                </a:ext>
              </a:extLst>
            </p:cNvPr>
            <p:cNvSpPr>
              <a:spLocks noChangeArrowheads="1"/>
            </p:cNvSpPr>
            <p:nvPr/>
          </p:nvSpPr>
          <p:spPr bwMode="auto">
            <a:xfrm>
              <a:off x="1140" y="1914"/>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6" name="Oval 142">
              <a:extLst>
                <a:ext uri="{FF2B5EF4-FFF2-40B4-BE49-F238E27FC236}">
                  <a16:creationId xmlns:a16="http://schemas.microsoft.com/office/drawing/2014/main" id="{3DC6E27D-581D-4C26-8999-6B1EB7E8E29D}"/>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Oval 143">
              <a:extLst>
                <a:ext uri="{FF2B5EF4-FFF2-40B4-BE49-F238E27FC236}">
                  <a16:creationId xmlns:a16="http://schemas.microsoft.com/office/drawing/2014/main" id="{6F6E00EF-7175-4383-B161-908A97D2E02C}"/>
                </a:ext>
              </a:extLst>
            </p:cNvPr>
            <p:cNvSpPr>
              <a:spLocks noChangeArrowheads="1"/>
            </p:cNvSpPr>
            <p:nvPr/>
          </p:nvSpPr>
          <p:spPr bwMode="auto">
            <a:xfrm>
              <a:off x="1267" y="1787"/>
              <a:ext cx="58"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Oval 144">
              <a:extLst>
                <a:ext uri="{FF2B5EF4-FFF2-40B4-BE49-F238E27FC236}">
                  <a16:creationId xmlns:a16="http://schemas.microsoft.com/office/drawing/2014/main" id="{4E958878-99C3-42DD-B50C-6B4E08C92586}"/>
                </a:ext>
              </a:extLst>
            </p:cNvPr>
            <p:cNvSpPr>
              <a:spLocks noChangeArrowheads="1"/>
            </p:cNvSpPr>
            <p:nvPr/>
          </p:nvSpPr>
          <p:spPr bwMode="auto">
            <a:xfrm>
              <a:off x="1013" y="2041"/>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9" name="Group 18">
            <a:extLst>
              <a:ext uri="{FF2B5EF4-FFF2-40B4-BE49-F238E27FC236}">
                <a16:creationId xmlns:a16="http://schemas.microsoft.com/office/drawing/2014/main" id="{E8583FDA-4C2E-4DA0-9075-7BE24F604F2D}"/>
              </a:ext>
            </a:extLst>
          </p:cNvPr>
          <p:cNvGrpSpPr>
            <a:grpSpLocks noChangeAspect="1"/>
          </p:cNvGrpSpPr>
          <p:nvPr/>
        </p:nvGrpSpPr>
        <p:grpSpPr bwMode="auto">
          <a:xfrm>
            <a:off x="3403765" y="4462369"/>
            <a:ext cx="409344" cy="181054"/>
            <a:chOff x="2204" y="1874"/>
            <a:chExt cx="312" cy="138"/>
          </a:xfrm>
          <a:solidFill>
            <a:schemeClr val="accent2"/>
          </a:solidFill>
        </p:grpSpPr>
        <p:sp>
          <p:nvSpPr>
            <p:cNvPr id="380" name="Freeform 19">
              <a:extLst>
                <a:ext uri="{FF2B5EF4-FFF2-40B4-BE49-F238E27FC236}">
                  <a16:creationId xmlns:a16="http://schemas.microsoft.com/office/drawing/2014/main" id="{20A964FA-1307-44E1-900D-987CBDED33D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20">
              <a:extLst>
                <a:ext uri="{FF2B5EF4-FFF2-40B4-BE49-F238E27FC236}">
                  <a16:creationId xmlns:a16="http://schemas.microsoft.com/office/drawing/2014/main" id="{47C3A945-338B-4564-A3EE-171FCAF878D1}"/>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21">
              <a:extLst>
                <a:ext uri="{FF2B5EF4-FFF2-40B4-BE49-F238E27FC236}">
                  <a16:creationId xmlns:a16="http://schemas.microsoft.com/office/drawing/2014/main" id="{1D075CBC-34FC-4538-BC05-AF0933C4D97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22">
              <a:extLst>
                <a:ext uri="{FF2B5EF4-FFF2-40B4-BE49-F238E27FC236}">
                  <a16:creationId xmlns:a16="http://schemas.microsoft.com/office/drawing/2014/main" id="{86DB5D93-F4AF-4981-BD62-58F889AF07D2}"/>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Oval 23">
              <a:extLst>
                <a:ext uri="{FF2B5EF4-FFF2-40B4-BE49-F238E27FC236}">
                  <a16:creationId xmlns:a16="http://schemas.microsoft.com/office/drawing/2014/main" id="{46D35083-C919-4606-9DB2-FB626589013C}"/>
                </a:ext>
              </a:extLst>
            </p:cNvPr>
            <p:cNvSpPr>
              <a:spLocks noChangeArrowheads="1"/>
            </p:cNvSpPr>
            <p:nvPr/>
          </p:nvSpPr>
          <p:spPr bwMode="auto">
            <a:xfrm>
              <a:off x="2345" y="192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Oval 24">
              <a:extLst>
                <a:ext uri="{FF2B5EF4-FFF2-40B4-BE49-F238E27FC236}">
                  <a16:creationId xmlns:a16="http://schemas.microsoft.com/office/drawing/2014/main" id="{87D06A74-2664-4463-9436-424E8B4F33D1}"/>
                </a:ext>
              </a:extLst>
            </p:cNvPr>
            <p:cNvSpPr>
              <a:spLocks noChangeArrowheads="1"/>
            </p:cNvSpPr>
            <p:nvPr/>
          </p:nvSpPr>
          <p:spPr bwMode="auto">
            <a:xfrm>
              <a:off x="2389"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Oval 25">
              <a:extLst>
                <a:ext uri="{FF2B5EF4-FFF2-40B4-BE49-F238E27FC236}">
                  <a16:creationId xmlns:a16="http://schemas.microsoft.com/office/drawing/2014/main" id="{5AAA25DE-7D7E-4088-BE18-E4EA46F11C53}"/>
                </a:ext>
              </a:extLst>
            </p:cNvPr>
            <p:cNvSpPr>
              <a:spLocks noChangeArrowheads="1"/>
            </p:cNvSpPr>
            <p:nvPr/>
          </p:nvSpPr>
          <p:spPr bwMode="auto">
            <a:xfrm>
              <a:off x="2302"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8" name="Freeform 12">
            <a:extLst>
              <a:ext uri="{FF2B5EF4-FFF2-40B4-BE49-F238E27FC236}">
                <a16:creationId xmlns:a16="http://schemas.microsoft.com/office/drawing/2014/main" id="{2321ECFB-7FF3-431A-81EE-7D70E364F68B}"/>
              </a:ext>
            </a:extLst>
          </p:cNvPr>
          <p:cNvSpPr>
            <a:spLocks/>
          </p:cNvSpPr>
          <p:nvPr/>
        </p:nvSpPr>
        <p:spPr bwMode="auto">
          <a:xfrm>
            <a:off x="4342916" y="4427503"/>
            <a:ext cx="255983" cy="25598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Shape 424" descr="Flammable">
            <a:extLst>
              <a:ext uri="{FF2B5EF4-FFF2-40B4-BE49-F238E27FC236}">
                <a16:creationId xmlns:a16="http://schemas.microsoft.com/office/drawing/2014/main" id="{BC1CE1DE-81F0-428C-A55F-8950B264DEAE}"/>
              </a:ext>
            </a:extLst>
          </p:cNvPr>
          <p:cNvSpPr/>
          <p:nvPr/>
        </p:nvSpPr>
        <p:spPr>
          <a:xfrm>
            <a:off x="9437079" y="4400303"/>
            <a:ext cx="186843" cy="273496"/>
          </a:xfrm>
          <a:custGeom>
            <a:avLst/>
            <a:gdLst>
              <a:gd name="connsiteX0" fmla="*/ 112753 w 270633"/>
              <a:gd name="connsiteY0" fmla="*/ 0 h 396145"/>
              <a:gd name="connsiteX1" fmla="*/ 174856 w 270633"/>
              <a:gd name="connsiteY1" fmla="*/ 185452 h 396145"/>
              <a:gd name="connsiteX2" fmla="*/ 194383 w 270633"/>
              <a:gd name="connsiteY2" fmla="*/ 257175 h 396145"/>
              <a:gd name="connsiteX3" fmla="*/ 253012 w 270633"/>
              <a:gd name="connsiteY3" fmla="*/ 229913 h 396145"/>
              <a:gd name="connsiteX4" fmla="*/ 254676 w 270633"/>
              <a:gd name="connsiteY4" fmla="*/ 204216 h 396145"/>
              <a:gd name="connsiteX5" fmla="*/ 258486 w 270633"/>
              <a:gd name="connsiteY5" fmla="*/ 312420 h 396145"/>
              <a:gd name="connsiteX6" fmla="*/ 134661 w 270633"/>
              <a:gd name="connsiteY6" fmla="*/ 396145 h 396145"/>
              <a:gd name="connsiteX7" fmla="*/ 101038 w 270633"/>
              <a:gd name="connsiteY7" fmla="*/ 323469 h 396145"/>
              <a:gd name="connsiteX8" fmla="*/ 82654 w 270633"/>
              <a:gd name="connsiteY8" fmla="*/ 222218 h 396145"/>
              <a:gd name="connsiteX9" fmla="*/ 55032 w 270633"/>
              <a:gd name="connsiteY9" fmla="*/ 369475 h 396145"/>
              <a:gd name="connsiteX10" fmla="*/ 9883 w 270633"/>
              <a:gd name="connsiteY10" fmla="*/ 210788 h 396145"/>
              <a:gd name="connsiteX11" fmla="*/ 65128 w 270633"/>
              <a:gd name="connsiteY11" fmla="*/ 146304 h 396145"/>
              <a:gd name="connsiteX12" fmla="*/ 112753 w 270633"/>
              <a:gd name="connsiteY12" fmla="*/ 0 h 3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633" h="396145">
                <a:moveTo>
                  <a:pt x="112753" y="0"/>
                </a:moveTo>
                <a:cubicBezTo>
                  <a:pt x="186858" y="32195"/>
                  <a:pt x="219529" y="125635"/>
                  <a:pt x="174856" y="185452"/>
                </a:cubicBezTo>
                <a:cubicBezTo>
                  <a:pt x="154473" y="213932"/>
                  <a:pt x="165808" y="247079"/>
                  <a:pt x="194383" y="257175"/>
                </a:cubicBezTo>
                <a:cubicBezTo>
                  <a:pt x="218101" y="265837"/>
                  <a:pt x="244350" y="253631"/>
                  <a:pt x="253012" y="229913"/>
                </a:cubicBezTo>
                <a:cubicBezTo>
                  <a:pt x="256017" y="221683"/>
                  <a:pt x="256594" y="212764"/>
                  <a:pt x="254676" y="204216"/>
                </a:cubicBezTo>
                <a:cubicBezTo>
                  <a:pt x="276012" y="232791"/>
                  <a:pt x="274583" y="281654"/>
                  <a:pt x="258486" y="312420"/>
                </a:cubicBezTo>
                <a:cubicBezTo>
                  <a:pt x="237989" y="362841"/>
                  <a:pt x="189088" y="395906"/>
                  <a:pt x="134661" y="396145"/>
                </a:cubicBezTo>
                <a:cubicBezTo>
                  <a:pt x="134661" y="396145"/>
                  <a:pt x="134661" y="364903"/>
                  <a:pt x="101038" y="323469"/>
                </a:cubicBezTo>
                <a:cubicBezTo>
                  <a:pt x="67414" y="282035"/>
                  <a:pt x="82654" y="222218"/>
                  <a:pt x="82654" y="222218"/>
                </a:cubicBezTo>
                <a:cubicBezTo>
                  <a:pt x="42766" y="260272"/>
                  <a:pt x="31647" y="319553"/>
                  <a:pt x="55032" y="369475"/>
                </a:cubicBezTo>
                <a:cubicBezTo>
                  <a:pt x="24647" y="352902"/>
                  <a:pt x="-20025" y="283750"/>
                  <a:pt x="9883" y="210788"/>
                </a:cubicBezTo>
                <a:cubicBezTo>
                  <a:pt x="15884" y="196025"/>
                  <a:pt x="35696" y="170688"/>
                  <a:pt x="65128" y="146304"/>
                </a:cubicBezTo>
                <a:cubicBezTo>
                  <a:pt x="94561" y="121920"/>
                  <a:pt x="146091" y="63532"/>
                  <a:pt x="112753" y="0"/>
                </a:cubicBezTo>
                <a:close/>
              </a:path>
            </a:pathLst>
          </a:custGeom>
          <a:solidFill>
            <a:schemeClr val="accent1"/>
          </a:solidFill>
          <a:ln w="9525" cap="flat">
            <a:noFill/>
            <a:prstDash val="solid"/>
            <a:miter/>
          </a:ln>
        </p:spPr>
        <p:txBody>
          <a:bodyPr rtlCol="0" anchor="ctr"/>
          <a:lstStyle/>
          <a:p>
            <a:endParaRPr lang="en-US"/>
          </a:p>
        </p:txBody>
      </p:sp>
      <p:grpSp>
        <p:nvGrpSpPr>
          <p:cNvPr id="144" name="Group 46">
            <a:extLst>
              <a:ext uri="{FF2B5EF4-FFF2-40B4-BE49-F238E27FC236}">
                <a16:creationId xmlns:a16="http://schemas.microsoft.com/office/drawing/2014/main" id="{7964D25A-B91A-4F1D-9AEB-7E9C83053D95}"/>
              </a:ext>
            </a:extLst>
          </p:cNvPr>
          <p:cNvGrpSpPr>
            <a:grpSpLocks noChangeAspect="1"/>
          </p:cNvGrpSpPr>
          <p:nvPr/>
        </p:nvGrpSpPr>
        <p:grpSpPr bwMode="auto">
          <a:xfrm>
            <a:off x="9398903" y="5519625"/>
            <a:ext cx="263195" cy="263195"/>
            <a:chOff x="2812" y="999"/>
            <a:chExt cx="312" cy="312"/>
          </a:xfrm>
        </p:grpSpPr>
        <p:sp>
          <p:nvSpPr>
            <p:cNvPr id="145" name="Freeform 47">
              <a:extLst>
                <a:ext uri="{FF2B5EF4-FFF2-40B4-BE49-F238E27FC236}">
                  <a16:creationId xmlns:a16="http://schemas.microsoft.com/office/drawing/2014/main" id="{25F64451-B398-434F-AEFB-A73EBA34FA6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48">
              <a:extLst>
                <a:ext uri="{FF2B5EF4-FFF2-40B4-BE49-F238E27FC236}">
                  <a16:creationId xmlns:a16="http://schemas.microsoft.com/office/drawing/2014/main" id="{7B1B7C12-8E1C-4621-9646-803E3F9FFC7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49">
              <a:extLst>
                <a:ext uri="{FF2B5EF4-FFF2-40B4-BE49-F238E27FC236}">
                  <a16:creationId xmlns:a16="http://schemas.microsoft.com/office/drawing/2014/main" id="{8A63668F-8E54-4DB0-B8F7-82CD15DCDFC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70">
            <a:extLst>
              <a:ext uri="{FF2B5EF4-FFF2-40B4-BE49-F238E27FC236}">
                <a16:creationId xmlns:a16="http://schemas.microsoft.com/office/drawing/2014/main" id="{8FB5FC1D-AE6D-4A9C-9BB7-E7C50FC4BAE4}"/>
              </a:ext>
            </a:extLst>
          </p:cNvPr>
          <p:cNvGrpSpPr>
            <a:grpSpLocks noChangeAspect="1"/>
          </p:cNvGrpSpPr>
          <p:nvPr/>
        </p:nvGrpSpPr>
        <p:grpSpPr bwMode="auto">
          <a:xfrm>
            <a:off x="10300816" y="5506962"/>
            <a:ext cx="276369" cy="276369"/>
            <a:chOff x="2204" y="999"/>
            <a:chExt cx="312" cy="312"/>
          </a:xfrm>
        </p:grpSpPr>
        <p:sp>
          <p:nvSpPr>
            <p:cNvPr id="149" name="Oval 71">
              <a:extLst>
                <a:ext uri="{FF2B5EF4-FFF2-40B4-BE49-F238E27FC236}">
                  <a16:creationId xmlns:a16="http://schemas.microsoft.com/office/drawing/2014/main" id="{685CD621-3D7F-4F55-9D82-5A8B5C9BA2EC}"/>
                </a:ext>
              </a:extLst>
            </p:cNvPr>
            <p:cNvSpPr>
              <a:spLocks noChangeArrowheads="1"/>
            </p:cNvSpPr>
            <p:nvPr/>
          </p:nvSpPr>
          <p:spPr bwMode="auto">
            <a:xfrm>
              <a:off x="2204" y="999"/>
              <a:ext cx="312" cy="3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72">
              <a:extLst>
                <a:ext uri="{FF2B5EF4-FFF2-40B4-BE49-F238E27FC236}">
                  <a16:creationId xmlns:a16="http://schemas.microsoft.com/office/drawing/2014/main" id="{ED7C4110-AC87-4311-9525-CD7192A9A06D}"/>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Oval 73">
              <a:extLst>
                <a:ext uri="{FF2B5EF4-FFF2-40B4-BE49-F238E27FC236}">
                  <a16:creationId xmlns:a16="http://schemas.microsoft.com/office/drawing/2014/main" id="{3708B7CD-92B7-41D9-9E98-AE76172A354C}"/>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2" name="Group 20">
            <a:extLst>
              <a:ext uri="{FF2B5EF4-FFF2-40B4-BE49-F238E27FC236}">
                <a16:creationId xmlns:a16="http://schemas.microsoft.com/office/drawing/2014/main" id="{3CEB61F5-02F4-4A30-B007-4D38E918D713}"/>
              </a:ext>
            </a:extLst>
          </p:cNvPr>
          <p:cNvGrpSpPr>
            <a:grpSpLocks noChangeAspect="1"/>
          </p:cNvGrpSpPr>
          <p:nvPr/>
        </p:nvGrpSpPr>
        <p:grpSpPr bwMode="auto">
          <a:xfrm>
            <a:off x="10317599" y="2323303"/>
            <a:ext cx="242802" cy="242802"/>
            <a:chOff x="1614" y="999"/>
            <a:chExt cx="312" cy="312"/>
          </a:xfrm>
          <a:solidFill>
            <a:schemeClr val="accent2"/>
          </a:solidFill>
        </p:grpSpPr>
        <p:sp>
          <p:nvSpPr>
            <p:cNvPr id="157" name="Rectangle 21">
              <a:extLst>
                <a:ext uri="{FF2B5EF4-FFF2-40B4-BE49-F238E27FC236}">
                  <a16:creationId xmlns:a16="http://schemas.microsoft.com/office/drawing/2014/main" id="{0AC8D8AA-A5C8-4948-A330-864F123F15A6}"/>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Rectangle 22">
              <a:extLst>
                <a:ext uri="{FF2B5EF4-FFF2-40B4-BE49-F238E27FC236}">
                  <a16:creationId xmlns:a16="http://schemas.microsoft.com/office/drawing/2014/main" id="{189242D3-BF26-4BBB-86A5-4C4122CC7738}"/>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Rectangle 23">
              <a:extLst>
                <a:ext uri="{FF2B5EF4-FFF2-40B4-BE49-F238E27FC236}">
                  <a16:creationId xmlns:a16="http://schemas.microsoft.com/office/drawing/2014/main" id="{4FEEF266-5223-42E2-9D21-D412AA45015E}"/>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8" name="Group 167">
            <a:extLst>
              <a:ext uri="{FF2B5EF4-FFF2-40B4-BE49-F238E27FC236}">
                <a16:creationId xmlns:a16="http://schemas.microsoft.com/office/drawing/2014/main" id="{199EC834-9DEE-47D6-9942-BAF8C7BE9620}"/>
              </a:ext>
            </a:extLst>
          </p:cNvPr>
          <p:cNvGrpSpPr/>
          <p:nvPr/>
        </p:nvGrpSpPr>
        <p:grpSpPr>
          <a:xfrm>
            <a:off x="3692554" y="5510632"/>
            <a:ext cx="1358044" cy="281184"/>
            <a:chOff x="3577243" y="5403072"/>
            <a:chExt cx="1331536" cy="275695"/>
          </a:xfrm>
          <a:solidFill>
            <a:schemeClr val="accent4"/>
          </a:solidFill>
        </p:grpSpPr>
        <p:sp>
          <p:nvSpPr>
            <p:cNvPr id="169" name="Freeform: Shape 168">
              <a:extLst>
                <a:ext uri="{FF2B5EF4-FFF2-40B4-BE49-F238E27FC236}">
                  <a16:creationId xmlns:a16="http://schemas.microsoft.com/office/drawing/2014/main" id="{C3B42BF8-D316-4D1F-89A1-692BF665384E}"/>
                </a:ext>
              </a:extLst>
            </p:cNvPr>
            <p:cNvSpPr/>
            <p:nvPr/>
          </p:nvSpPr>
          <p:spPr>
            <a:xfrm>
              <a:off x="3577243" y="5434378"/>
              <a:ext cx="213082" cy="213083"/>
            </a:xfrm>
            <a:custGeom>
              <a:avLst/>
              <a:gdLst>
                <a:gd name="connsiteX0" fmla="*/ 135483 w 2454754"/>
                <a:gd name="connsiteY0" fmla="*/ 0 h 2454773"/>
                <a:gd name="connsiteX1" fmla="*/ 2319280 w 2454754"/>
                <a:gd name="connsiteY1" fmla="*/ 0 h 2454773"/>
                <a:gd name="connsiteX2" fmla="*/ 2454754 w 2454754"/>
                <a:gd name="connsiteY2" fmla="*/ 135483 h 2454773"/>
                <a:gd name="connsiteX3" fmla="*/ 2454754 w 2454754"/>
                <a:gd name="connsiteY3" fmla="*/ 2319280 h 2454773"/>
                <a:gd name="connsiteX4" fmla="*/ 2319280 w 2454754"/>
                <a:gd name="connsiteY4" fmla="*/ 2454773 h 2454773"/>
                <a:gd name="connsiteX5" fmla="*/ 1693745 w 2454754"/>
                <a:gd name="connsiteY5" fmla="*/ 2454773 h 2454773"/>
                <a:gd name="connsiteX6" fmla="*/ 1693745 w 2454754"/>
                <a:gd name="connsiteY6" fmla="*/ 1504150 h 2454773"/>
                <a:gd name="connsiteX7" fmla="*/ 2012823 w 2454754"/>
                <a:gd name="connsiteY7" fmla="*/ 1504150 h 2454773"/>
                <a:gd name="connsiteX8" fmla="*/ 2060600 w 2454754"/>
                <a:gd name="connsiteY8" fmla="*/ 1133675 h 2454773"/>
                <a:gd name="connsiteX9" fmla="*/ 1693745 w 2454754"/>
                <a:gd name="connsiteY9" fmla="*/ 1133675 h 2454773"/>
                <a:gd name="connsiteX10" fmla="*/ 1693745 w 2454754"/>
                <a:gd name="connsiteY10" fmla="*/ 897150 h 2454773"/>
                <a:gd name="connsiteX11" fmla="*/ 1877340 w 2454754"/>
                <a:gd name="connsiteY11" fmla="*/ 716794 h 2454773"/>
                <a:gd name="connsiteX12" fmla="*/ 2073516 w 2454754"/>
                <a:gd name="connsiteY12" fmla="*/ 716708 h 2454773"/>
                <a:gd name="connsiteX13" fmla="*/ 2073516 w 2454754"/>
                <a:gd name="connsiteY13" fmla="*/ 385353 h 2454773"/>
                <a:gd name="connsiteX14" fmla="*/ 1787652 w 2454754"/>
                <a:gd name="connsiteY14" fmla="*/ 370751 h 2454773"/>
                <a:gd name="connsiteX15" fmla="*/ 1311164 w 2454754"/>
                <a:gd name="connsiteY15" fmla="*/ 860460 h 2454773"/>
                <a:gd name="connsiteX16" fmla="*/ 1311164 w 2454754"/>
                <a:gd name="connsiteY16" fmla="*/ 1133675 h 2454773"/>
                <a:gd name="connsiteX17" fmla="*/ 991267 w 2454754"/>
                <a:gd name="connsiteY17" fmla="*/ 1133675 h 2454773"/>
                <a:gd name="connsiteX18" fmla="*/ 991267 w 2454754"/>
                <a:gd name="connsiteY18" fmla="*/ 1504150 h 2454773"/>
                <a:gd name="connsiteX19" fmla="*/ 1311164 w 2454754"/>
                <a:gd name="connsiteY19" fmla="*/ 1504150 h 2454773"/>
                <a:gd name="connsiteX20" fmla="*/ 1311164 w 2454754"/>
                <a:gd name="connsiteY20" fmla="*/ 2454773 h 2454773"/>
                <a:gd name="connsiteX21" fmla="*/ 135483 w 2454754"/>
                <a:gd name="connsiteY21" fmla="*/ 2454773 h 2454773"/>
                <a:gd name="connsiteX22" fmla="*/ 0 w 2454754"/>
                <a:gd name="connsiteY22" fmla="*/ 2319280 h 2454773"/>
                <a:gd name="connsiteX23" fmla="*/ 0 w 2454754"/>
                <a:gd name="connsiteY23" fmla="*/ 135483 h 2454773"/>
                <a:gd name="connsiteX24" fmla="*/ 135483 w 2454754"/>
                <a:gd name="connsiteY24" fmla="*/ 0 h 245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54754" h="2454773">
                  <a:moveTo>
                    <a:pt x="135483" y="0"/>
                  </a:moveTo>
                  <a:lnTo>
                    <a:pt x="2319280" y="0"/>
                  </a:lnTo>
                  <a:cubicBezTo>
                    <a:pt x="2394099" y="0"/>
                    <a:pt x="2454754" y="60645"/>
                    <a:pt x="2454754" y="135483"/>
                  </a:cubicBezTo>
                  <a:lnTo>
                    <a:pt x="2454754" y="2319280"/>
                  </a:lnTo>
                  <a:cubicBezTo>
                    <a:pt x="2454754" y="2394109"/>
                    <a:pt x="2394090" y="2454773"/>
                    <a:pt x="2319280" y="2454773"/>
                  </a:cubicBezTo>
                  <a:lnTo>
                    <a:pt x="1693745" y="2454773"/>
                  </a:lnTo>
                  <a:lnTo>
                    <a:pt x="1693745" y="1504150"/>
                  </a:lnTo>
                  <a:lnTo>
                    <a:pt x="2012823" y="1504150"/>
                  </a:lnTo>
                  <a:lnTo>
                    <a:pt x="2060600" y="1133675"/>
                  </a:lnTo>
                  <a:lnTo>
                    <a:pt x="1693745" y="1133675"/>
                  </a:lnTo>
                  <a:lnTo>
                    <a:pt x="1693745" y="897150"/>
                  </a:lnTo>
                  <a:cubicBezTo>
                    <a:pt x="1693745" y="789889"/>
                    <a:pt x="1723530" y="716794"/>
                    <a:pt x="1877340" y="716794"/>
                  </a:cubicBezTo>
                  <a:lnTo>
                    <a:pt x="2073516" y="716708"/>
                  </a:lnTo>
                  <a:lnTo>
                    <a:pt x="2073516" y="385353"/>
                  </a:lnTo>
                  <a:cubicBezTo>
                    <a:pt x="2039588" y="380838"/>
                    <a:pt x="1923136" y="370751"/>
                    <a:pt x="1787652" y="370751"/>
                  </a:cubicBezTo>
                  <a:cubicBezTo>
                    <a:pt x="1504807" y="370751"/>
                    <a:pt x="1311164" y="543401"/>
                    <a:pt x="1311164" y="860460"/>
                  </a:cubicBezTo>
                  <a:lnTo>
                    <a:pt x="1311164" y="1133675"/>
                  </a:lnTo>
                  <a:lnTo>
                    <a:pt x="991267" y="1133675"/>
                  </a:lnTo>
                  <a:lnTo>
                    <a:pt x="991267" y="1504150"/>
                  </a:lnTo>
                  <a:lnTo>
                    <a:pt x="1311164" y="1504150"/>
                  </a:lnTo>
                  <a:lnTo>
                    <a:pt x="1311164" y="2454773"/>
                  </a:lnTo>
                  <a:lnTo>
                    <a:pt x="135483" y="2454773"/>
                  </a:lnTo>
                  <a:cubicBezTo>
                    <a:pt x="60636" y="2454773"/>
                    <a:pt x="0" y="2394099"/>
                    <a:pt x="0" y="2319280"/>
                  </a:cubicBezTo>
                  <a:lnTo>
                    <a:pt x="0" y="135483"/>
                  </a:lnTo>
                  <a:cubicBezTo>
                    <a:pt x="0" y="60645"/>
                    <a:pt x="60645" y="0"/>
                    <a:pt x="135483" y="0"/>
                  </a:cubicBezTo>
                  <a:close/>
                </a:path>
              </a:pathLst>
            </a:custGeom>
            <a:grpFill/>
            <a:ln w="9525" cap="flat">
              <a:noFill/>
              <a:prstDash val="solid"/>
              <a:miter/>
            </a:ln>
          </p:spPr>
          <p:txBody>
            <a:bodyPr rtlCol="0" anchor="ctr"/>
            <a:lstStyle/>
            <a:p>
              <a:pPr defTabSz="457112">
                <a:defRPr/>
              </a:pPr>
              <a:endParaRPr lang="en-US" sz="1050">
                <a:latin typeface="Segoe UI"/>
              </a:endParaRPr>
            </a:p>
          </p:txBody>
        </p:sp>
        <p:sp>
          <p:nvSpPr>
            <p:cNvPr id="170" name="Freeform: Shape 169">
              <a:extLst>
                <a:ext uri="{FF2B5EF4-FFF2-40B4-BE49-F238E27FC236}">
                  <a16:creationId xmlns:a16="http://schemas.microsoft.com/office/drawing/2014/main" id="{FA3E3525-5EB4-4652-8422-2B0E3155AE19}"/>
                </a:ext>
              </a:extLst>
            </p:cNvPr>
            <p:cNvSpPr/>
            <p:nvPr/>
          </p:nvSpPr>
          <p:spPr>
            <a:xfrm>
              <a:off x="3928361" y="5429243"/>
              <a:ext cx="274826" cy="223353"/>
            </a:xfrm>
            <a:custGeom>
              <a:avLst/>
              <a:gdLst>
                <a:gd name="connsiteX0" fmla="*/ 899817 w 2847975"/>
                <a:gd name="connsiteY0" fmla="*/ 2313975 h 2314575"/>
                <a:gd name="connsiteX1" fmla="*/ 2556748 w 2847975"/>
                <a:gd name="connsiteY1" fmla="*/ 657044 h 2314575"/>
                <a:gd name="connsiteX2" fmla="*/ 2555110 w 2847975"/>
                <a:gd name="connsiteY2" fmla="*/ 581759 h 2314575"/>
                <a:gd name="connsiteX3" fmla="*/ 2845603 w 2847975"/>
                <a:gd name="connsiteY3" fmla="*/ 280207 h 2314575"/>
                <a:gd name="connsiteX4" fmla="*/ 2511171 w 2847975"/>
                <a:gd name="connsiteY4" fmla="*/ 371885 h 2314575"/>
                <a:gd name="connsiteX5" fmla="*/ 2767260 w 2847975"/>
                <a:gd name="connsiteY5" fmla="*/ 49778 h 2314575"/>
                <a:gd name="connsiteX6" fmla="*/ 2397461 w 2847975"/>
                <a:gd name="connsiteY6" fmla="*/ 191129 h 2314575"/>
                <a:gd name="connsiteX7" fmla="*/ 1972370 w 2847975"/>
                <a:gd name="connsiteY7" fmla="*/ 7144 h 2314575"/>
                <a:gd name="connsiteX8" fmla="*/ 1389973 w 2847975"/>
                <a:gd name="connsiteY8" fmla="*/ 589426 h 2314575"/>
                <a:gd name="connsiteX9" fmla="*/ 1405071 w 2847975"/>
                <a:gd name="connsiteY9" fmla="*/ 722215 h 2314575"/>
                <a:gd name="connsiteX10" fmla="*/ 204683 w 2847975"/>
                <a:gd name="connsiteY10" fmla="*/ 113758 h 2314575"/>
                <a:gd name="connsiteX11" fmla="*/ 125825 w 2847975"/>
                <a:gd name="connsiteY11" fmla="*/ 406461 h 2314575"/>
                <a:gd name="connsiteX12" fmla="*/ 384981 w 2847975"/>
                <a:gd name="connsiteY12" fmla="*/ 891217 h 2314575"/>
                <a:gd name="connsiteX13" fmla="*/ 121225 w 2847975"/>
                <a:gd name="connsiteY13" fmla="*/ 818379 h 2314575"/>
                <a:gd name="connsiteX14" fmla="*/ 121139 w 2847975"/>
                <a:gd name="connsiteY14" fmla="*/ 825818 h 2314575"/>
                <a:gd name="connsiteX15" fmla="*/ 588359 w 2847975"/>
                <a:gd name="connsiteY15" fmla="*/ 1396689 h 2314575"/>
                <a:gd name="connsiteX16" fmla="*/ 434797 w 2847975"/>
                <a:gd name="connsiteY16" fmla="*/ 1417187 h 2314575"/>
                <a:gd name="connsiteX17" fmla="*/ 325345 w 2847975"/>
                <a:gd name="connsiteY17" fmla="*/ 1406681 h 2314575"/>
                <a:gd name="connsiteX18" fmla="*/ 869366 w 2847975"/>
                <a:gd name="connsiteY18" fmla="*/ 1811170 h 2314575"/>
                <a:gd name="connsiteX19" fmla="*/ 146066 w 2847975"/>
                <a:gd name="connsiteY19" fmla="*/ 2060439 h 2314575"/>
                <a:gd name="connsiteX20" fmla="*/ 7144 w 2847975"/>
                <a:gd name="connsiteY20" fmla="*/ 2052381 h 2314575"/>
                <a:gd name="connsiteX21" fmla="*/ 899846 w 2847975"/>
                <a:gd name="connsiteY21" fmla="*/ 2313975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47975" h="2314575">
                  <a:moveTo>
                    <a:pt x="899817" y="2313975"/>
                  </a:moveTo>
                  <a:cubicBezTo>
                    <a:pt x="1971008" y="2313975"/>
                    <a:pt x="2556748" y="1426550"/>
                    <a:pt x="2556748" y="657044"/>
                  </a:cubicBezTo>
                  <a:cubicBezTo>
                    <a:pt x="2556748" y="631832"/>
                    <a:pt x="2556244" y="606743"/>
                    <a:pt x="2555110" y="581759"/>
                  </a:cubicBezTo>
                  <a:cubicBezTo>
                    <a:pt x="2668819" y="499558"/>
                    <a:pt x="2767650" y="396983"/>
                    <a:pt x="2845603" y="280207"/>
                  </a:cubicBezTo>
                  <a:cubicBezTo>
                    <a:pt x="2741257" y="326584"/>
                    <a:pt x="2628966" y="357807"/>
                    <a:pt x="2511171" y="371885"/>
                  </a:cubicBezTo>
                  <a:cubicBezTo>
                    <a:pt x="2631405" y="299790"/>
                    <a:pt x="2723712" y="185738"/>
                    <a:pt x="2767260" y="49778"/>
                  </a:cubicBezTo>
                  <a:cubicBezTo>
                    <a:pt x="2654742" y="116481"/>
                    <a:pt x="2530126" y="164964"/>
                    <a:pt x="2397461" y="191129"/>
                  </a:cubicBezTo>
                  <a:cubicBezTo>
                    <a:pt x="2291191" y="77934"/>
                    <a:pt x="2139896" y="7144"/>
                    <a:pt x="1972370" y="7144"/>
                  </a:cubicBezTo>
                  <a:cubicBezTo>
                    <a:pt x="1650768" y="7144"/>
                    <a:pt x="1389973" y="267938"/>
                    <a:pt x="1389973" y="589426"/>
                  </a:cubicBezTo>
                  <a:cubicBezTo>
                    <a:pt x="1389973" y="635128"/>
                    <a:pt x="1395079" y="679581"/>
                    <a:pt x="1405071" y="722215"/>
                  </a:cubicBezTo>
                  <a:cubicBezTo>
                    <a:pt x="921058" y="697859"/>
                    <a:pt x="491871" y="466125"/>
                    <a:pt x="204683" y="113758"/>
                  </a:cubicBezTo>
                  <a:cubicBezTo>
                    <a:pt x="154667" y="199816"/>
                    <a:pt x="125825" y="299790"/>
                    <a:pt x="125825" y="406461"/>
                  </a:cubicBezTo>
                  <a:cubicBezTo>
                    <a:pt x="125825" y="608505"/>
                    <a:pt x="228638" y="786870"/>
                    <a:pt x="384981" y="891217"/>
                  </a:cubicBezTo>
                  <a:cubicBezTo>
                    <a:pt x="289436" y="888264"/>
                    <a:pt x="199682" y="862032"/>
                    <a:pt x="121225" y="818379"/>
                  </a:cubicBezTo>
                  <a:cubicBezTo>
                    <a:pt x="121139" y="820827"/>
                    <a:pt x="121139" y="823208"/>
                    <a:pt x="121139" y="825818"/>
                  </a:cubicBezTo>
                  <a:cubicBezTo>
                    <a:pt x="121139" y="1107843"/>
                    <a:pt x="321878" y="1343330"/>
                    <a:pt x="588359" y="1396689"/>
                  </a:cubicBezTo>
                  <a:cubicBezTo>
                    <a:pt x="539419" y="1410034"/>
                    <a:pt x="487928" y="1417187"/>
                    <a:pt x="434797" y="1417187"/>
                  </a:cubicBezTo>
                  <a:cubicBezTo>
                    <a:pt x="397326" y="1417187"/>
                    <a:pt x="360826" y="1413501"/>
                    <a:pt x="325345" y="1406681"/>
                  </a:cubicBezTo>
                  <a:cubicBezTo>
                    <a:pt x="399479" y="1638072"/>
                    <a:pt x="614467" y="1806455"/>
                    <a:pt x="869366" y="1811170"/>
                  </a:cubicBezTo>
                  <a:cubicBezTo>
                    <a:pt x="670046" y="1967399"/>
                    <a:pt x="418957" y="2060439"/>
                    <a:pt x="146066" y="2060439"/>
                  </a:cubicBezTo>
                  <a:cubicBezTo>
                    <a:pt x="99117" y="2060439"/>
                    <a:pt x="52731" y="2057772"/>
                    <a:pt x="7144" y="2052381"/>
                  </a:cubicBezTo>
                  <a:cubicBezTo>
                    <a:pt x="264880" y="2217582"/>
                    <a:pt x="570929" y="2313975"/>
                    <a:pt x="899846" y="2313975"/>
                  </a:cubicBezTo>
                </a:path>
              </a:pathLst>
            </a:custGeom>
            <a:grpFill/>
            <a:ln w="9525" cap="flat">
              <a:noFill/>
              <a:prstDash val="solid"/>
              <a:miter/>
            </a:ln>
          </p:spPr>
          <p:txBody>
            <a:bodyPr rtlCol="0" anchor="ctr"/>
            <a:lstStyle/>
            <a:p>
              <a:pPr defTabSz="457112">
                <a:defRPr/>
              </a:pPr>
              <a:endParaRPr lang="en-US" sz="1050">
                <a:latin typeface="Segoe UI"/>
              </a:endParaRPr>
            </a:p>
          </p:txBody>
        </p:sp>
        <p:sp>
          <p:nvSpPr>
            <p:cNvPr id="171" name="Freeform: Shape 170">
              <a:extLst>
                <a:ext uri="{FF2B5EF4-FFF2-40B4-BE49-F238E27FC236}">
                  <a16:creationId xmlns:a16="http://schemas.microsoft.com/office/drawing/2014/main" id="{BBEF5690-146C-4935-AE85-D1EEDED66AAD}"/>
                </a:ext>
              </a:extLst>
            </p:cNvPr>
            <p:cNvSpPr/>
            <p:nvPr/>
          </p:nvSpPr>
          <p:spPr>
            <a:xfrm>
              <a:off x="4635858" y="5403072"/>
              <a:ext cx="272921" cy="275695"/>
            </a:xfrm>
            <a:custGeom>
              <a:avLst/>
              <a:gdLst>
                <a:gd name="connsiteX0" fmla="*/ 3235617 w 6930288"/>
                <a:gd name="connsiteY0" fmla="*/ 2621555 h 7000716"/>
                <a:gd name="connsiteX1" fmla="*/ 3305956 w 6930288"/>
                <a:gd name="connsiteY1" fmla="*/ 2703189 h 7000716"/>
                <a:gd name="connsiteX2" fmla="*/ 3365189 w 6930288"/>
                <a:gd name="connsiteY2" fmla="*/ 2784822 h 7000716"/>
                <a:gd name="connsiteX3" fmla="*/ 3365189 w 6930288"/>
                <a:gd name="connsiteY3" fmla="*/ 3842350 h 7000716"/>
                <a:gd name="connsiteX4" fmla="*/ 3335573 w 6930288"/>
                <a:gd name="connsiteY4" fmla="*/ 4925852 h 7000716"/>
                <a:gd name="connsiteX5" fmla="*/ 3093088 w 6930288"/>
                <a:gd name="connsiteY5" fmla="*/ 4821955 h 7000716"/>
                <a:gd name="connsiteX6" fmla="*/ 2091679 w 6930288"/>
                <a:gd name="connsiteY6" fmla="*/ 4176307 h 7000716"/>
                <a:gd name="connsiteX7" fmla="*/ 2093530 w 6930288"/>
                <a:gd name="connsiteY7" fmla="*/ 4052001 h 7000716"/>
                <a:gd name="connsiteX8" fmla="*/ 2056509 w 6930288"/>
                <a:gd name="connsiteY8" fmla="*/ 3853482 h 7000716"/>
                <a:gd name="connsiteX9" fmla="*/ 2015786 w 6930288"/>
                <a:gd name="connsiteY9" fmla="*/ 3732887 h 7000716"/>
                <a:gd name="connsiteX10" fmla="*/ 3235617 w 6930288"/>
                <a:gd name="connsiteY10" fmla="*/ 2621555 h 7000716"/>
                <a:gd name="connsiteX11" fmla="*/ 3809437 w 6930288"/>
                <a:gd name="connsiteY11" fmla="*/ 2619699 h 7000716"/>
                <a:gd name="connsiteX12" fmla="*/ 4438787 w 6930288"/>
                <a:gd name="connsiteY12" fmla="*/ 3308021 h 7000716"/>
                <a:gd name="connsiteX13" fmla="*/ 4842312 w 6930288"/>
                <a:gd name="connsiteY13" fmla="*/ 3788547 h 7000716"/>
                <a:gd name="connsiteX14" fmla="*/ 4836759 w 6930288"/>
                <a:gd name="connsiteY14" fmla="*/ 3944393 h 7000716"/>
                <a:gd name="connsiteX15" fmla="*/ 4821951 w 6930288"/>
                <a:gd name="connsiteY15" fmla="*/ 4141056 h 7000716"/>
                <a:gd name="connsiteX16" fmla="*/ 3872372 w 6930288"/>
                <a:gd name="connsiteY16" fmla="*/ 4777427 h 7000716"/>
                <a:gd name="connsiteX17" fmla="*/ 3596568 w 6930288"/>
                <a:gd name="connsiteY17" fmla="*/ 4944405 h 7000716"/>
                <a:gd name="connsiteX18" fmla="*/ 3548442 w 6930288"/>
                <a:gd name="connsiteY18" fmla="*/ 3838640 h 7000716"/>
                <a:gd name="connsiteX19" fmla="*/ 3542888 w 6930288"/>
                <a:gd name="connsiteY19" fmla="*/ 2782967 h 7000716"/>
                <a:gd name="connsiteX20" fmla="*/ 3665056 w 6930288"/>
                <a:gd name="connsiteY20" fmla="*/ 2701334 h 7000716"/>
                <a:gd name="connsiteX21" fmla="*/ 3809437 w 6930288"/>
                <a:gd name="connsiteY21" fmla="*/ 2619699 h 7000716"/>
                <a:gd name="connsiteX22" fmla="*/ 3515123 w 6930288"/>
                <a:gd name="connsiteY22" fmla="*/ 1526921 h 7000716"/>
                <a:gd name="connsiteX23" fmla="*/ 3150470 w 6930288"/>
                <a:gd name="connsiteY23" fmla="*/ 1645660 h 7000716"/>
                <a:gd name="connsiteX24" fmla="*/ 2998685 w 6930288"/>
                <a:gd name="connsiteY24" fmla="*/ 2341403 h 7000716"/>
                <a:gd name="connsiteX25" fmla="*/ 3057918 w 6930288"/>
                <a:gd name="connsiteY25" fmla="*/ 2465709 h 7000716"/>
                <a:gd name="connsiteX26" fmla="*/ 2859858 w 6930288"/>
                <a:gd name="connsiteY26" fmla="*/ 2654950 h 7000716"/>
                <a:gd name="connsiteX27" fmla="*/ 1904725 w 6930288"/>
                <a:gd name="connsiteY27" fmla="*/ 3526947 h 7000716"/>
                <a:gd name="connsiteX28" fmla="*/ 1739983 w 6930288"/>
                <a:gd name="connsiteY28" fmla="*/ 3541790 h 7000716"/>
                <a:gd name="connsiteX29" fmla="*/ 1223545 w 6930288"/>
                <a:gd name="connsiteY29" fmla="*/ 3671662 h 7000716"/>
                <a:gd name="connsiteX30" fmla="*/ 1084718 w 6930288"/>
                <a:gd name="connsiteY30" fmla="*/ 4027882 h 7000716"/>
                <a:gd name="connsiteX31" fmla="*/ 1249460 w 6930288"/>
                <a:gd name="connsiteY31" fmla="*/ 4400799 h 7000716"/>
                <a:gd name="connsiteX32" fmla="*/ 1869555 w 6930288"/>
                <a:gd name="connsiteY32" fmla="*/ 4443471 h 7000716"/>
                <a:gd name="connsiteX33" fmla="*/ 1995425 w 6930288"/>
                <a:gd name="connsiteY33" fmla="*/ 4400799 h 7000716"/>
                <a:gd name="connsiteX34" fmla="*/ 2532224 w 6930288"/>
                <a:gd name="connsiteY34" fmla="*/ 4692084 h 7000716"/>
                <a:gd name="connsiteX35" fmla="*/ 3076429 w 6930288"/>
                <a:gd name="connsiteY35" fmla="*/ 4994499 h 7000716"/>
                <a:gd name="connsiteX36" fmla="*/ 3056067 w 6930288"/>
                <a:gd name="connsiteY36" fmla="*/ 5144779 h 7000716"/>
                <a:gd name="connsiteX37" fmla="*/ 3043110 w 6930288"/>
                <a:gd name="connsiteY37" fmla="*/ 5632726 h 7000716"/>
                <a:gd name="connsiteX38" fmla="*/ 3333722 w 6930288"/>
                <a:gd name="connsiteY38" fmla="*/ 5886904 h 7000716"/>
                <a:gd name="connsiteX39" fmla="*/ 3640993 w 6930288"/>
                <a:gd name="connsiteY39" fmla="*/ 5890615 h 7000716"/>
                <a:gd name="connsiteX40" fmla="*/ 3964924 w 6930288"/>
                <a:gd name="connsiteY40" fmla="*/ 5612318 h 7000716"/>
                <a:gd name="connsiteX41" fmla="*/ 3976029 w 6930288"/>
                <a:gd name="connsiteY41" fmla="*/ 5217136 h 7000716"/>
                <a:gd name="connsiteX42" fmla="*/ 4027859 w 6930288"/>
                <a:gd name="connsiteY42" fmla="*/ 5000065 h 7000716"/>
                <a:gd name="connsiteX43" fmla="*/ 4907098 w 6930288"/>
                <a:gd name="connsiteY43" fmla="*/ 4397089 h 7000716"/>
                <a:gd name="connsiteX44" fmla="*/ 5077393 w 6930288"/>
                <a:gd name="connsiteY44" fmla="*/ 4456459 h 7000716"/>
                <a:gd name="connsiteX45" fmla="*/ 5329133 w 6930288"/>
                <a:gd name="connsiteY45" fmla="*/ 4526960 h 7000716"/>
                <a:gd name="connsiteX46" fmla="*/ 5669723 w 6930288"/>
                <a:gd name="connsiteY46" fmla="*/ 4395234 h 7000716"/>
                <a:gd name="connsiteX47" fmla="*/ 5817806 w 6930288"/>
                <a:gd name="connsiteY47" fmla="*/ 3838640 h 7000716"/>
                <a:gd name="connsiteX48" fmla="*/ 5136626 w 6930288"/>
                <a:gd name="connsiteY48" fmla="*/ 3551067 h 7000716"/>
                <a:gd name="connsiteX49" fmla="*/ 4995948 w 6930288"/>
                <a:gd name="connsiteY49" fmla="*/ 3591883 h 7000716"/>
                <a:gd name="connsiteX50" fmla="*/ 4871929 w 6930288"/>
                <a:gd name="connsiteY50" fmla="*/ 3487986 h 7000716"/>
                <a:gd name="connsiteX51" fmla="*/ 4022305 w 6930288"/>
                <a:gd name="connsiteY51" fmla="*/ 2456432 h 7000716"/>
                <a:gd name="connsiteX52" fmla="*/ 4024156 w 6930288"/>
                <a:gd name="connsiteY52" fmla="*/ 2293164 h 7000716"/>
                <a:gd name="connsiteX53" fmla="*/ 3515123 w 6930288"/>
                <a:gd name="connsiteY53" fmla="*/ 1526921 h 7000716"/>
                <a:gd name="connsiteX54" fmla="*/ 3461443 w 6930288"/>
                <a:gd name="connsiteY54" fmla="*/ 0 h 7000716"/>
                <a:gd name="connsiteX55" fmla="*/ 3487357 w 6930288"/>
                <a:gd name="connsiteY55" fmla="*/ 25974 h 7000716"/>
                <a:gd name="connsiteX56" fmla="*/ 5219922 w 6930288"/>
                <a:gd name="connsiteY56" fmla="*/ 2107634 h 7000716"/>
                <a:gd name="connsiteX57" fmla="*/ 6930275 w 6930288"/>
                <a:gd name="connsiteY57" fmla="*/ 4172596 h 7000716"/>
                <a:gd name="connsiteX58" fmla="*/ 5260645 w 6930288"/>
                <a:gd name="connsiteY58" fmla="*/ 5543671 h 7000716"/>
                <a:gd name="connsiteX59" fmla="*/ 3529931 w 6930288"/>
                <a:gd name="connsiteY59" fmla="*/ 6957419 h 7000716"/>
                <a:gd name="connsiteX60" fmla="*/ 3442932 w 6930288"/>
                <a:gd name="connsiteY60" fmla="*/ 6987104 h 7000716"/>
                <a:gd name="connsiteX61" fmla="*/ 1706665 w 6930288"/>
                <a:gd name="connsiteY61" fmla="*/ 5564080 h 7000716"/>
                <a:gd name="connsiteX62" fmla="*/ 14 w 6930288"/>
                <a:gd name="connsiteY62" fmla="*/ 4150332 h 7000716"/>
                <a:gd name="connsiteX63" fmla="*/ 1723324 w 6930288"/>
                <a:gd name="connsiteY63" fmla="*/ 2090936 h 7000716"/>
                <a:gd name="connsiteX64" fmla="*/ 3446635 w 6930288"/>
                <a:gd name="connsiteY64" fmla="*/ 22264 h 7000716"/>
                <a:gd name="connsiteX65" fmla="*/ 3461443 w 6930288"/>
                <a:gd name="connsiteY65" fmla="*/ 0 h 70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30288" h="7000716">
                  <a:moveTo>
                    <a:pt x="3235617" y="2621555"/>
                  </a:moveTo>
                  <a:cubicBezTo>
                    <a:pt x="3241170" y="2621555"/>
                    <a:pt x="3272638" y="2658661"/>
                    <a:pt x="3305956" y="2703189"/>
                  </a:cubicBezTo>
                  <a:lnTo>
                    <a:pt x="3365189" y="2784822"/>
                  </a:lnTo>
                  <a:lnTo>
                    <a:pt x="3365189" y="3842350"/>
                  </a:lnTo>
                  <a:cubicBezTo>
                    <a:pt x="3365189" y="4699505"/>
                    <a:pt x="3359636" y="4905444"/>
                    <a:pt x="3335573" y="4925852"/>
                  </a:cubicBezTo>
                  <a:cubicBezTo>
                    <a:pt x="3315212" y="4942551"/>
                    <a:pt x="3257830" y="4918431"/>
                    <a:pt x="3093088" y="4821955"/>
                  </a:cubicBezTo>
                  <a:cubicBezTo>
                    <a:pt x="2493353" y="4475012"/>
                    <a:pt x="2093530" y="4218979"/>
                    <a:pt x="2091679" y="4176307"/>
                  </a:cubicBezTo>
                  <a:cubicBezTo>
                    <a:pt x="2091679" y="4157753"/>
                    <a:pt x="2091679" y="4102094"/>
                    <a:pt x="2093530" y="4052001"/>
                  </a:cubicBezTo>
                  <a:cubicBezTo>
                    <a:pt x="2095381" y="4001907"/>
                    <a:pt x="2078722" y="3914707"/>
                    <a:pt x="2056509" y="3853482"/>
                  </a:cubicBezTo>
                  <a:cubicBezTo>
                    <a:pt x="2034297" y="3794112"/>
                    <a:pt x="2015786" y="3738453"/>
                    <a:pt x="2015786" y="3732887"/>
                  </a:cubicBezTo>
                  <a:cubicBezTo>
                    <a:pt x="2015786" y="3710623"/>
                    <a:pt x="3211554" y="2621555"/>
                    <a:pt x="3235617" y="2621555"/>
                  </a:cubicBezTo>
                  <a:close/>
                  <a:moveTo>
                    <a:pt x="3809437" y="2619699"/>
                  </a:moveTo>
                  <a:cubicBezTo>
                    <a:pt x="3846457" y="2619699"/>
                    <a:pt x="4005646" y="2794098"/>
                    <a:pt x="4438787" y="3308021"/>
                  </a:cubicBezTo>
                  <a:lnTo>
                    <a:pt x="4842312" y="3788547"/>
                  </a:lnTo>
                  <a:lnTo>
                    <a:pt x="4836759" y="3944393"/>
                  </a:lnTo>
                  <a:cubicBezTo>
                    <a:pt x="4834908" y="4031592"/>
                    <a:pt x="4827504" y="4118792"/>
                    <a:pt x="4821951" y="4141056"/>
                  </a:cubicBezTo>
                  <a:cubicBezTo>
                    <a:pt x="4812696" y="4178162"/>
                    <a:pt x="4664613" y="4278349"/>
                    <a:pt x="3872372" y="4777427"/>
                  </a:cubicBezTo>
                  <a:cubicBezTo>
                    <a:pt x="3726140" y="4870193"/>
                    <a:pt x="3600270" y="4946261"/>
                    <a:pt x="3596568" y="4944405"/>
                  </a:cubicBezTo>
                  <a:cubicBezTo>
                    <a:pt x="3561399" y="4944405"/>
                    <a:pt x="3553995" y="4784849"/>
                    <a:pt x="3548442" y="3838640"/>
                  </a:cubicBezTo>
                  <a:lnTo>
                    <a:pt x="3542888" y="2782967"/>
                  </a:lnTo>
                  <a:lnTo>
                    <a:pt x="3665056" y="2701334"/>
                  </a:lnTo>
                  <a:cubicBezTo>
                    <a:pt x="3731694" y="2656805"/>
                    <a:pt x="3796480" y="2619699"/>
                    <a:pt x="3809437" y="2619699"/>
                  </a:cubicBezTo>
                  <a:close/>
                  <a:moveTo>
                    <a:pt x="3515123" y="1526921"/>
                  </a:moveTo>
                  <a:cubicBezTo>
                    <a:pt x="3350381" y="1526921"/>
                    <a:pt x="3265234" y="1554750"/>
                    <a:pt x="3150470" y="1645660"/>
                  </a:cubicBezTo>
                  <a:cubicBezTo>
                    <a:pt x="2939452" y="1812638"/>
                    <a:pt x="2878368" y="2090935"/>
                    <a:pt x="2998685" y="2341403"/>
                  </a:cubicBezTo>
                  <a:lnTo>
                    <a:pt x="3057918" y="2465709"/>
                  </a:lnTo>
                  <a:lnTo>
                    <a:pt x="2859858" y="2654950"/>
                  </a:lnTo>
                  <a:cubicBezTo>
                    <a:pt x="2572948" y="2927682"/>
                    <a:pt x="1978766" y="3471288"/>
                    <a:pt x="1904725" y="3526947"/>
                  </a:cubicBezTo>
                  <a:cubicBezTo>
                    <a:pt x="1841790" y="3575186"/>
                    <a:pt x="1839938" y="3575186"/>
                    <a:pt x="1739983" y="3541790"/>
                  </a:cubicBezTo>
                  <a:cubicBezTo>
                    <a:pt x="1556731" y="3480565"/>
                    <a:pt x="1366075" y="3528803"/>
                    <a:pt x="1223545" y="3671662"/>
                  </a:cubicBezTo>
                  <a:cubicBezTo>
                    <a:pt x="1118036" y="3777415"/>
                    <a:pt x="1084718" y="3862759"/>
                    <a:pt x="1084718" y="4027882"/>
                  </a:cubicBezTo>
                  <a:cubicBezTo>
                    <a:pt x="1084718" y="4198570"/>
                    <a:pt x="1121739" y="4282060"/>
                    <a:pt x="1249460" y="4400799"/>
                  </a:cubicBezTo>
                  <a:cubicBezTo>
                    <a:pt x="1427159" y="4565922"/>
                    <a:pt x="1652984" y="4580765"/>
                    <a:pt x="1869555" y="4443471"/>
                  </a:cubicBezTo>
                  <a:cubicBezTo>
                    <a:pt x="1936192" y="4400799"/>
                    <a:pt x="1973213" y="4387812"/>
                    <a:pt x="1995425" y="4400799"/>
                  </a:cubicBezTo>
                  <a:cubicBezTo>
                    <a:pt x="2012084" y="4410076"/>
                    <a:pt x="2254570" y="4541803"/>
                    <a:pt x="2532224" y="4692084"/>
                  </a:cubicBezTo>
                  <a:cubicBezTo>
                    <a:pt x="2809880" y="4842363"/>
                    <a:pt x="3056067" y="4979657"/>
                    <a:pt x="3076429" y="4994499"/>
                  </a:cubicBezTo>
                  <a:cubicBezTo>
                    <a:pt x="3113449" y="5022329"/>
                    <a:pt x="3113449" y="5026040"/>
                    <a:pt x="3056067" y="5144779"/>
                  </a:cubicBezTo>
                  <a:cubicBezTo>
                    <a:pt x="2982026" y="5304336"/>
                    <a:pt x="2976473" y="5504710"/>
                    <a:pt x="3043110" y="5632726"/>
                  </a:cubicBezTo>
                  <a:cubicBezTo>
                    <a:pt x="3096790" y="5736624"/>
                    <a:pt x="3226362" y="5847943"/>
                    <a:pt x="3333722" y="5886904"/>
                  </a:cubicBezTo>
                  <a:cubicBezTo>
                    <a:pt x="3439230" y="5925866"/>
                    <a:pt x="3515123" y="5925866"/>
                    <a:pt x="3640993" y="5890615"/>
                  </a:cubicBezTo>
                  <a:cubicBezTo>
                    <a:pt x="3765012" y="5853508"/>
                    <a:pt x="3907542" y="5732913"/>
                    <a:pt x="3964924" y="5612318"/>
                  </a:cubicBezTo>
                  <a:cubicBezTo>
                    <a:pt x="4016752" y="5502854"/>
                    <a:pt x="4022305" y="5328455"/>
                    <a:pt x="3976029" y="5217136"/>
                  </a:cubicBezTo>
                  <a:cubicBezTo>
                    <a:pt x="3927903" y="5103962"/>
                    <a:pt x="3935307" y="5076133"/>
                    <a:pt x="4027859" y="5000065"/>
                  </a:cubicBezTo>
                  <a:cubicBezTo>
                    <a:pt x="4179643" y="4877615"/>
                    <a:pt x="4862674" y="4408220"/>
                    <a:pt x="4907098" y="4397089"/>
                  </a:cubicBezTo>
                  <a:cubicBezTo>
                    <a:pt x="4933013" y="4389667"/>
                    <a:pt x="4995948" y="4411931"/>
                    <a:pt x="5077393" y="4456459"/>
                  </a:cubicBezTo>
                  <a:cubicBezTo>
                    <a:pt x="5186604" y="4515829"/>
                    <a:pt x="5225475" y="4526960"/>
                    <a:pt x="5329133" y="4526960"/>
                  </a:cubicBezTo>
                  <a:cubicBezTo>
                    <a:pt x="5477216" y="4526960"/>
                    <a:pt x="5558661" y="4495420"/>
                    <a:pt x="5669723" y="4395234"/>
                  </a:cubicBezTo>
                  <a:cubicBezTo>
                    <a:pt x="5827061" y="4252374"/>
                    <a:pt x="5891847" y="4014895"/>
                    <a:pt x="5817806" y="3838640"/>
                  </a:cubicBezTo>
                  <a:cubicBezTo>
                    <a:pt x="5703042" y="3564054"/>
                    <a:pt x="5412430" y="3441603"/>
                    <a:pt x="5136626" y="3551067"/>
                  </a:cubicBezTo>
                  <a:cubicBezTo>
                    <a:pt x="5077393" y="3573330"/>
                    <a:pt x="5014458" y="3591883"/>
                    <a:pt x="4995948" y="3591883"/>
                  </a:cubicBezTo>
                  <a:cubicBezTo>
                    <a:pt x="4977437" y="3591883"/>
                    <a:pt x="4921906" y="3545500"/>
                    <a:pt x="4871929" y="3487986"/>
                  </a:cubicBezTo>
                  <a:cubicBezTo>
                    <a:pt x="4588721" y="3157740"/>
                    <a:pt x="4053773" y="2510236"/>
                    <a:pt x="4022305" y="2456432"/>
                  </a:cubicBezTo>
                  <a:cubicBezTo>
                    <a:pt x="3985285" y="2395207"/>
                    <a:pt x="3985285" y="2393352"/>
                    <a:pt x="4024156" y="2293164"/>
                  </a:cubicBezTo>
                  <a:cubicBezTo>
                    <a:pt x="4168537" y="1931378"/>
                    <a:pt x="3900138" y="1526921"/>
                    <a:pt x="3515123" y="1526921"/>
                  </a:cubicBezTo>
                  <a:close/>
                  <a:moveTo>
                    <a:pt x="3461443" y="0"/>
                  </a:moveTo>
                  <a:cubicBezTo>
                    <a:pt x="3468847" y="0"/>
                    <a:pt x="3476251" y="9276"/>
                    <a:pt x="3487357" y="25974"/>
                  </a:cubicBezTo>
                  <a:cubicBezTo>
                    <a:pt x="3496612" y="40817"/>
                    <a:pt x="4275896" y="977749"/>
                    <a:pt x="5219922" y="2107634"/>
                  </a:cubicBezTo>
                  <a:cubicBezTo>
                    <a:pt x="6163948" y="3237519"/>
                    <a:pt x="6933977" y="4167030"/>
                    <a:pt x="6930275" y="4172596"/>
                  </a:cubicBezTo>
                  <a:cubicBezTo>
                    <a:pt x="6928424" y="4178162"/>
                    <a:pt x="6176906" y="4795980"/>
                    <a:pt x="5260645" y="5543671"/>
                  </a:cubicBezTo>
                  <a:cubicBezTo>
                    <a:pt x="4344385" y="6291362"/>
                    <a:pt x="3565100" y="6927734"/>
                    <a:pt x="3529931" y="6957419"/>
                  </a:cubicBezTo>
                  <a:cubicBezTo>
                    <a:pt x="3468847" y="7007512"/>
                    <a:pt x="3465145" y="7009367"/>
                    <a:pt x="3442932" y="6987104"/>
                  </a:cubicBezTo>
                  <a:cubicBezTo>
                    <a:pt x="3429975" y="6974117"/>
                    <a:pt x="2648840" y="6334034"/>
                    <a:pt x="1706665" y="5564080"/>
                  </a:cubicBezTo>
                  <a:cubicBezTo>
                    <a:pt x="764490" y="4794126"/>
                    <a:pt x="-3688" y="4159609"/>
                    <a:pt x="14" y="4150332"/>
                  </a:cubicBezTo>
                  <a:cubicBezTo>
                    <a:pt x="3716" y="4141056"/>
                    <a:pt x="777447" y="3215255"/>
                    <a:pt x="1723324" y="2090936"/>
                  </a:cubicBezTo>
                  <a:cubicBezTo>
                    <a:pt x="2669201" y="966617"/>
                    <a:pt x="3442932" y="37106"/>
                    <a:pt x="3446635" y="22264"/>
                  </a:cubicBezTo>
                  <a:cubicBezTo>
                    <a:pt x="3450336" y="7421"/>
                    <a:pt x="3455890" y="0"/>
                    <a:pt x="3461443" y="0"/>
                  </a:cubicBezTo>
                  <a:close/>
                </a:path>
              </a:pathLst>
            </a:custGeom>
            <a:solidFill>
              <a:schemeClr val="accent1"/>
            </a:solidFill>
            <a:ln w="9525" cap="flat">
              <a:noFill/>
              <a:prstDash val="solid"/>
              <a:miter/>
            </a:ln>
          </p:spPr>
          <p:txBody>
            <a:bodyPr rtlCol="0" anchor="ctr"/>
            <a:lstStyle/>
            <a:p>
              <a:pPr defTabSz="457112">
                <a:defRPr/>
              </a:pPr>
              <a:endParaRPr lang="en-US" sz="1050">
                <a:latin typeface="Segoe UI"/>
              </a:endParaRPr>
            </a:p>
          </p:txBody>
        </p:sp>
        <p:sp>
          <p:nvSpPr>
            <p:cNvPr id="176" name="Freeform 6">
              <a:extLst>
                <a:ext uri="{FF2B5EF4-FFF2-40B4-BE49-F238E27FC236}">
                  <a16:creationId xmlns:a16="http://schemas.microsoft.com/office/drawing/2014/main" id="{33FEE484-4FA1-4231-9FA4-796AED3903B0}"/>
                </a:ext>
              </a:extLst>
            </p:cNvPr>
            <p:cNvSpPr>
              <a:spLocks/>
            </p:cNvSpPr>
            <p:nvPr/>
          </p:nvSpPr>
          <p:spPr bwMode="auto">
            <a:xfrm>
              <a:off x="4328439" y="5429242"/>
              <a:ext cx="218382" cy="22335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97"/>
              <a:endParaRPr lang="en-US" sz="1050">
                <a:latin typeface="Segoe UI"/>
              </a:endParaRPr>
            </a:p>
          </p:txBody>
        </p:sp>
      </p:grpSp>
      <p:grpSp>
        <p:nvGrpSpPr>
          <p:cNvPr id="177" name="Group 4">
            <a:extLst>
              <a:ext uri="{FF2B5EF4-FFF2-40B4-BE49-F238E27FC236}">
                <a16:creationId xmlns:a16="http://schemas.microsoft.com/office/drawing/2014/main" id="{650C7D4E-455E-4902-ADF6-A67CDB9DDD8E}"/>
              </a:ext>
            </a:extLst>
          </p:cNvPr>
          <p:cNvGrpSpPr>
            <a:grpSpLocks noChangeAspect="1"/>
          </p:cNvGrpSpPr>
          <p:nvPr/>
        </p:nvGrpSpPr>
        <p:grpSpPr bwMode="auto">
          <a:xfrm>
            <a:off x="10307403" y="3316244"/>
            <a:ext cx="263195" cy="263195"/>
            <a:chOff x="410" y="999"/>
            <a:chExt cx="312" cy="312"/>
          </a:xfrm>
        </p:grpSpPr>
        <p:sp>
          <p:nvSpPr>
            <p:cNvPr id="178" name="Freeform 5">
              <a:extLst>
                <a:ext uri="{FF2B5EF4-FFF2-40B4-BE49-F238E27FC236}">
                  <a16:creationId xmlns:a16="http://schemas.microsoft.com/office/drawing/2014/main" id="{E6FE7AEA-D536-4276-9719-9BBA23825F58}"/>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6">
              <a:extLst>
                <a:ext uri="{FF2B5EF4-FFF2-40B4-BE49-F238E27FC236}">
                  <a16:creationId xmlns:a16="http://schemas.microsoft.com/office/drawing/2014/main" id="{AD794044-8143-4068-861D-8853AF434203}"/>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
              <a:extLst>
                <a:ext uri="{FF2B5EF4-FFF2-40B4-BE49-F238E27FC236}">
                  <a16:creationId xmlns:a16="http://schemas.microsoft.com/office/drawing/2014/main" id="{40F1F80C-6B42-42C8-9F02-07B866A5236C}"/>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0" name="Group 189">
            <a:extLst>
              <a:ext uri="{FF2B5EF4-FFF2-40B4-BE49-F238E27FC236}">
                <a16:creationId xmlns:a16="http://schemas.microsoft.com/office/drawing/2014/main" id="{0AF55BE0-9AB2-40F1-8BAE-6F945E8D780E}"/>
              </a:ext>
            </a:extLst>
          </p:cNvPr>
          <p:cNvGrpSpPr>
            <a:grpSpLocks noChangeAspect="1"/>
          </p:cNvGrpSpPr>
          <p:nvPr/>
        </p:nvGrpSpPr>
        <p:grpSpPr bwMode="auto">
          <a:xfrm>
            <a:off x="9353079" y="3317652"/>
            <a:ext cx="354842" cy="266132"/>
            <a:chOff x="1614" y="1826"/>
            <a:chExt cx="312" cy="234"/>
          </a:xfrm>
        </p:grpSpPr>
        <p:sp>
          <p:nvSpPr>
            <p:cNvPr id="201" name="AutoShape 188">
              <a:extLst>
                <a:ext uri="{FF2B5EF4-FFF2-40B4-BE49-F238E27FC236}">
                  <a16:creationId xmlns:a16="http://schemas.microsoft.com/office/drawing/2014/main" id="{715A2D3D-A905-4446-9159-48641C936528}"/>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Rectangle 190">
              <a:extLst>
                <a:ext uri="{FF2B5EF4-FFF2-40B4-BE49-F238E27FC236}">
                  <a16:creationId xmlns:a16="http://schemas.microsoft.com/office/drawing/2014/main" id="{21E7C491-7AA8-45F0-B443-7B3E42BDD1E9}"/>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191">
              <a:extLst>
                <a:ext uri="{FF2B5EF4-FFF2-40B4-BE49-F238E27FC236}">
                  <a16:creationId xmlns:a16="http://schemas.microsoft.com/office/drawing/2014/main" id="{7BEF527F-6A1C-4290-A7FD-AFC12A99C6A1}"/>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Oval 192">
              <a:extLst>
                <a:ext uri="{FF2B5EF4-FFF2-40B4-BE49-F238E27FC236}">
                  <a16:creationId xmlns:a16="http://schemas.microsoft.com/office/drawing/2014/main" id="{31290C0A-71CA-4C0B-A6AD-E1D5F30A1693}"/>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Oval 193">
              <a:extLst>
                <a:ext uri="{FF2B5EF4-FFF2-40B4-BE49-F238E27FC236}">
                  <a16:creationId xmlns:a16="http://schemas.microsoft.com/office/drawing/2014/main" id="{63992647-9A72-495F-A57A-2908A175829B}"/>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Oval 194">
              <a:extLst>
                <a:ext uri="{FF2B5EF4-FFF2-40B4-BE49-F238E27FC236}">
                  <a16:creationId xmlns:a16="http://schemas.microsoft.com/office/drawing/2014/main" id="{5D538CE6-532E-4FC8-A61B-A1FC8AAA796C}"/>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195">
              <a:extLst>
                <a:ext uri="{FF2B5EF4-FFF2-40B4-BE49-F238E27FC236}">
                  <a16:creationId xmlns:a16="http://schemas.microsoft.com/office/drawing/2014/main" id="{32D76B53-8B7B-4EDC-96C7-421F7AB63124}"/>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96">
              <a:extLst>
                <a:ext uri="{FF2B5EF4-FFF2-40B4-BE49-F238E27FC236}">
                  <a16:creationId xmlns:a16="http://schemas.microsoft.com/office/drawing/2014/main" id="{685BD71F-B850-4DFE-9B16-69DC40F50746}"/>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97">
              <a:extLst>
                <a:ext uri="{FF2B5EF4-FFF2-40B4-BE49-F238E27FC236}">
                  <a16:creationId xmlns:a16="http://schemas.microsoft.com/office/drawing/2014/main" id="{3BF8C2AF-A550-42F1-9307-537BE28515B8}"/>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98">
              <a:extLst>
                <a:ext uri="{FF2B5EF4-FFF2-40B4-BE49-F238E27FC236}">
                  <a16:creationId xmlns:a16="http://schemas.microsoft.com/office/drawing/2014/main" id="{C5CC8284-F186-49C6-817B-2AF66F981161}"/>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Rectangle 199">
              <a:extLst>
                <a:ext uri="{FF2B5EF4-FFF2-40B4-BE49-F238E27FC236}">
                  <a16:creationId xmlns:a16="http://schemas.microsoft.com/office/drawing/2014/main" id="{F5A9AF37-1234-4F6B-A84B-6398FF9C5FD8}"/>
                </a:ext>
              </a:extLst>
            </p:cNvPr>
            <p:cNvSpPr>
              <a:spLocks noChangeArrowheads="1"/>
            </p:cNvSpPr>
            <p:nvPr/>
          </p:nvSpPr>
          <p:spPr bwMode="auto">
            <a:xfrm>
              <a:off x="1755" y="1943"/>
              <a:ext cx="30"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5" name="TextBox 224">
            <a:extLst>
              <a:ext uri="{FF2B5EF4-FFF2-40B4-BE49-F238E27FC236}">
                <a16:creationId xmlns:a16="http://schemas.microsoft.com/office/drawing/2014/main" id="{DD8850BF-AFAC-4CC7-AC2C-E45108662F78}"/>
              </a:ext>
            </a:extLst>
          </p:cNvPr>
          <p:cNvSpPr txBox="1"/>
          <p:nvPr/>
        </p:nvSpPr>
        <p:spPr>
          <a:xfrm>
            <a:off x="4521667" y="2595966"/>
            <a:ext cx="844148"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Backup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&amp; restore</a:t>
            </a:r>
          </a:p>
        </p:txBody>
      </p:sp>
      <p:sp>
        <p:nvSpPr>
          <p:cNvPr id="226" name="TextBox 225">
            <a:extLst>
              <a:ext uri="{FF2B5EF4-FFF2-40B4-BE49-F238E27FC236}">
                <a16:creationId xmlns:a16="http://schemas.microsoft.com/office/drawing/2014/main" id="{F77272BA-3011-4D71-A057-BC5B8DB9DA66}"/>
              </a:ext>
            </a:extLst>
          </p:cNvPr>
          <p:cNvSpPr txBox="1"/>
          <p:nvPr/>
        </p:nvSpPr>
        <p:spPr>
          <a:xfrm>
            <a:off x="3296905" y="2595966"/>
            <a:ext cx="924581"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High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availability</a:t>
            </a:r>
          </a:p>
        </p:txBody>
      </p:sp>
      <p:grpSp>
        <p:nvGrpSpPr>
          <p:cNvPr id="227" name="Group 226">
            <a:extLst>
              <a:ext uri="{FF2B5EF4-FFF2-40B4-BE49-F238E27FC236}">
                <a16:creationId xmlns:a16="http://schemas.microsoft.com/office/drawing/2014/main" id="{99C37DDF-DB27-484B-BEF2-1B9BC492354B}"/>
              </a:ext>
            </a:extLst>
          </p:cNvPr>
          <p:cNvGrpSpPr/>
          <p:nvPr/>
        </p:nvGrpSpPr>
        <p:grpSpPr>
          <a:xfrm>
            <a:off x="3241158" y="3309348"/>
            <a:ext cx="997750" cy="282741"/>
            <a:chOff x="3241158" y="3309348"/>
            <a:chExt cx="997750" cy="282741"/>
          </a:xfrm>
        </p:grpSpPr>
        <p:pic>
          <p:nvPicPr>
            <p:cNvPr id="228" name="Picture 227">
              <a:extLst>
                <a:ext uri="{FF2B5EF4-FFF2-40B4-BE49-F238E27FC236}">
                  <a16:creationId xmlns:a16="http://schemas.microsoft.com/office/drawing/2014/main" id="{958AEB67-C5AF-4B52-8F71-3215943216EC}"/>
                </a:ext>
              </a:extLst>
            </p:cNvPr>
            <p:cNvPicPr>
              <a:picLocks noChangeAspect="1"/>
            </p:cNvPicPr>
            <p:nvPr/>
          </p:nvPicPr>
          <p:blipFill>
            <a:blip r:embed="rId3">
              <a:grayscl/>
              <a:lum bright="-10000"/>
            </a:blip>
            <a:stretch>
              <a:fillRect/>
            </a:stretch>
          </p:blipFill>
          <p:spPr>
            <a:xfrm>
              <a:off x="3957399" y="3309348"/>
              <a:ext cx="281509" cy="282741"/>
            </a:xfrm>
            <a:prstGeom prst="rect">
              <a:avLst/>
            </a:prstGeom>
            <a:noFill/>
          </p:spPr>
        </p:pic>
        <p:pic>
          <p:nvPicPr>
            <p:cNvPr id="229" name="Picture 228">
              <a:extLst>
                <a:ext uri="{FF2B5EF4-FFF2-40B4-BE49-F238E27FC236}">
                  <a16:creationId xmlns:a16="http://schemas.microsoft.com/office/drawing/2014/main" id="{39196E5F-7404-4144-8BFA-FCE6B0978A33}"/>
                </a:ext>
              </a:extLst>
            </p:cNvPr>
            <p:cNvPicPr>
              <a:picLocks noChangeAspect="1"/>
            </p:cNvPicPr>
            <p:nvPr/>
          </p:nvPicPr>
          <p:blipFill>
            <a:blip r:embed="rId4">
              <a:lum bright="-10000"/>
              <a:grayscl/>
            </a:blip>
            <a:stretch>
              <a:fillRect/>
            </a:stretch>
          </p:blipFill>
          <p:spPr>
            <a:xfrm>
              <a:off x="3241158" y="3323141"/>
              <a:ext cx="254045" cy="255155"/>
            </a:xfrm>
            <a:prstGeom prst="rect">
              <a:avLst/>
            </a:prstGeom>
            <a:noFill/>
          </p:spPr>
        </p:pic>
        <p:pic>
          <p:nvPicPr>
            <p:cNvPr id="230" name="Picture 229">
              <a:extLst>
                <a:ext uri="{FF2B5EF4-FFF2-40B4-BE49-F238E27FC236}">
                  <a16:creationId xmlns:a16="http://schemas.microsoft.com/office/drawing/2014/main" id="{733AB8BC-1332-405A-A472-EFCB308D7CFC}"/>
                </a:ext>
              </a:extLst>
            </p:cNvPr>
            <p:cNvPicPr>
              <a:picLocks noChangeAspect="1"/>
            </p:cNvPicPr>
            <p:nvPr/>
          </p:nvPicPr>
          <p:blipFill>
            <a:blip r:embed="rId5">
              <a:lum bright="-10000"/>
              <a:grayscl/>
            </a:blip>
            <a:stretch>
              <a:fillRect/>
            </a:stretch>
          </p:blipFill>
          <p:spPr>
            <a:xfrm>
              <a:off x="3624593" y="3316244"/>
              <a:ext cx="233446" cy="268948"/>
            </a:xfrm>
            <a:prstGeom prst="rect">
              <a:avLst/>
            </a:prstGeom>
            <a:noFill/>
          </p:spPr>
        </p:pic>
      </p:grpSp>
      <p:sp>
        <p:nvSpPr>
          <p:cNvPr id="231" name="TextBox 230">
            <a:extLst>
              <a:ext uri="{FF2B5EF4-FFF2-40B4-BE49-F238E27FC236}">
                <a16:creationId xmlns:a16="http://schemas.microsoft.com/office/drawing/2014/main" id="{57E8CFFA-E069-4C02-8946-1DB7DAB559F7}"/>
              </a:ext>
            </a:extLst>
          </p:cNvPr>
          <p:cNvSpPr txBox="1"/>
          <p:nvPr/>
        </p:nvSpPr>
        <p:spPr>
          <a:xfrm>
            <a:off x="3178863" y="3662443"/>
            <a:ext cx="1122343" cy="385346"/>
          </a:xfrm>
          <a:prstGeom prst="rect">
            <a:avLst/>
          </a:prstGeom>
          <a:noFill/>
        </p:spPr>
        <p:txBody>
          <a:bodyPr wrap="square" lIns="87867" tIns="43934" rIns="87867" bIns="43934" rtlCol="0" anchor="b">
            <a:spAutoFit/>
          </a:bodyPr>
          <a:lstStyle/>
          <a:p>
            <a:pPr algn="ctr" defTabSz="878390">
              <a:lnSpc>
                <a:spcPct val="90000"/>
              </a:lnSpc>
              <a:spcAft>
                <a:spcPts val="576"/>
              </a:spcAft>
              <a:tabLst>
                <a:tab pos="860699" algn="l"/>
              </a:tabLst>
              <a:defRPr/>
            </a:pPr>
            <a:r>
              <a:rPr lang="en-US" sz="1050" kern="0" dirty="0">
                <a:latin typeface="Segoe UI"/>
                <a:cs typeface="Segoe UI" panose="020B0502040204020203" pitchFamily="34" charset="0"/>
              </a:rPr>
              <a:t>SCC integration </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and CI/CD</a:t>
            </a:r>
          </a:p>
        </p:txBody>
      </p:sp>
      <p:sp>
        <p:nvSpPr>
          <p:cNvPr id="232" name="TextBox 231">
            <a:extLst>
              <a:ext uri="{FF2B5EF4-FFF2-40B4-BE49-F238E27FC236}">
                <a16:creationId xmlns:a16="http://schemas.microsoft.com/office/drawing/2014/main" id="{A8F1E40F-41F9-4393-8691-05A57E36B9C0}"/>
              </a:ext>
            </a:extLst>
          </p:cNvPr>
          <p:cNvSpPr txBox="1"/>
          <p:nvPr/>
        </p:nvSpPr>
        <p:spPr>
          <a:xfrm>
            <a:off x="4435600" y="3662443"/>
            <a:ext cx="1049277" cy="385346"/>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a:cs typeface="Segoe UI" panose="020B0502040204020203" pitchFamily="34" charset="0"/>
              </a:rPr>
              <a:t>Staged deploy with slots</a:t>
            </a:r>
          </a:p>
        </p:txBody>
      </p:sp>
      <p:grpSp>
        <p:nvGrpSpPr>
          <p:cNvPr id="233" name="Group 232">
            <a:extLst>
              <a:ext uri="{FF2B5EF4-FFF2-40B4-BE49-F238E27FC236}">
                <a16:creationId xmlns:a16="http://schemas.microsoft.com/office/drawing/2014/main" id="{FC502CBE-B234-465C-9769-DBE6236905D4}"/>
              </a:ext>
            </a:extLst>
          </p:cNvPr>
          <p:cNvGrpSpPr/>
          <p:nvPr/>
        </p:nvGrpSpPr>
        <p:grpSpPr>
          <a:xfrm>
            <a:off x="4809905" y="2313107"/>
            <a:ext cx="263194" cy="263194"/>
            <a:chOff x="5418138" y="1585913"/>
            <a:chExt cx="495300" cy="495300"/>
          </a:xfrm>
          <a:solidFill>
            <a:schemeClr val="accent2"/>
          </a:solidFill>
        </p:grpSpPr>
        <p:grpSp>
          <p:nvGrpSpPr>
            <p:cNvPr id="234" name="Group 233">
              <a:extLst>
                <a:ext uri="{FF2B5EF4-FFF2-40B4-BE49-F238E27FC236}">
                  <a16:creationId xmlns:a16="http://schemas.microsoft.com/office/drawing/2014/main" id="{78F8BEC5-7375-41DA-A029-0351D283E12E}"/>
                </a:ext>
              </a:extLst>
            </p:cNvPr>
            <p:cNvGrpSpPr/>
            <p:nvPr/>
          </p:nvGrpSpPr>
          <p:grpSpPr>
            <a:xfrm>
              <a:off x="5565776" y="1755776"/>
              <a:ext cx="200025" cy="123825"/>
              <a:chOff x="5565776" y="1755776"/>
              <a:chExt cx="200025" cy="123825"/>
            </a:xfrm>
            <a:grpFill/>
          </p:grpSpPr>
          <p:sp>
            <p:nvSpPr>
              <p:cNvPr id="238" name="Oval 79">
                <a:extLst>
                  <a:ext uri="{FF2B5EF4-FFF2-40B4-BE49-F238E27FC236}">
                    <a16:creationId xmlns:a16="http://schemas.microsoft.com/office/drawing/2014/main" id="{5D1E7E58-2A3D-485E-9BFB-6E19DF7F8A9F}"/>
                  </a:ext>
                </a:extLst>
              </p:cNvPr>
              <p:cNvSpPr>
                <a:spLocks noChangeArrowheads="1"/>
              </p:cNvSpPr>
              <p:nvPr/>
            </p:nvSpPr>
            <p:spPr bwMode="auto">
              <a:xfrm>
                <a:off x="5580063" y="1755776"/>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80">
                <a:extLst>
                  <a:ext uri="{FF2B5EF4-FFF2-40B4-BE49-F238E27FC236}">
                    <a16:creationId xmlns:a16="http://schemas.microsoft.com/office/drawing/2014/main" id="{DC7F6B79-5954-4F89-9459-0FAE9BACB90B}"/>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Oval 81">
                <a:extLst>
                  <a:ext uri="{FF2B5EF4-FFF2-40B4-BE49-F238E27FC236}">
                    <a16:creationId xmlns:a16="http://schemas.microsoft.com/office/drawing/2014/main" id="{7C46527D-62F2-401E-86E0-833BF7F3FD17}"/>
                  </a:ext>
                </a:extLst>
              </p:cNvPr>
              <p:cNvSpPr>
                <a:spLocks noChangeArrowheads="1"/>
              </p:cNvSpPr>
              <p:nvPr/>
            </p:nvSpPr>
            <p:spPr bwMode="auto">
              <a:xfrm>
                <a:off x="5670551" y="1782763"/>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5" name="Group 234">
              <a:extLst>
                <a:ext uri="{FF2B5EF4-FFF2-40B4-BE49-F238E27FC236}">
                  <a16:creationId xmlns:a16="http://schemas.microsoft.com/office/drawing/2014/main" id="{8A816016-A733-4E68-8AD9-026C69C539F4}"/>
                </a:ext>
              </a:extLst>
            </p:cNvPr>
            <p:cNvGrpSpPr/>
            <p:nvPr/>
          </p:nvGrpSpPr>
          <p:grpSpPr>
            <a:xfrm>
              <a:off x="5418138" y="1585913"/>
              <a:ext cx="495300" cy="495300"/>
              <a:chOff x="5418138" y="1585913"/>
              <a:chExt cx="495300" cy="495300"/>
            </a:xfrm>
            <a:grpFill/>
          </p:grpSpPr>
          <p:sp>
            <p:nvSpPr>
              <p:cNvPr id="236" name="Freeform 82">
                <a:extLst>
                  <a:ext uri="{FF2B5EF4-FFF2-40B4-BE49-F238E27FC236}">
                    <a16:creationId xmlns:a16="http://schemas.microsoft.com/office/drawing/2014/main" id="{B62A8136-8E48-425F-9700-32F96CF4E49B}"/>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83">
                <a:extLst>
                  <a:ext uri="{FF2B5EF4-FFF2-40B4-BE49-F238E27FC236}">
                    <a16:creationId xmlns:a16="http://schemas.microsoft.com/office/drawing/2014/main" id="{A9C167BF-3228-4C25-BF0C-0CA0A3A372E2}"/>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1" name="Group 34">
            <a:extLst>
              <a:ext uri="{FF2B5EF4-FFF2-40B4-BE49-F238E27FC236}">
                <a16:creationId xmlns:a16="http://schemas.microsoft.com/office/drawing/2014/main" id="{359BEC6E-4824-40AD-8AC0-AA95D9596D1B}"/>
              </a:ext>
            </a:extLst>
          </p:cNvPr>
          <p:cNvGrpSpPr>
            <a:grpSpLocks noChangeAspect="1"/>
          </p:cNvGrpSpPr>
          <p:nvPr/>
        </p:nvGrpSpPr>
        <p:grpSpPr bwMode="auto">
          <a:xfrm>
            <a:off x="3608437" y="2315995"/>
            <a:ext cx="263194" cy="257418"/>
            <a:chOff x="2805" y="999"/>
            <a:chExt cx="319" cy="312"/>
          </a:xfrm>
        </p:grpSpPr>
        <p:sp>
          <p:nvSpPr>
            <p:cNvPr id="242" name="Freeform 35">
              <a:extLst>
                <a:ext uri="{FF2B5EF4-FFF2-40B4-BE49-F238E27FC236}">
                  <a16:creationId xmlns:a16="http://schemas.microsoft.com/office/drawing/2014/main" id="{E1D6261E-EFF1-45D0-81EA-48DEDB87AB5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
              <a:extLst>
                <a:ext uri="{FF2B5EF4-FFF2-40B4-BE49-F238E27FC236}">
                  <a16:creationId xmlns:a16="http://schemas.microsoft.com/office/drawing/2014/main" id="{345F7264-0B8B-4162-98B0-1F7274BBDAC6}"/>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5" name="Group 19">
            <a:extLst>
              <a:ext uri="{FF2B5EF4-FFF2-40B4-BE49-F238E27FC236}">
                <a16:creationId xmlns:a16="http://schemas.microsoft.com/office/drawing/2014/main" id="{078D4686-1012-409A-B579-70A4877F1EE1}"/>
              </a:ext>
            </a:extLst>
          </p:cNvPr>
          <p:cNvGrpSpPr>
            <a:grpSpLocks noChangeAspect="1"/>
          </p:cNvGrpSpPr>
          <p:nvPr/>
        </p:nvGrpSpPr>
        <p:grpSpPr bwMode="auto">
          <a:xfrm>
            <a:off x="4827838" y="3312883"/>
            <a:ext cx="275670" cy="275670"/>
            <a:chOff x="5807" y="999"/>
            <a:chExt cx="312" cy="312"/>
          </a:xfrm>
          <a:solidFill>
            <a:schemeClr val="accent1"/>
          </a:solidFill>
        </p:grpSpPr>
        <p:sp>
          <p:nvSpPr>
            <p:cNvPr id="246" name="AutoShape 18">
              <a:extLst>
                <a:ext uri="{FF2B5EF4-FFF2-40B4-BE49-F238E27FC236}">
                  <a16:creationId xmlns:a16="http://schemas.microsoft.com/office/drawing/2014/main" id="{21A2BBFB-BD81-4162-A90D-0C51896BDE4B}"/>
                </a:ext>
              </a:extLst>
            </p:cNvPr>
            <p:cNvSpPr>
              <a:spLocks noChangeAspect="1" noChangeArrowheads="1" noTextEdit="1"/>
            </p:cNvSpPr>
            <p:nvPr/>
          </p:nvSpPr>
          <p:spPr bwMode="auto">
            <a:xfrm>
              <a:off x="5807" y="999"/>
              <a:ext cx="312"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20">
              <a:extLst>
                <a:ext uri="{FF2B5EF4-FFF2-40B4-BE49-F238E27FC236}">
                  <a16:creationId xmlns:a16="http://schemas.microsoft.com/office/drawing/2014/main" id="{A950F42A-F5CA-488B-9FAD-3D7147474781}"/>
                </a:ext>
              </a:extLst>
            </p:cNvPr>
            <p:cNvSpPr>
              <a:spLocks noChangeArrowheads="1"/>
            </p:cNvSpPr>
            <p:nvPr/>
          </p:nvSpPr>
          <p:spPr bwMode="auto">
            <a:xfrm>
              <a:off x="5807" y="1028"/>
              <a:ext cx="312" cy="2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21">
              <a:extLst>
                <a:ext uri="{FF2B5EF4-FFF2-40B4-BE49-F238E27FC236}">
                  <a16:creationId xmlns:a16="http://schemas.microsoft.com/office/drawing/2014/main" id="{20EE991D-7D1F-4A81-BAC2-8FB2BB69E8F7}"/>
                </a:ext>
              </a:extLst>
            </p:cNvPr>
            <p:cNvSpPr>
              <a:spLocks noChangeArrowheads="1"/>
            </p:cNvSpPr>
            <p:nvPr/>
          </p:nvSpPr>
          <p:spPr bwMode="auto">
            <a:xfrm>
              <a:off x="5807" y="999"/>
              <a:ext cx="312"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22">
              <a:extLst>
                <a:ext uri="{FF2B5EF4-FFF2-40B4-BE49-F238E27FC236}">
                  <a16:creationId xmlns:a16="http://schemas.microsoft.com/office/drawing/2014/main" id="{9D03044C-3F55-42FF-B79F-0C9B7C9B5D54}"/>
                </a:ext>
              </a:extLst>
            </p:cNvPr>
            <p:cNvSpPr>
              <a:spLocks noChangeArrowheads="1"/>
            </p:cNvSpPr>
            <p:nvPr/>
          </p:nvSpPr>
          <p:spPr bwMode="auto">
            <a:xfrm>
              <a:off x="5851"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23">
              <a:extLst>
                <a:ext uri="{FF2B5EF4-FFF2-40B4-BE49-F238E27FC236}">
                  <a16:creationId xmlns:a16="http://schemas.microsoft.com/office/drawing/2014/main" id="{F246B409-95B6-4F7F-8AEB-32B29C433F76}"/>
                </a:ext>
              </a:extLst>
            </p:cNvPr>
            <p:cNvSpPr>
              <a:spLocks noChangeArrowheads="1"/>
            </p:cNvSpPr>
            <p:nvPr/>
          </p:nvSpPr>
          <p:spPr bwMode="auto">
            <a:xfrm>
              <a:off x="5900"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24">
              <a:extLst>
                <a:ext uri="{FF2B5EF4-FFF2-40B4-BE49-F238E27FC236}">
                  <a16:creationId xmlns:a16="http://schemas.microsoft.com/office/drawing/2014/main" id="{58701F42-1D92-41B3-91DF-78DF316916B6}"/>
                </a:ext>
              </a:extLst>
            </p:cNvPr>
            <p:cNvSpPr>
              <a:spLocks noChangeArrowheads="1"/>
            </p:cNvSpPr>
            <p:nvPr/>
          </p:nvSpPr>
          <p:spPr bwMode="auto">
            <a:xfrm>
              <a:off x="5948" y="1082"/>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25">
              <a:extLst>
                <a:ext uri="{FF2B5EF4-FFF2-40B4-BE49-F238E27FC236}">
                  <a16:creationId xmlns:a16="http://schemas.microsoft.com/office/drawing/2014/main" id="{2AED851D-2382-4D51-8FD3-BE6AADC685FB}"/>
                </a:ext>
              </a:extLst>
            </p:cNvPr>
            <p:cNvSpPr>
              <a:spLocks noChangeArrowheads="1"/>
            </p:cNvSpPr>
            <p:nvPr/>
          </p:nvSpPr>
          <p:spPr bwMode="auto">
            <a:xfrm>
              <a:off x="5997"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Rectangle 26">
              <a:extLst>
                <a:ext uri="{FF2B5EF4-FFF2-40B4-BE49-F238E27FC236}">
                  <a16:creationId xmlns:a16="http://schemas.microsoft.com/office/drawing/2014/main" id="{BBA0E8A4-7CA9-4404-A293-B47027324814}"/>
                </a:ext>
              </a:extLst>
            </p:cNvPr>
            <p:cNvSpPr>
              <a:spLocks noChangeArrowheads="1"/>
            </p:cNvSpPr>
            <p:nvPr/>
          </p:nvSpPr>
          <p:spPr bwMode="auto">
            <a:xfrm>
              <a:off x="5851"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Rectangle 27">
              <a:extLst>
                <a:ext uri="{FF2B5EF4-FFF2-40B4-BE49-F238E27FC236}">
                  <a16:creationId xmlns:a16="http://schemas.microsoft.com/office/drawing/2014/main" id="{BDEC5FBE-C37E-45D7-8FDD-65D6CC91C52D}"/>
                </a:ext>
              </a:extLst>
            </p:cNvPr>
            <p:cNvSpPr>
              <a:spLocks noChangeArrowheads="1"/>
            </p:cNvSpPr>
            <p:nvPr/>
          </p:nvSpPr>
          <p:spPr bwMode="auto">
            <a:xfrm>
              <a:off x="5900"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Rectangle 28">
              <a:extLst>
                <a:ext uri="{FF2B5EF4-FFF2-40B4-BE49-F238E27FC236}">
                  <a16:creationId xmlns:a16="http://schemas.microsoft.com/office/drawing/2014/main" id="{0A434538-93EF-443B-8F23-43DE91CF3A4A}"/>
                </a:ext>
              </a:extLst>
            </p:cNvPr>
            <p:cNvSpPr>
              <a:spLocks noChangeArrowheads="1"/>
            </p:cNvSpPr>
            <p:nvPr/>
          </p:nvSpPr>
          <p:spPr bwMode="auto">
            <a:xfrm>
              <a:off x="5948" y="1131"/>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29">
              <a:extLst>
                <a:ext uri="{FF2B5EF4-FFF2-40B4-BE49-F238E27FC236}">
                  <a16:creationId xmlns:a16="http://schemas.microsoft.com/office/drawing/2014/main" id="{9375C7D3-6EC0-4749-99A6-2C588F30B114}"/>
                </a:ext>
              </a:extLst>
            </p:cNvPr>
            <p:cNvSpPr>
              <a:spLocks noChangeArrowheads="1"/>
            </p:cNvSpPr>
            <p:nvPr/>
          </p:nvSpPr>
          <p:spPr bwMode="auto">
            <a:xfrm>
              <a:off x="5997"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Rectangle 30">
              <a:extLst>
                <a:ext uri="{FF2B5EF4-FFF2-40B4-BE49-F238E27FC236}">
                  <a16:creationId xmlns:a16="http://schemas.microsoft.com/office/drawing/2014/main" id="{6C2BB5FB-85CF-4495-B5F2-C4AE822D13CA}"/>
                </a:ext>
              </a:extLst>
            </p:cNvPr>
            <p:cNvSpPr>
              <a:spLocks noChangeArrowheads="1"/>
            </p:cNvSpPr>
            <p:nvPr/>
          </p:nvSpPr>
          <p:spPr bwMode="auto">
            <a:xfrm>
              <a:off x="5851"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Rectangle 31">
              <a:extLst>
                <a:ext uri="{FF2B5EF4-FFF2-40B4-BE49-F238E27FC236}">
                  <a16:creationId xmlns:a16="http://schemas.microsoft.com/office/drawing/2014/main" id="{CCB985A5-E70D-4FBD-A6B5-57FFEA964072}"/>
                </a:ext>
              </a:extLst>
            </p:cNvPr>
            <p:cNvSpPr>
              <a:spLocks noChangeArrowheads="1"/>
            </p:cNvSpPr>
            <p:nvPr/>
          </p:nvSpPr>
          <p:spPr bwMode="auto">
            <a:xfrm>
              <a:off x="5900"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32">
              <a:extLst>
                <a:ext uri="{FF2B5EF4-FFF2-40B4-BE49-F238E27FC236}">
                  <a16:creationId xmlns:a16="http://schemas.microsoft.com/office/drawing/2014/main" id="{47C8AC58-E6ED-41D3-AD2A-E3A1B42024E6}"/>
                </a:ext>
              </a:extLst>
            </p:cNvPr>
            <p:cNvSpPr>
              <a:spLocks noChangeArrowheads="1"/>
            </p:cNvSpPr>
            <p:nvPr/>
          </p:nvSpPr>
          <p:spPr bwMode="auto">
            <a:xfrm>
              <a:off x="5948" y="1179"/>
              <a:ext cx="3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Rectangle 33">
              <a:extLst>
                <a:ext uri="{FF2B5EF4-FFF2-40B4-BE49-F238E27FC236}">
                  <a16:creationId xmlns:a16="http://schemas.microsoft.com/office/drawing/2014/main" id="{7B9D8A99-AEA4-4672-999D-B464971FFF88}"/>
                </a:ext>
              </a:extLst>
            </p:cNvPr>
            <p:cNvSpPr>
              <a:spLocks noChangeArrowheads="1"/>
            </p:cNvSpPr>
            <p:nvPr/>
          </p:nvSpPr>
          <p:spPr bwMode="auto">
            <a:xfrm>
              <a:off x="5997"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Rectangle 34">
              <a:extLst>
                <a:ext uri="{FF2B5EF4-FFF2-40B4-BE49-F238E27FC236}">
                  <a16:creationId xmlns:a16="http://schemas.microsoft.com/office/drawing/2014/main" id="{B1D99946-F8BC-4BE7-92F9-38C405925834}"/>
                </a:ext>
              </a:extLst>
            </p:cNvPr>
            <p:cNvSpPr>
              <a:spLocks noChangeArrowheads="1"/>
            </p:cNvSpPr>
            <p:nvPr/>
          </p:nvSpPr>
          <p:spPr bwMode="auto">
            <a:xfrm>
              <a:off x="5851"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Rectangle 35">
              <a:extLst>
                <a:ext uri="{FF2B5EF4-FFF2-40B4-BE49-F238E27FC236}">
                  <a16:creationId xmlns:a16="http://schemas.microsoft.com/office/drawing/2014/main" id="{5067152F-A7DC-4861-AF6B-A4A914929EF3}"/>
                </a:ext>
              </a:extLst>
            </p:cNvPr>
            <p:cNvSpPr>
              <a:spLocks noChangeArrowheads="1"/>
            </p:cNvSpPr>
            <p:nvPr/>
          </p:nvSpPr>
          <p:spPr bwMode="auto">
            <a:xfrm>
              <a:off x="5900"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36">
              <a:extLst>
                <a:ext uri="{FF2B5EF4-FFF2-40B4-BE49-F238E27FC236}">
                  <a16:creationId xmlns:a16="http://schemas.microsoft.com/office/drawing/2014/main" id="{7D5A8976-2DEC-4470-86F1-4D2657206082}"/>
                </a:ext>
              </a:extLst>
            </p:cNvPr>
            <p:cNvSpPr>
              <a:spLocks noChangeArrowheads="1"/>
            </p:cNvSpPr>
            <p:nvPr/>
          </p:nvSpPr>
          <p:spPr bwMode="auto">
            <a:xfrm>
              <a:off x="5948" y="1228"/>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Rectangle 272">
              <a:extLst>
                <a:ext uri="{FF2B5EF4-FFF2-40B4-BE49-F238E27FC236}">
                  <a16:creationId xmlns:a16="http://schemas.microsoft.com/office/drawing/2014/main" id="{CA39D3DC-58E3-43C8-BDED-5AE6B6365606}"/>
                </a:ext>
              </a:extLst>
            </p:cNvPr>
            <p:cNvSpPr>
              <a:spLocks noChangeArrowheads="1"/>
            </p:cNvSpPr>
            <p:nvPr/>
          </p:nvSpPr>
          <p:spPr bwMode="auto">
            <a:xfrm>
              <a:off x="5997"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273">
              <a:extLst>
                <a:ext uri="{FF2B5EF4-FFF2-40B4-BE49-F238E27FC236}">
                  <a16:creationId xmlns:a16="http://schemas.microsoft.com/office/drawing/2014/main" id="{B4EDF538-EB28-401E-AD6A-675140DB10FE}"/>
                </a:ext>
              </a:extLst>
            </p:cNvPr>
            <p:cNvSpPr>
              <a:spLocks noChangeArrowheads="1"/>
            </p:cNvSpPr>
            <p:nvPr/>
          </p:nvSpPr>
          <p:spPr bwMode="auto">
            <a:xfrm>
              <a:off x="6046" y="1082"/>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Rectangle 274">
              <a:extLst>
                <a:ext uri="{FF2B5EF4-FFF2-40B4-BE49-F238E27FC236}">
                  <a16:creationId xmlns:a16="http://schemas.microsoft.com/office/drawing/2014/main" id="{2C467BC3-54A1-40BF-95FC-6DEE87328E98}"/>
                </a:ext>
              </a:extLst>
            </p:cNvPr>
            <p:cNvSpPr>
              <a:spLocks noChangeArrowheads="1"/>
            </p:cNvSpPr>
            <p:nvPr/>
          </p:nvSpPr>
          <p:spPr bwMode="auto">
            <a:xfrm>
              <a:off x="6046" y="113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Rectangle 275">
              <a:extLst>
                <a:ext uri="{FF2B5EF4-FFF2-40B4-BE49-F238E27FC236}">
                  <a16:creationId xmlns:a16="http://schemas.microsoft.com/office/drawing/2014/main" id="{44EE444E-72FB-4D65-9DF2-D477CE0062A6}"/>
                </a:ext>
              </a:extLst>
            </p:cNvPr>
            <p:cNvSpPr>
              <a:spLocks noChangeArrowheads="1"/>
            </p:cNvSpPr>
            <p:nvPr/>
          </p:nvSpPr>
          <p:spPr bwMode="auto">
            <a:xfrm>
              <a:off x="6046" y="1179"/>
              <a:ext cx="29"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Rectangle 276">
              <a:extLst>
                <a:ext uri="{FF2B5EF4-FFF2-40B4-BE49-F238E27FC236}">
                  <a16:creationId xmlns:a16="http://schemas.microsoft.com/office/drawing/2014/main" id="{E90EE140-09E5-4AA9-B94C-1B7DD02528D0}"/>
                </a:ext>
              </a:extLst>
            </p:cNvPr>
            <p:cNvSpPr>
              <a:spLocks noChangeArrowheads="1"/>
            </p:cNvSpPr>
            <p:nvPr/>
          </p:nvSpPr>
          <p:spPr bwMode="auto">
            <a:xfrm>
              <a:off x="6046" y="1228"/>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8" name="Group 121">
            <a:extLst>
              <a:ext uri="{FF2B5EF4-FFF2-40B4-BE49-F238E27FC236}">
                <a16:creationId xmlns:a16="http://schemas.microsoft.com/office/drawing/2014/main" id="{8E1710A6-BDB2-453F-935D-59D34933D96F}"/>
              </a:ext>
            </a:extLst>
          </p:cNvPr>
          <p:cNvGrpSpPr>
            <a:grpSpLocks noChangeAspect="1"/>
          </p:cNvGrpSpPr>
          <p:nvPr/>
        </p:nvGrpSpPr>
        <p:grpSpPr bwMode="auto">
          <a:xfrm>
            <a:off x="11155764" y="4372002"/>
            <a:ext cx="193743" cy="309989"/>
            <a:chOff x="6473" y="999"/>
            <a:chExt cx="195" cy="312"/>
          </a:xfrm>
        </p:grpSpPr>
        <p:sp>
          <p:nvSpPr>
            <p:cNvPr id="279" name="Rectangle 122">
              <a:extLst>
                <a:ext uri="{FF2B5EF4-FFF2-40B4-BE49-F238E27FC236}">
                  <a16:creationId xmlns:a16="http://schemas.microsoft.com/office/drawing/2014/main" id="{7884CE2E-F83B-4170-A5BA-935E78491D8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123">
              <a:extLst>
                <a:ext uri="{FF2B5EF4-FFF2-40B4-BE49-F238E27FC236}">
                  <a16:creationId xmlns:a16="http://schemas.microsoft.com/office/drawing/2014/main" id="{05AA39D8-9D63-448C-A8F9-8C327D5B1546}"/>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124">
              <a:extLst>
                <a:ext uri="{FF2B5EF4-FFF2-40B4-BE49-F238E27FC236}">
                  <a16:creationId xmlns:a16="http://schemas.microsoft.com/office/drawing/2014/main" id="{CA1824A9-CBC7-4FEE-B126-CC28FECA8AA8}"/>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Rectangle 125">
              <a:extLst>
                <a:ext uri="{FF2B5EF4-FFF2-40B4-BE49-F238E27FC236}">
                  <a16:creationId xmlns:a16="http://schemas.microsoft.com/office/drawing/2014/main" id="{44C020F1-F90C-49A7-A677-1A06652DD482}"/>
                </a:ext>
              </a:extLst>
            </p:cNvPr>
            <p:cNvSpPr>
              <a:spLocks noChangeArrowheads="1"/>
            </p:cNvSpPr>
            <p:nvPr/>
          </p:nvSpPr>
          <p:spPr bwMode="auto">
            <a:xfrm>
              <a:off x="6502" y="1062"/>
              <a:ext cx="39" cy="1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126">
              <a:extLst>
                <a:ext uri="{FF2B5EF4-FFF2-40B4-BE49-F238E27FC236}">
                  <a16:creationId xmlns:a16="http://schemas.microsoft.com/office/drawing/2014/main" id="{5835B7DB-5D14-44F3-A1CB-2B0C8AD695F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27">
              <a:extLst>
                <a:ext uri="{FF2B5EF4-FFF2-40B4-BE49-F238E27FC236}">
                  <a16:creationId xmlns:a16="http://schemas.microsoft.com/office/drawing/2014/main" id="{7646DBEC-876B-4177-B64A-77191F4FCFA0}"/>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0926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FACD-8F82-433C-B67D-2C41A9D1454B}"/>
              </a:ext>
            </a:extLst>
          </p:cNvPr>
          <p:cNvSpPr>
            <a:spLocks noGrp="1"/>
          </p:cNvSpPr>
          <p:nvPr>
            <p:ph type="title"/>
          </p:nvPr>
        </p:nvSpPr>
        <p:spPr/>
        <p:txBody>
          <a:bodyPr/>
          <a:lstStyle/>
          <a:p>
            <a:r>
              <a:rPr lang="en-US"/>
              <a:t>Fault-tolerant e-commerce</a:t>
            </a:r>
          </a:p>
        </p:txBody>
      </p:sp>
      <p:sp>
        <p:nvSpPr>
          <p:cNvPr id="3" name="Text Placeholder 2">
            <a:extLst>
              <a:ext uri="{FF2B5EF4-FFF2-40B4-BE49-F238E27FC236}">
                <a16:creationId xmlns:a16="http://schemas.microsoft.com/office/drawing/2014/main" id="{FF5F61FC-F44E-4D9C-AAE9-A59C2052D2D0}"/>
              </a:ext>
            </a:extLst>
          </p:cNvPr>
          <p:cNvSpPr>
            <a:spLocks noGrp="1"/>
          </p:cNvSpPr>
          <p:nvPr>
            <p:ph type="body" sz="quarter" idx="10"/>
          </p:nvPr>
        </p:nvSpPr>
        <p:spPr/>
        <p:txBody>
          <a:bodyPr/>
          <a:lstStyle/>
          <a:p>
            <a:r>
              <a:rPr lang="en-US"/>
              <a:t>Personalized recommendations</a:t>
            </a:r>
          </a:p>
        </p:txBody>
      </p:sp>
      <p:sp>
        <p:nvSpPr>
          <p:cNvPr id="83" name="Rounded Rectangle 74">
            <a:extLst>
              <a:ext uri="{FF2B5EF4-FFF2-40B4-BE49-F238E27FC236}">
                <a16:creationId xmlns:a16="http://schemas.microsoft.com/office/drawing/2014/main" id="{FB00766C-BB65-48D6-80D4-9ABD3AFCCAC9}"/>
              </a:ext>
            </a:extLst>
          </p:cNvPr>
          <p:cNvSpPr/>
          <p:nvPr/>
        </p:nvSpPr>
        <p:spPr>
          <a:xfrm>
            <a:off x="1821930" y="4983247"/>
            <a:ext cx="4246243" cy="160914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GB" b="0" i="0" u="none" strike="noStrike" kern="1200" cap="none" normalizeH="0" noProof="0">
              <a:ln>
                <a:noFill/>
              </a:ln>
              <a:solidFill>
                <a:srgbClr val="797979"/>
              </a:solidFill>
              <a:effectLst/>
              <a:uLnTx/>
              <a:uFillTx/>
              <a:latin typeface="Calibri" panose="020F0502020204030204"/>
              <a:ea typeface="+mn-ea"/>
              <a:cs typeface="+mn-cs"/>
            </a:endParaRPr>
          </a:p>
        </p:txBody>
      </p:sp>
      <p:sp>
        <p:nvSpPr>
          <p:cNvPr id="84" name="Rounded Rectangle 74">
            <a:extLst>
              <a:ext uri="{FF2B5EF4-FFF2-40B4-BE49-F238E27FC236}">
                <a16:creationId xmlns:a16="http://schemas.microsoft.com/office/drawing/2014/main" id="{1081DAFD-7031-452D-9684-43A70EACC569}"/>
              </a:ext>
            </a:extLst>
          </p:cNvPr>
          <p:cNvSpPr/>
          <p:nvPr/>
        </p:nvSpPr>
        <p:spPr>
          <a:xfrm>
            <a:off x="7215093" y="4983247"/>
            <a:ext cx="3417575" cy="160913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GB" b="0" i="0" u="none" strike="noStrike" kern="1200" cap="none" normalizeH="0" noProof="0">
              <a:ln>
                <a:noFill/>
              </a:ln>
              <a:solidFill>
                <a:srgbClr val="797979"/>
              </a:solidFill>
              <a:effectLst/>
              <a:uLnTx/>
              <a:uFillTx/>
              <a:latin typeface="Calibri" panose="020F0502020204030204"/>
              <a:ea typeface="+mn-ea"/>
              <a:cs typeface="+mn-cs"/>
            </a:endParaRPr>
          </a:p>
        </p:txBody>
      </p:sp>
      <p:cxnSp>
        <p:nvCxnSpPr>
          <p:cNvPr id="85" name="Straight Connector 84">
            <a:extLst>
              <a:ext uri="{FF2B5EF4-FFF2-40B4-BE49-F238E27FC236}">
                <a16:creationId xmlns:a16="http://schemas.microsoft.com/office/drawing/2014/main" id="{10A6E667-CBED-4FB1-AB7C-A75DB1B0B309}"/>
              </a:ext>
            </a:extLst>
          </p:cNvPr>
          <p:cNvCxnSpPr>
            <a:cxnSpLocks/>
          </p:cNvCxnSpPr>
          <p:nvPr/>
        </p:nvCxnSpPr>
        <p:spPr>
          <a:xfrm>
            <a:off x="5583285" y="3137801"/>
            <a:ext cx="2197130"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Elbow Connector 168">
            <a:extLst>
              <a:ext uri="{FF2B5EF4-FFF2-40B4-BE49-F238E27FC236}">
                <a16:creationId xmlns:a16="http://schemas.microsoft.com/office/drawing/2014/main" id="{23CAB50C-F36B-4C66-B5CA-B330B6025F8E}"/>
              </a:ext>
            </a:extLst>
          </p:cNvPr>
          <p:cNvCxnSpPr>
            <a:cxnSpLocks/>
          </p:cNvCxnSpPr>
          <p:nvPr/>
        </p:nvCxnSpPr>
        <p:spPr>
          <a:xfrm rot="10800000" flipV="1">
            <a:off x="5577459" y="2177551"/>
            <a:ext cx="937331" cy="138851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168">
            <a:extLst>
              <a:ext uri="{FF2B5EF4-FFF2-40B4-BE49-F238E27FC236}">
                <a16:creationId xmlns:a16="http://schemas.microsoft.com/office/drawing/2014/main" id="{D2D2FB7B-486F-4058-8DE9-11BBF936480B}"/>
              </a:ext>
            </a:extLst>
          </p:cNvPr>
          <p:cNvCxnSpPr>
            <a:cxnSpLocks/>
          </p:cNvCxnSpPr>
          <p:nvPr/>
        </p:nvCxnSpPr>
        <p:spPr>
          <a:xfrm rot="10800000" flipH="1" flipV="1">
            <a:off x="6841895" y="2177551"/>
            <a:ext cx="937331" cy="138851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36E8CDA-8E69-498C-8C2E-5C088D6C306A}"/>
              </a:ext>
            </a:extLst>
          </p:cNvPr>
          <p:cNvSpPr/>
          <p:nvPr/>
        </p:nvSpPr>
        <p:spPr>
          <a:xfrm>
            <a:off x="6471074" y="1952157"/>
            <a:ext cx="419295" cy="4482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normalizeH="0" noProof="0">
              <a:ln>
                <a:noFill/>
              </a:ln>
              <a:solidFill>
                <a:prstClr val="white"/>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BDBCC691-EA4C-4A96-AA4E-D12EED8F6DDE}"/>
              </a:ext>
            </a:extLst>
          </p:cNvPr>
          <p:cNvCxnSpPr>
            <a:cxnSpLocks/>
          </p:cNvCxnSpPr>
          <p:nvPr/>
        </p:nvCxnSpPr>
        <p:spPr>
          <a:xfrm>
            <a:off x="6679995" y="1699464"/>
            <a:ext cx="0" cy="252693"/>
          </a:xfrm>
          <a:prstGeom prst="straightConnector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D473E3E4-11FA-44AC-B4A3-6CB69584ADA0}"/>
              </a:ext>
            </a:extLst>
          </p:cNvPr>
          <p:cNvCxnSpPr>
            <a:cxnSpLocks/>
          </p:cNvCxnSpPr>
          <p:nvPr/>
        </p:nvCxnSpPr>
        <p:spPr>
          <a:xfrm>
            <a:off x="1510937" y="3817338"/>
            <a:ext cx="779417"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91" name="TextBox 90">
            <a:extLst>
              <a:ext uri="{FF2B5EF4-FFF2-40B4-BE49-F238E27FC236}">
                <a16:creationId xmlns:a16="http://schemas.microsoft.com/office/drawing/2014/main" id="{1A87B4D2-E3B2-47C5-AC37-1ECE01F86F97}"/>
              </a:ext>
            </a:extLst>
          </p:cNvPr>
          <p:cNvSpPr txBox="1"/>
          <p:nvPr/>
        </p:nvSpPr>
        <p:spPr>
          <a:xfrm>
            <a:off x="5820705" y="3337147"/>
            <a:ext cx="1728276"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Recommendations API</a:t>
            </a:r>
          </a:p>
        </p:txBody>
      </p:sp>
      <p:sp>
        <p:nvSpPr>
          <p:cNvPr id="92" name="TextBox 91">
            <a:extLst>
              <a:ext uri="{FF2B5EF4-FFF2-40B4-BE49-F238E27FC236}">
                <a16:creationId xmlns:a16="http://schemas.microsoft.com/office/drawing/2014/main" id="{C2DB13E5-4EA3-4365-901B-9DD29294EAE6}"/>
              </a:ext>
            </a:extLst>
          </p:cNvPr>
          <p:cNvSpPr txBox="1"/>
          <p:nvPr/>
        </p:nvSpPr>
        <p:spPr>
          <a:xfrm>
            <a:off x="4958783" y="2620018"/>
            <a:ext cx="552235"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latin typeface="+mj-lt"/>
              </a:rPr>
              <a:t>East</a:t>
            </a:r>
          </a:p>
        </p:txBody>
      </p:sp>
      <p:sp>
        <p:nvSpPr>
          <p:cNvPr id="93" name="TextBox 92">
            <a:extLst>
              <a:ext uri="{FF2B5EF4-FFF2-40B4-BE49-F238E27FC236}">
                <a16:creationId xmlns:a16="http://schemas.microsoft.com/office/drawing/2014/main" id="{E0C5C39F-E707-4716-830C-C23D89028F6B}"/>
              </a:ext>
            </a:extLst>
          </p:cNvPr>
          <p:cNvSpPr txBox="1"/>
          <p:nvPr/>
        </p:nvSpPr>
        <p:spPr>
          <a:xfrm>
            <a:off x="7860791" y="2620018"/>
            <a:ext cx="566598"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latin typeface="+mj-lt"/>
              </a:rPr>
              <a:t>West</a:t>
            </a:r>
          </a:p>
        </p:txBody>
      </p:sp>
      <p:sp>
        <p:nvSpPr>
          <p:cNvPr id="94" name="TextBox 93">
            <a:extLst>
              <a:ext uri="{FF2B5EF4-FFF2-40B4-BE49-F238E27FC236}">
                <a16:creationId xmlns:a16="http://schemas.microsoft.com/office/drawing/2014/main" id="{EC130213-0951-4F5E-846E-C54CEB92893F}"/>
              </a:ext>
            </a:extLst>
          </p:cNvPr>
          <p:cNvSpPr txBox="1"/>
          <p:nvPr/>
        </p:nvSpPr>
        <p:spPr>
          <a:xfrm>
            <a:off x="5506751" y="1847189"/>
            <a:ext cx="804770"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Browser</a:t>
            </a:r>
          </a:p>
        </p:txBody>
      </p:sp>
      <p:sp>
        <p:nvSpPr>
          <p:cNvPr id="95" name="TextBox 94">
            <a:extLst>
              <a:ext uri="{FF2B5EF4-FFF2-40B4-BE49-F238E27FC236}">
                <a16:creationId xmlns:a16="http://schemas.microsoft.com/office/drawing/2014/main" id="{EA2330FB-A8F4-4999-9678-000065D4AF6C}"/>
              </a:ext>
            </a:extLst>
          </p:cNvPr>
          <p:cNvSpPr txBox="1"/>
          <p:nvPr/>
        </p:nvSpPr>
        <p:spPr>
          <a:xfrm>
            <a:off x="6146067" y="5837171"/>
            <a:ext cx="982204" cy="4247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Application</a:t>
            </a:r>
            <a:br>
              <a:rPr lang="en-US" sz="1200"/>
            </a:br>
            <a:r>
              <a:rPr lang="en-US" sz="1200"/>
              <a:t>Insights</a:t>
            </a:r>
          </a:p>
        </p:txBody>
      </p:sp>
      <p:sp>
        <p:nvSpPr>
          <p:cNvPr id="99" name="TextBox 98">
            <a:extLst>
              <a:ext uri="{FF2B5EF4-FFF2-40B4-BE49-F238E27FC236}">
                <a16:creationId xmlns:a16="http://schemas.microsoft.com/office/drawing/2014/main" id="{1AB045C8-F1A6-4408-A4CD-0E4D3CECFF5E}"/>
              </a:ext>
            </a:extLst>
          </p:cNvPr>
          <p:cNvSpPr txBox="1"/>
          <p:nvPr/>
        </p:nvSpPr>
        <p:spPr>
          <a:xfrm>
            <a:off x="6132530" y="4514206"/>
            <a:ext cx="1030750"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Azure Active</a:t>
            </a:r>
            <a:br>
              <a:rPr lang="en-US" sz="1200"/>
            </a:br>
            <a:r>
              <a:rPr lang="en-US" sz="1200"/>
              <a:t>Directory B2C</a:t>
            </a:r>
          </a:p>
        </p:txBody>
      </p:sp>
      <p:cxnSp>
        <p:nvCxnSpPr>
          <p:cNvPr id="100" name="Straight Arrow Connector 99">
            <a:extLst>
              <a:ext uri="{FF2B5EF4-FFF2-40B4-BE49-F238E27FC236}">
                <a16:creationId xmlns:a16="http://schemas.microsoft.com/office/drawing/2014/main" id="{EF7BA869-7D92-4DAE-B25E-538AA299CF0E}"/>
              </a:ext>
            </a:extLst>
          </p:cNvPr>
          <p:cNvCxnSpPr>
            <a:cxnSpLocks/>
          </p:cNvCxnSpPr>
          <p:nvPr/>
        </p:nvCxnSpPr>
        <p:spPr>
          <a:xfrm>
            <a:off x="6682837" y="4045986"/>
            <a:ext cx="0" cy="205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F8C73E9-906B-4297-9101-E2E5082F73F8}"/>
              </a:ext>
            </a:extLst>
          </p:cNvPr>
          <p:cNvSpPr txBox="1"/>
          <p:nvPr/>
        </p:nvSpPr>
        <p:spPr>
          <a:xfrm>
            <a:off x="6061557" y="2427897"/>
            <a:ext cx="1239486"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Traffic Manager</a:t>
            </a:r>
          </a:p>
        </p:txBody>
      </p:sp>
      <p:sp>
        <p:nvSpPr>
          <p:cNvPr id="102" name="TextBox 101">
            <a:extLst>
              <a:ext uri="{FF2B5EF4-FFF2-40B4-BE49-F238E27FC236}">
                <a16:creationId xmlns:a16="http://schemas.microsoft.com/office/drawing/2014/main" id="{BC8D99F3-2E0D-4C13-9DB8-C4C024425D09}"/>
              </a:ext>
            </a:extLst>
          </p:cNvPr>
          <p:cNvSpPr txBox="1"/>
          <p:nvPr/>
        </p:nvSpPr>
        <p:spPr>
          <a:xfrm>
            <a:off x="5715507" y="2672073"/>
            <a:ext cx="1931586" cy="3693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000"/>
              <a:t>Priority Traffic-Routing Method</a:t>
            </a:r>
          </a:p>
        </p:txBody>
      </p:sp>
      <p:cxnSp>
        <p:nvCxnSpPr>
          <p:cNvPr id="103" name="Straight Arrow Connector 102">
            <a:extLst>
              <a:ext uri="{FF2B5EF4-FFF2-40B4-BE49-F238E27FC236}">
                <a16:creationId xmlns:a16="http://schemas.microsoft.com/office/drawing/2014/main" id="{4287B804-0C64-40F8-9907-B28CB46AA591}"/>
              </a:ext>
            </a:extLst>
          </p:cNvPr>
          <p:cNvCxnSpPr/>
          <p:nvPr/>
        </p:nvCxnSpPr>
        <p:spPr>
          <a:xfrm flipV="1">
            <a:off x="6246032" y="1699464"/>
            <a:ext cx="894003" cy="1370"/>
          </a:xfrm>
          <a:prstGeom prst="straightConnector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4" name="TextBox 103">
            <a:extLst>
              <a:ext uri="{FF2B5EF4-FFF2-40B4-BE49-F238E27FC236}">
                <a16:creationId xmlns:a16="http://schemas.microsoft.com/office/drawing/2014/main" id="{7227E744-D03D-4D8B-9DF2-FC3D304171DC}"/>
              </a:ext>
            </a:extLst>
          </p:cNvPr>
          <p:cNvSpPr txBox="1"/>
          <p:nvPr/>
        </p:nvSpPr>
        <p:spPr>
          <a:xfrm>
            <a:off x="7136162" y="1847189"/>
            <a:ext cx="521978"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CDN</a:t>
            </a:r>
          </a:p>
        </p:txBody>
      </p:sp>
      <p:cxnSp>
        <p:nvCxnSpPr>
          <p:cNvPr id="105" name="Straight Connector 104">
            <a:extLst>
              <a:ext uri="{FF2B5EF4-FFF2-40B4-BE49-F238E27FC236}">
                <a16:creationId xmlns:a16="http://schemas.microsoft.com/office/drawing/2014/main" id="{6EB05BDE-1FB6-4D77-9203-7E12C599CF43}"/>
              </a:ext>
            </a:extLst>
          </p:cNvPr>
          <p:cNvCxnSpPr>
            <a:cxnSpLocks/>
          </p:cNvCxnSpPr>
          <p:nvPr/>
        </p:nvCxnSpPr>
        <p:spPr>
          <a:xfrm flipH="1" flipV="1">
            <a:off x="5583285" y="4557201"/>
            <a:ext cx="1129" cy="424009"/>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A4B564F0-A04F-4899-9A15-74C52FEB1BF9}"/>
              </a:ext>
            </a:extLst>
          </p:cNvPr>
          <p:cNvCxnSpPr>
            <a:cxnSpLocks/>
          </p:cNvCxnSpPr>
          <p:nvPr/>
        </p:nvCxnSpPr>
        <p:spPr>
          <a:xfrm flipH="1" flipV="1">
            <a:off x="7821331" y="4557201"/>
            <a:ext cx="1129" cy="424009"/>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TextBox 106">
            <a:extLst>
              <a:ext uri="{FF2B5EF4-FFF2-40B4-BE49-F238E27FC236}">
                <a16:creationId xmlns:a16="http://schemas.microsoft.com/office/drawing/2014/main" id="{15BD4446-F2AE-4C44-9BFC-ED97EF14C411}"/>
              </a:ext>
            </a:extLst>
          </p:cNvPr>
          <p:cNvSpPr txBox="1"/>
          <p:nvPr/>
        </p:nvSpPr>
        <p:spPr>
          <a:xfrm>
            <a:off x="7242576" y="4093537"/>
            <a:ext cx="1024816" cy="4247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Commerce</a:t>
            </a:r>
            <a:br>
              <a:rPr lang="en-US" sz="1200"/>
            </a:br>
            <a:r>
              <a:rPr lang="en-US" sz="1200"/>
              <a:t>Site</a:t>
            </a:r>
          </a:p>
        </p:txBody>
      </p:sp>
      <p:sp>
        <p:nvSpPr>
          <p:cNvPr id="108" name="TextBox 107">
            <a:extLst>
              <a:ext uri="{FF2B5EF4-FFF2-40B4-BE49-F238E27FC236}">
                <a16:creationId xmlns:a16="http://schemas.microsoft.com/office/drawing/2014/main" id="{0191B5BC-0474-4F5C-9C14-CC4C154081B6}"/>
              </a:ext>
            </a:extLst>
          </p:cNvPr>
          <p:cNvSpPr txBox="1"/>
          <p:nvPr/>
        </p:nvSpPr>
        <p:spPr>
          <a:xfrm>
            <a:off x="8362098" y="4093537"/>
            <a:ext cx="1044659"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Queue</a:t>
            </a:r>
            <a:br>
              <a:rPr lang="en-US" sz="1200"/>
            </a:br>
            <a:r>
              <a:rPr lang="en-US" sz="1200"/>
              <a:t>Credit Card</a:t>
            </a:r>
            <a:br>
              <a:rPr lang="en-US" sz="1200"/>
            </a:br>
            <a:r>
              <a:rPr lang="en-US" sz="1200"/>
              <a:t>Transactions</a:t>
            </a:r>
          </a:p>
        </p:txBody>
      </p:sp>
      <p:sp>
        <p:nvSpPr>
          <p:cNvPr id="109" name="TextBox 108">
            <a:extLst>
              <a:ext uri="{FF2B5EF4-FFF2-40B4-BE49-F238E27FC236}">
                <a16:creationId xmlns:a16="http://schemas.microsoft.com/office/drawing/2014/main" id="{102F0A58-8501-4B8B-96C4-EDD5C86B47D0}"/>
              </a:ext>
            </a:extLst>
          </p:cNvPr>
          <p:cNvSpPr txBox="1"/>
          <p:nvPr/>
        </p:nvSpPr>
        <p:spPr>
          <a:xfrm>
            <a:off x="9513384" y="4093537"/>
            <a:ext cx="949512"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err="1"/>
              <a:t>WebJob</a:t>
            </a:r>
            <a:r>
              <a:rPr lang="en-US" sz="1200"/>
              <a:t> Credit Card</a:t>
            </a:r>
            <a:br>
              <a:rPr lang="en-US" sz="1200"/>
            </a:br>
            <a:r>
              <a:rPr lang="en-US" sz="1200"/>
              <a:t>Processing</a:t>
            </a:r>
          </a:p>
        </p:txBody>
      </p:sp>
      <p:sp>
        <p:nvSpPr>
          <p:cNvPr id="110" name="TextBox 109">
            <a:extLst>
              <a:ext uri="{FF2B5EF4-FFF2-40B4-BE49-F238E27FC236}">
                <a16:creationId xmlns:a16="http://schemas.microsoft.com/office/drawing/2014/main" id="{D28D6C86-A99B-45AC-9896-E0BF11E7CB99}"/>
              </a:ext>
            </a:extLst>
          </p:cNvPr>
          <p:cNvSpPr txBox="1"/>
          <p:nvPr/>
        </p:nvSpPr>
        <p:spPr>
          <a:xfrm>
            <a:off x="10694936" y="4093537"/>
            <a:ext cx="911847"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Third party</a:t>
            </a:r>
            <a:br>
              <a:rPr lang="en-US" sz="1200"/>
            </a:br>
            <a:r>
              <a:rPr lang="en-US" sz="1200"/>
              <a:t>Payment</a:t>
            </a:r>
          </a:p>
        </p:txBody>
      </p:sp>
      <p:sp>
        <p:nvSpPr>
          <p:cNvPr id="111" name="TextBox 110">
            <a:extLst>
              <a:ext uri="{FF2B5EF4-FFF2-40B4-BE49-F238E27FC236}">
                <a16:creationId xmlns:a16="http://schemas.microsoft.com/office/drawing/2014/main" id="{F562DB66-DF25-4305-99A6-0BC2F8D545DE}"/>
              </a:ext>
            </a:extLst>
          </p:cNvPr>
          <p:cNvSpPr txBox="1"/>
          <p:nvPr/>
        </p:nvSpPr>
        <p:spPr>
          <a:xfrm>
            <a:off x="5001087" y="4093537"/>
            <a:ext cx="1024816" cy="4247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Commerce</a:t>
            </a:r>
            <a:br>
              <a:rPr lang="en-US" sz="1200"/>
            </a:br>
            <a:r>
              <a:rPr lang="en-US" sz="1200"/>
              <a:t>Site</a:t>
            </a:r>
          </a:p>
        </p:txBody>
      </p:sp>
      <p:sp>
        <p:nvSpPr>
          <p:cNvPr id="112" name="TextBox 111">
            <a:extLst>
              <a:ext uri="{FF2B5EF4-FFF2-40B4-BE49-F238E27FC236}">
                <a16:creationId xmlns:a16="http://schemas.microsoft.com/office/drawing/2014/main" id="{3E7BE1F4-A00D-42A0-A376-5BADD7AE4B13}"/>
              </a:ext>
            </a:extLst>
          </p:cNvPr>
          <p:cNvSpPr txBox="1"/>
          <p:nvPr/>
        </p:nvSpPr>
        <p:spPr>
          <a:xfrm>
            <a:off x="3566338" y="4093537"/>
            <a:ext cx="1044659"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Queue</a:t>
            </a:r>
            <a:br>
              <a:rPr lang="en-US" sz="1200"/>
            </a:br>
            <a:r>
              <a:rPr lang="en-US" sz="1200"/>
              <a:t>Credit Card</a:t>
            </a:r>
            <a:br>
              <a:rPr lang="en-US" sz="1200"/>
            </a:br>
            <a:r>
              <a:rPr lang="en-US" sz="1200"/>
              <a:t>Transactions</a:t>
            </a:r>
          </a:p>
        </p:txBody>
      </p:sp>
      <p:sp>
        <p:nvSpPr>
          <p:cNvPr id="113" name="TextBox 112">
            <a:extLst>
              <a:ext uri="{FF2B5EF4-FFF2-40B4-BE49-F238E27FC236}">
                <a16:creationId xmlns:a16="http://schemas.microsoft.com/office/drawing/2014/main" id="{05802B08-965C-4A4C-B4BD-877A965564F8}"/>
              </a:ext>
            </a:extLst>
          </p:cNvPr>
          <p:cNvSpPr txBox="1"/>
          <p:nvPr/>
        </p:nvSpPr>
        <p:spPr>
          <a:xfrm>
            <a:off x="2187377" y="4093537"/>
            <a:ext cx="949512"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err="1"/>
              <a:t>WebJob</a:t>
            </a:r>
            <a:r>
              <a:rPr lang="en-US" sz="1200"/>
              <a:t> Credit Card</a:t>
            </a:r>
            <a:br>
              <a:rPr lang="en-US" sz="1200"/>
            </a:br>
            <a:r>
              <a:rPr lang="en-US" sz="1200"/>
              <a:t>Processing</a:t>
            </a:r>
          </a:p>
        </p:txBody>
      </p:sp>
      <p:sp>
        <p:nvSpPr>
          <p:cNvPr id="114" name="TextBox 113">
            <a:extLst>
              <a:ext uri="{FF2B5EF4-FFF2-40B4-BE49-F238E27FC236}">
                <a16:creationId xmlns:a16="http://schemas.microsoft.com/office/drawing/2014/main" id="{8AB1DE57-FF2D-48C0-9885-8A04B52134B1}"/>
              </a:ext>
            </a:extLst>
          </p:cNvPr>
          <p:cNvSpPr txBox="1"/>
          <p:nvPr/>
        </p:nvSpPr>
        <p:spPr>
          <a:xfrm>
            <a:off x="768148" y="4093537"/>
            <a:ext cx="911847" cy="590931"/>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Third party Payment</a:t>
            </a:r>
          </a:p>
        </p:txBody>
      </p:sp>
      <p:sp>
        <p:nvSpPr>
          <p:cNvPr id="115" name="TextBox 114">
            <a:extLst>
              <a:ext uri="{FF2B5EF4-FFF2-40B4-BE49-F238E27FC236}">
                <a16:creationId xmlns:a16="http://schemas.microsoft.com/office/drawing/2014/main" id="{23DADFEE-F952-4355-BDC4-9C30F2C4DAC5}"/>
              </a:ext>
            </a:extLst>
          </p:cNvPr>
          <p:cNvSpPr txBox="1"/>
          <p:nvPr/>
        </p:nvSpPr>
        <p:spPr>
          <a:xfrm>
            <a:off x="4074097" y="5512509"/>
            <a:ext cx="655704" cy="4247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Redis</a:t>
            </a:r>
            <a:br>
              <a:rPr lang="en-US" sz="1200"/>
            </a:br>
            <a:r>
              <a:rPr lang="en-US" sz="1200"/>
              <a:t>Cache</a:t>
            </a:r>
          </a:p>
        </p:txBody>
      </p:sp>
      <p:sp>
        <p:nvSpPr>
          <p:cNvPr id="116" name="TextBox 115">
            <a:extLst>
              <a:ext uri="{FF2B5EF4-FFF2-40B4-BE49-F238E27FC236}">
                <a16:creationId xmlns:a16="http://schemas.microsoft.com/office/drawing/2014/main" id="{7FDFE486-5773-4828-96BD-C2585C239E1C}"/>
              </a:ext>
            </a:extLst>
          </p:cNvPr>
          <p:cNvSpPr txBox="1"/>
          <p:nvPr/>
        </p:nvSpPr>
        <p:spPr>
          <a:xfrm>
            <a:off x="4844487" y="5512509"/>
            <a:ext cx="1209336" cy="1000274"/>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Product Catalog</a:t>
            </a:r>
          </a:p>
          <a:p>
            <a:r>
              <a:rPr lang="en-US" sz="1200"/>
              <a:t>Orders in Azure DB for MySQL</a:t>
            </a:r>
          </a:p>
        </p:txBody>
      </p:sp>
      <p:sp>
        <p:nvSpPr>
          <p:cNvPr id="117" name="TextBox 116">
            <a:extLst>
              <a:ext uri="{FF2B5EF4-FFF2-40B4-BE49-F238E27FC236}">
                <a16:creationId xmlns:a16="http://schemas.microsoft.com/office/drawing/2014/main" id="{8D83BFB1-7C79-4F04-9353-3DE242B2B915}"/>
              </a:ext>
            </a:extLst>
          </p:cNvPr>
          <p:cNvSpPr txBox="1"/>
          <p:nvPr/>
        </p:nvSpPr>
        <p:spPr>
          <a:xfrm>
            <a:off x="2629791" y="5512509"/>
            <a:ext cx="1329619" cy="501676"/>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Product Images</a:t>
            </a:r>
          </a:p>
          <a:p>
            <a:r>
              <a:rPr lang="en-US" sz="1200"/>
              <a:t>Site Content</a:t>
            </a:r>
          </a:p>
        </p:txBody>
      </p:sp>
      <p:sp>
        <p:nvSpPr>
          <p:cNvPr id="118" name="TextBox 117">
            <a:extLst>
              <a:ext uri="{FF2B5EF4-FFF2-40B4-BE49-F238E27FC236}">
                <a16:creationId xmlns:a16="http://schemas.microsoft.com/office/drawing/2014/main" id="{9AE248A4-3475-4BF6-BC9B-9211CE8DF2EF}"/>
              </a:ext>
            </a:extLst>
          </p:cNvPr>
          <p:cNvSpPr txBox="1"/>
          <p:nvPr/>
        </p:nvSpPr>
        <p:spPr>
          <a:xfrm>
            <a:off x="1842009" y="5512509"/>
            <a:ext cx="673095"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Search</a:t>
            </a:r>
          </a:p>
        </p:txBody>
      </p:sp>
      <p:sp>
        <p:nvSpPr>
          <p:cNvPr id="119" name="TextBox 118">
            <a:extLst>
              <a:ext uri="{FF2B5EF4-FFF2-40B4-BE49-F238E27FC236}">
                <a16:creationId xmlns:a16="http://schemas.microsoft.com/office/drawing/2014/main" id="{9DD6A360-8353-4930-A9A9-C6803BA769D7}"/>
              </a:ext>
            </a:extLst>
          </p:cNvPr>
          <p:cNvSpPr txBox="1"/>
          <p:nvPr/>
        </p:nvSpPr>
        <p:spPr>
          <a:xfrm>
            <a:off x="8808337" y="5512509"/>
            <a:ext cx="608694" cy="4247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Redis</a:t>
            </a:r>
            <a:br>
              <a:rPr lang="en-US" sz="1200"/>
            </a:br>
            <a:r>
              <a:rPr lang="en-US" sz="1200"/>
              <a:t>Cache</a:t>
            </a:r>
          </a:p>
        </p:txBody>
      </p:sp>
      <p:sp>
        <p:nvSpPr>
          <p:cNvPr id="120" name="TextBox 119">
            <a:extLst>
              <a:ext uri="{FF2B5EF4-FFF2-40B4-BE49-F238E27FC236}">
                <a16:creationId xmlns:a16="http://schemas.microsoft.com/office/drawing/2014/main" id="{977FEA8E-1310-4903-AC76-4C8BD00DF138}"/>
              </a:ext>
            </a:extLst>
          </p:cNvPr>
          <p:cNvSpPr txBox="1"/>
          <p:nvPr/>
        </p:nvSpPr>
        <p:spPr>
          <a:xfrm>
            <a:off x="9443139" y="5512509"/>
            <a:ext cx="1176817" cy="1000274"/>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Product Catalog</a:t>
            </a:r>
          </a:p>
          <a:p>
            <a:r>
              <a:rPr lang="en-US" sz="1200"/>
              <a:t>Orders in Azure DB for MySQL</a:t>
            </a:r>
          </a:p>
        </p:txBody>
      </p:sp>
      <p:sp>
        <p:nvSpPr>
          <p:cNvPr id="121" name="TextBox 120">
            <a:extLst>
              <a:ext uri="{FF2B5EF4-FFF2-40B4-BE49-F238E27FC236}">
                <a16:creationId xmlns:a16="http://schemas.microsoft.com/office/drawing/2014/main" id="{AD5DC3FD-E4BD-44E5-BA9B-715B2EE249E7}"/>
              </a:ext>
            </a:extLst>
          </p:cNvPr>
          <p:cNvSpPr txBox="1"/>
          <p:nvPr/>
        </p:nvSpPr>
        <p:spPr>
          <a:xfrm>
            <a:off x="7970133" y="5512509"/>
            <a:ext cx="812096" cy="834074"/>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Product Images</a:t>
            </a:r>
          </a:p>
          <a:p>
            <a:r>
              <a:rPr lang="en-US" sz="1200"/>
              <a:t>Site</a:t>
            </a:r>
            <a:br>
              <a:rPr lang="en-US" sz="1200"/>
            </a:br>
            <a:r>
              <a:rPr lang="en-US" sz="1200"/>
              <a:t>Content</a:t>
            </a:r>
          </a:p>
        </p:txBody>
      </p:sp>
      <p:sp>
        <p:nvSpPr>
          <p:cNvPr id="122" name="TextBox 121">
            <a:extLst>
              <a:ext uri="{FF2B5EF4-FFF2-40B4-BE49-F238E27FC236}">
                <a16:creationId xmlns:a16="http://schemas.microsoft.com/office/drawing/2014/main" id="{E7E3F863-3334-4E0B-8FC0-680EE9C9259B}"/>
              </a:ext>
            </a:extLst>
          </p:cNvPr>
          <p:cNvSpPr txBox="1"/>
          <p:nvPr/>
        </p:nvSpPr>
        <p:spPr>
          <a:xfrm>
            <a:off x="7264184" y="5512509"/>
            <a:ext cx="684074"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Search</a:t>
            </a:r>
          </a:p>
        </p:txBody>
      </p:sp>
      <p:cxnSp>
        <p:nvCxnSpPr>
          <p:cNvPr id="123" name="Straight Connector 122">
            <a:extLst>
              <a:ext uri="{FF2B5EF4-FFF2-40B4-BE49-F238E27FC236}">
                <a16:creationId xmlns:a16="http://schemas.microsoft.com/office/drawing/2014/main" id="{4ECB5BCE-CE09-48EA-BF21-F664D3159BC6}"/>
              </a:ext>
            </a:extLst>
          </p:cNvPr>
          <p:cNvCxnSpPr>
            <a:cxnSpLocks/>
            <a:stCxn id="84" idx="3"/>
          </p:cNvCxnSpPr>
          <p:nvPr/>
        </p:nvCxnSpPr>
        <p:spPr>
          <a:xfrm flipV="1">
            <a:off x="10632668" y="5650527"/>
            <a:ext cx="21323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a:extLst>
              <a:ext uri="{FF2B5EF4-FFF2-40B4-BE49-F238E27FC236}">
                <a16:creationId xmlns:a16="http://schemas.microsoft.com/office/drawing/2014/main" id="{AF37AEB7-9EAE-47F2-8301-095CB8AD4995}"/>
              </a:ext>
            </a:extLst>
          </p:cNvPr>
          <p:cNvCxnSpPr>
            <a:cxnSpLocks/>
            <a:endCxn id="83" idx="1"/>
          </p:cNvCxnSpPr>
          <p:nvPr/>
        </p:nvCxnSpPr>
        <p:spPr>
          <a:xfrm>
            <a:off x="1573780" y="5650528"/>
            <a:ext cx="248150"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52E7D2A8-355E-49CB-A732-C40426AD6D18}"/>
              </a:ext>
            </a:extLst>
          </p:cNvPr>
          <p:cNvCxnSpPr>
            <a:cxnSpLocks/>
          </p:cNvCxnSpPr>
          <p:nvPr/>
        </p:nvCxnSpPr>
        <p:spPr>
          <a:xfrm>
            <a:off x="2961115" y="3817338"/>
            <a:ext cx="779417"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Straight Connector 138">
            <a:extLst>
              <a:ext uri="{FF2B5EF4-FFF2-40B4-BE49-F238E27FC236}">
                <a16:creationId xmlns:a16="http://schemas.microsoft.com/office/drawing/2014/main" id="{96DC4654-8BCA-4D07-BDBA-74B6CD791F36}"/>
              </a:ext>
            </a:extLst>
          </p:cNvPr>
          <p:cNvCxnSpPr>
            <a:cxnSpLocks/>
          </p:cNvCxnSpPr>
          <p:nvPr/>
        </p:nvCxnSpPr>
        <p:spPr>
          <a:xfrm>
            <a:off x="4484543" y="3817338"/>
            <a:ext cx="779417"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61C055E5-EB7D-4A11-B079-DCA19C86E63D}"/>
              </a:ext>
            </a:extLst>
          </p:cNvPr>
          <p:cNvCxnSpPr>
            <a:cxnSpLocks/>
          </p:cNvCxnSpPr>
          <p:nvPr/>
        </p:nvCxnSpPr>
        <p:spPr>
          <a:xfrm>
            <a:off x="5810671" y="3817338"/>
            <a:ext cx="55529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Straight Connector 142">
            <a:extLst>
              <a:ext uri="{FF2B5EF4-FFF2-40B4-BE49-F238E27FC236}">
                <a16:creationId xmlns:a16="http://schemas.microsoft.com/office/drawing/2014/main" id="{3A2B498C-F50A-46A6-8415-8B971C8C988B}"/>
              </a:ext>
            </a:extLst>
          </p:cNvPr>
          <p:cNvCxnSpPr>
            <a:cxnSpLocks/>
          </p:cNvCxnSpPr>
          <p:nvPr/>
        </p:nvCxnSpPr>
        <p:spPr>
          <a:xfrm>
            <a:off x="6961646" y="3817338"/>
            <a:ext cx="55529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45" name="Group 144">
            <a:extLst>
              <a:ext uri="{FF2B5EF4-FFF2-40B4-BE49-F238E27FC236}">
                <a16:creationId xmlns:a16="http://schemas.microsoft.com/office/drawing/2014/main" id="{F26482AD-B3B4-4E98-BC3E-AEA395F13EA9}"/>
              </a:ext>
            </a:extLst>
          </p:cNvPr>
          <p:cNvGrpSpPr/>
          <p:nvPr/>
        </p:nvGrpSpPr>
        <p:grpSpPr>
          <a:xfrm>
            <a:off x="857267" y="5404728"/>
            <a:ext cx="779417" cy="690975"/>
            <a:chOff x="857267" y="5404728"/>
            <a:chExt cx="779417" cy="690975"/>
          </a:xfrm>
        </p:grpSpPr>
        <p:sp>
          <p:nvSpPr>
            <p:cNvPr id="149" name="TextBox 148">
              <a:extLst>
                <a:ext uri="{FF2B5EF4-FFF2-40B4-BE49-F238E27FC236}">
                  <a16:creationId xmlns:a16="http://schemas.microsoft.com/office/drawing/2014/main" id="{42512801-D73E-434B-981B-DB03F720D650}"/>
                </a:ext>
              </a:extLst>
            </p:cNvPr>
            <p:cNvSpPr txBox="1"/>
            <p:nvPr/>
          </p:nvSpPr>
          <p:spPr>
            <a:xfrm>
              <a:off x="857267" y="5837171"/>
              <a:ext cx="779417"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Power BI</a:t>
              </a:r>
            </a:p>
          </p:txBody>
        </p:sp>
        <p:sp>
          <p:nvSpPr>
            <p:cNvPr id="150" name="Freeform 271">
              <a:extLst>
                <a:ext uri="{FF2B5EF4-FFF2-40B4-BE49-F238E27FC236}">
                  <a16:creationId xmlns:a16="http://schemas.microsoft.com/office/drawing/2014/main" id="{6E23BD8B-A558-49FD-AF4D-6FD612DF75D9}"/>
                </a:ext>
              </a:extLst>
            </p:cNvPr>
            <p:cNvSpPr/>
            <p:nvPr/>
          </p:nvSpPr>
          <p:spPr>
            <a:xfrm>
              <a:off x="1000421" y="5404728"/>
              <a:ext cx="493108" cy="3722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p>
          </p:txBody>
        </p:sp>
      </p:grpSp>
      <p:grpSp>
        <p:nvGrpSpPr>
          <p:cNvPr id="151" name="Group 150">
            <a:extLst>
              <a:ext uri="{FF2B5EF4-FFF2-40B4-BE49-F238E27FC236}">
                <a16:creationId xmlns:a16="http://schemas.microsoft.com/office/drawing/2014/main" id="{616EC1CD-B44A-4914-918E-C6B9D29CE7E2}"/>
              </a:ext>
            </a:extLst>
          </p:cNvPr>
          <p:cNvGrpSpPr/>
          <p:nvPr/>
        </p:nvGrpSpPr>
        <p:grpSpPr>
          <a:xfrm>
            <a:off x="10759755" y="5404728"/>
            <a:ext cx="779417" cy="690975"/>
            <a:chOff x="857267" y="5404728"/>
            <a:chExt cx="779417" cy="690975"/>
          </a:xfrm>
        </p:grpSpPr>
        <p:sp>
          <p:nvSpPr>
            <p:cNvPr id="152" name="TextBox 151">
              <a:extLst>
                <a:ext uri="{FF2B5EF4-FFF2-40B4-BE49-F238E27FC236}">
                  <a16:creationId xmlns:a16="http://schemas.microsoft.com/office/drawing/2014/main" id="{40948757-9477-41BE-B615-D38B866A3560}"/>
                </a:ext>
              </a:extLst>
            </p:cNvPr>
            <p:cNvSpPr txBox="1"/>
            <p:nvPr/>
          </p:nvSpPr>
          <p:spPr>
            <a:xfrm>
              <a:off x="857267" y="5837171"/>
              <a:ext cx="779417" cy="258532"/>
            </a:xfrm>
            <a:prstGeom prst="rect">
              <a:avLst/>
            </a:prstGeom>
          </p:spPr>
          <p:txBody>
            <a:bodyPr wrap="square">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stStyle>
            <a:p>
              <a:r>
                <a:rPr lang="en-US" sz="1200"/>
                <a:t>Power BI</a:t>
              </a:r>
            </a:p>
          </p:txBody>
        </p:sp>
        <p:sp>
          <p:nvSpPr>
            <p:cNvPr id="153" name="Freeform 271">
              <a:extLst>
                <a:ext uri="{FF2B5EF4-FFF2-40B4-BE49-F238E27FC236}">
                  <a16:creationId xmlns:a16="http://schemas.microsoft.com/office/drawing/2014/main" id="{56EE0122-C10A-48B4-9F6E-2E5015110B92}"/>
                </a:ext>
              </a:extLst>
            </p:cNvPr>
            <p:cNvSpPr/>
            <p:nvPr/>
          </p:nvSpPr>
          <p:spPr>
            <a:xfrm>
              <a:off x="1000421" y="5404728"/>
              <a:ext cx="493108" cy="3722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p>
          </p:txBody>
        </p:sp>
      </p:grpSp>
      <p:cxnSp>
        <p:nvCxnSpPr>
          <p:cNvPr id="154" name="Straight Connector 153">
            <a:extLst>
              <a:ext uri="{FF2B5EF4-FFF2-40B4-BE49-F238E27FC236}">
                <a16:creationId xmlns:a16="http://schemas.microsoft.com/office/drawing/2014/main" id="{57852758-5E13-4255-B1D7-42D7A825DEFA}"/>
              </a:ext>
            </a:extLst>
          </p:cNvPr>
          <p:cNvCxnSpPr>
            <a:cxnSpLocks/>
          </p:cNvCxnSpPr>
          <p:nvPr/>
        </p:nvCxnSpPr>
        <p:spPr>
          <a:xfrm>
            <a:off x="8030315" y="3817338"/>
            <a:ext cx="55529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a:extLst>
              <a:ext uri="{FF2B5EF4-FFF2-40B4-BE49-F238E27FC236}">
                <a16:creationId xmlns:a16="http://schemas.microsoft.com/office/drawing/2014/main" id="{9B659746-2FFF-4349-88AA-2938C9808834}"/>
              </a:ext>
            </a:extLst>
          </p:cNvPr>
          <p:cNvCxnSpPr>
            <a:cxnSpLocks/>
          </p:cNvCxnSpPr>
          <p:nvPr/>
        </p:nvCxnSpPr>
        <p:spPr>
          <a:xfrm>
            <a:off x="9194293" y="3817338"/>
            <a:ext cx="55529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Straight Connector 155">
            <a:extLst>
              <a:ext uri="{FF2B5EF4-FFF2-40B4-BE49-F238E27FC236}">
                <a16:creationId xmlns:a16="http://schemas.microsoft.com/office/drawing/2014/main" id="{74CF38F5-F4FF-455A-9A9F-8E70AF62BFFF}"/>
              </a:ext>
            </a:extLst>
          </p:cNvPr>
          <p:cNvCxnSpPr>
            <a:cxnSpLocks/>
          </p:cNvCxnSpPr>
          <p:nvPr/>
        </p:nvCxnSpPr>
        <p:spPr>
          <a:xfrm>
            <a:off x="10290608" y="3817338"/>
            <a:ext cx="55529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Group 156">
            <a:extLst>
              <a:ext uri="{FF2B5EF4-FFF2-40B4-BE49-F238E27FC236}">
                <a16:creationId xmlns:a16="http://schemas.microsoft.com/office/drawing/2014/main" id="{96E3712F-20F0-46CC-9DCA-A4A1E7180481}"/>
              </a:ext>
            </a:extLst>
          </p:cNvPr>
          <p:cNvGrpSpPr/>
          <p:nvPr/>
        </p:nvGrpSpPr>
        <p:grpSpPr>
          <a:xfrm>
            <a:off x="3088477" y="5135597"/>
            <a:ext cx="422275" cy="361949"/>
            <a:chOff x="8026400" y="1892301"/>
            <a:chExt cx="422275" cy="361949"/>
          </a:xfrm>
          <a:solidFill>
            <a:schemeClr val="accent1"/>
          </a:solidFill>
        </p:grpSpPr>
        <p:sp>
          <p:nvSpPr>
            <p:cNvPr id="158" name="Freeform 57">
              <a:extLst>
                <a:ext uri="{FF2B5EF4-FFF2-40B4-BE49-F238E27FC236}">
                  <a16:creationId xmlns:a16="http://schemas.microsoft.com/office/drawing/2014/main" id="{667D712C-3EF6-44C0-A069-8DFE38CC3F5F}"/>
                </a:ext>
              </a:extLst>
            </p:cNvPr>
            <p:cNvSpPr>
              <a:spLocks/>
            </p:cNvSpPr>
            <p:nvPr/>
          </p:nvSpPr>
          <p:spPr bwMode="auto">
            <a:xfrm>
              <a:off x="8026400" y="1892301"/>
              <a:ext cx="422275" cy="66675"/>
            </a:xfrm>
            <a:custGeom>
              <a:avLst/>
              <a:gdLst>
                <a:gd name="T0" fmla="*/ 192 w 200"/>
                <a:gd name="T1" fmla="*/ 0 h 32"/>
                <a:gd name="T2" fmla="*/ 7 w 200"/>
                <a:gd name="T3" fmla="*/ 0 h 32"/>
                <a:gd name="T4" fmla="*/ 0 w 200"/>
                <a:gd name="T5" fmla="*/ 8 h 32"/>
                <a:gd name="T6" fmla="*/ 0 w 200"/>
                <a:gd name="T7" fmla="*/ 32 h 32"/>
                <a:gd name="T8" fmla="*/ 200 w 200"/>
                <a:gd name="T9" fmla="*/ 32 h 32"/>
                <a:gd name="T10" fmla="*/ 200 w 200"/>
                <a:gd name="T11" fmla="*/ 8 h 32"/>
                <a:gd name="T12" fmla="*/ 192 w 200"/>
                <a:gd name="T13" fmla="*/ 2 h 32"/>
                <a:gd name="T14" fmla="*/ 192 w 20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32">
                  <a:moveTo>
                    <a:pt x="192" y="0"/>
                  </a:moveTo>
                  <a:cubicBezTo>
                    <a:pt x="7" y="0"/>
                    <a:pt x="7" y="0"/>
                    <a:pt x="7" y="0"/>
                  </a:cubicBezTo>
                  <a:cubicBezTo>
                    <a:pt x="3" y="0"/>
                    <a:pt x="0" y="4"/>
                    <a:pt x="0" y="8"/>
                  </a:cubicBezTo>
                  <a:cubicBezTo>
                    <a:pt x="0" y="32"/>
                    <a:pt x="0" y="32"/>
                    <a:pt x="0" y="32"/>
                  </a:cubicBezTo>
                  <a:cubicBezTo>
                    <a:pt x="200" y="32"/>
                    <a:pt x="200" y="32"/>
                    <a:pt x="200" y="32"/>
                  </a:cubicBezTo>
                  <a:cubicBezTo>
                    <a:pt x="200" y="8"/>
                    <a:pt x="200" y="8"/>
                    <a:pt x="200" y="8"/>
                  </a:cubicBezTo>
                  <a:cubicBezTo>
                    <a:pt x="200" y="4"/>
                    <a:pt x="197" y="2"/>
                    <a:pt x="192" y="2"/>
                  </a:cubicBezTo>
                  <a:cubicBezTo>
                    <a:pt x="192" y="0"/>
                    <a:pt x="192" y="0"/>
                    <a:pt x="1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59" name="Freeform: Shape 158">
              <a:extLst>
                <a:ext uri="{FF2B5EF4-FFF2-40B4-BE49-F238E27FC236}">
                  <a16:creationId xmlns:a16="http://schemas.microsoft.com/office/drawing/2014/main" id="{FE2C2C55-AF7C-43B9-A829-524F848E3FF1}"/>
                </a:ext>
              </a:extLst>
            </p:cNvPr>
            <p:cNvSpPr>
              <a:spLocks noChangeArrowheads="1"/>
            </p:cNvSpPr>
            <p:nvPr/>
          </p:nvSpPr>
          <p:spPr bwMode="auto">
            <a:xfrm>
              <a:off x="8026400" y="1958975"/>
              <a:ext cx="422275" cy="295275"/>
            </a:xfrm>
            <a:custGeom>
              <a:avLst/>
              <a:gdLst>
                <a:gd name="connsiteX0" fmla="*/ 33338 w 422275"/>
                <a:gd name="connsiteY0" fmla="*/ 203200 h 295275"/>
                <a:gd name="connsiteX1" fmla="*/ 33338 w 422275"/>
                <a:gd name="connsiteY1" fmla="*/ 261937 h 295275"/>
                <a:gd name="connsiteX2" fmla="*/ 387351 w 422275"/>
                <a:gd name="connsiteY2" fmla="*/ 261937 h 295275"/>
                <a:gd name="connsiteX3" fmla="*/ 387351 w 422275"/>
                <a:gd name="connsiteY3" fmla="*/ 203200 h 295275"/>
                <a:gd name="connsiteX4" fmla="*/ 33338 w 422275"/>
                <a:gd name="connsiteY4" fmla="*/ 114300 h 295275"/>
                <a:gd name="connsiteX5" fmla="*/ 33338 w 422275"/>
                <a:gd name="connsiteY5" fmla="*/ 173037 h 295275"/>
                <a:gd name="connsiteX6" fmla="*/ 387351 w 422275"/>
                <a:gd name="connsiteY6" fmla="*/ 173037 h 295275"/>
                <a:gd name="connsiteX7" fmla="*/ 387351 w 422275"/>
                <a:gd name="connsiteY7" fmla="*/ 114300 h 295275"/>
                <a:gd name="connsiteX8" fmla="*/ 33338 w 422275"/>
                <a:gd name="connsiteY8" fmla="*/ 25400 h 295275"/>
                <a:gd name="connsiteX9" fmla="*/ 33338 w 422275"/>
                <a:gd name="connsiteY9" fmla="*/ 84137 h 295275"/>
                <a:gd name="connsiteX10" fmla="*/ 387351 w 422275"/>
                <a:gd name="connsiteY10" fmla="*/ 84137 h 295275"/>
                <a:gd name="connsiteX11" fmla="*/ 387351 w 422275"/>
                <a:gd name="connsiteY11" fmla="*/ 25400 h 295275"/>
                <a:gd name="connsiteX12" fmla="*/ 0 w 422275"/>
                <a:gd name="connsiteY12" fmla="*/ 0 h 295275"/>
                <a:gd name="connsiteX13" fmla="*/ 422275 w 422275"/>
                <a:gd name="connsiteY13" fmla="*/ 0 h 295275"/>
                <a:gd name="connsiteX14" fmla="*/ 422275 w 422275"/>
                <a:gd name="connsiteY14" fmla="*/ 278402 h 295275"/>
                <a:gd name="connsiteX15" fmla="*/ 405384 w 422275"/>
                <a:gd name="connsiteY15" fmla="*/ 295275 h 295275"/>
                <a:gd name="connsiteX16" fmla="*/ 14779 w 422275"/>
                <a:gd name="connsiteY16" fmla="*/ 295275 h 295275"/>
                <a:gd name="connsiteX17" fmla="*/ 0 w 422275"/>
                <a:gd name="connsiteY17" fmla="*/ 278402 h 295275"/>
                <a:gd name="connsiteX18" fmla="*/ 0 w 422275"/>
                <a:gd name="connsiteY1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2275" h="295275">
                  <a:moveTo>
                    <a:pt x="33338" y="203200"/>
                  </a:moveTo>
                  <a:lnTo>
                    <a:pt x="33338" y="261937"/>
                  </a:lnTo>
                  <a:lnTo>
                    <a:pt x="387351" y="261937"/>
                  </a:lnTo>
                  <a:lnTo>
                    <a:pt x="387351" y="203200"/>
                  </a:lnTo>
                  <a:close/>
                  <a:moveTo>
                    <a:pt x="33338" y="114300"/>
                  </a:moveTo>
                  <a:lnTo>
                    <a:pt x="33338" y="173037"/>
                  </a:lnTo>
                  <a:lnTo>
                    <a:pt x="387351" y="173037"/>
                  </a:lnTo>
                  <a:lnTo>
                    <a:pt x="387351" y="114300"/>
                  </a:lnTo>
                  <a:close/>
                  <a:moveTo>
                    <a:pt x="33338" y="25400"/>
                  </a:moveTo>
                  <a:lnTo>
                    <a:pt x="33338" y="84137"/>
                  </a:lnTo>
                  <a:lnTo>
                    <a:pt x="387351" y="84137"/>
                  </a:lnTo>
                  <a:lnTo>
                    <a:pt x="387351" y="25400"/>
                  </a:lnTo>
                  <a:close/>
                  <a:moveTo>
                    <a:pt x="0" y="0"/>
                  </a:moveTo>
                  <a:cubicBezTo>
                    <a:pt x="0" y="0"/>
                    <a:pt x="0" y="0"/>
                    <a:pt x="422275" y="0"/>
                  </a:cubicBezTo>
                  <a:cubicBezTo>
                    <a:pt x="422275" y="0"/>
                    <a:pt x="422275" y="0"/>
                    <a:pt x="422275" y="278402"/>
                  </a:cubicBezTo>
                  <a:cubicBezTo>
                    <a:pt x="422275" y="288948"/>
                    <a:pt x="413830" y="295275"/>
                    <a:pt x="405384" y="295275"/>
                  </a:cubicBezTo>
                  <a:cubicBezTo>
                    <a:pt x="405384" y="295275"/>
                    <a:pt x="405384" y="295275"/>
                    <a:pt x="14779" y="295275"/>
                  </a:cubicBezTo>
                  <a:cubicBezTo>
                    <a:pt x="6334" y="295275"/>
                    <a:pt x="0" y="286839"/>
                    <a:pt x="0" y="278402"/>
                  </a:cubicBezTo>
                  <a:cubicBezTo>
                    <a:pt x="0" y="278402"/>
                    <a:pt x="0" y="278402"/>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grpSp>
      <p:grpSp>
        <p:nvGrpSpPr>
          <p:cNvPr id="160" name="Group 159">
            <a:extLst>
              <a:ext uri="{FF2B5EF4-FFF2-40B4-BE49-F238E27FC236}">
                <a16:creationId xmlns:a16="http://schemas.microsoft.com/office/drawing/2014/main" id="{D9E2D95B-052B-4A08-96F2-B8173385EBEA}"/>
              </a:ext>
            </a:extLst>
          </p:cNvPr>
          <p:cNvGrpSpPr/>
          <p:nvPr/>
        </p:nvGrpSpPr>
        <p:grpSpPr>
          <a:xfrm>
            <a:off x="8172583" y="5135597"/>
            <a:ext cx="422275" cy="361949"/>
            <a:chOff x="8026400" y="1892301"/>
            <a:chExt cx="422275" cy="361949"/>
          </a:xfrm>
          <a:solidFill>
            <a:schemeClr val="accent1"/>
          </a:solidFill>
        </p:grpSpPr>
        <p:sp>
          <p:nvSpPr>
            <p:cNvPr id="161" name="Freeform 57">
              <a:extLst>
                <a:ext uri="{FF2B5EF4-FFF2-40B4-BE49-F238E27FC236}">
                  <a16:creationId xmlns:a16="http://schemas.microsoft.com/office/drawing/2014/main" id="{2B2241FF-EA4F-487D-A61F-84334F534332}"/>
                </a:ext>
              </a:extLst>
            </p:cNvPr>
            <p:cNvSpPr>
              <a:spLocks/>
            </p:cNvSpPr>
            <p:nvPr/>
          </p:nvSpPr>
          <p:spPr bwMode="auto">
            <a:xfrm>
              <a:off x="8026400" y="1892301"/>
              <a:ext cx="422275" cy="66675"/>
            </a:xfrm>
            <a:custGeom>
              <a:avLst/>
              <a:gdLst>
                <a:gd name="T0" fmla="*/ 192 w 200"/>
                <a:gd name="T1" fmla="*/ 0 h 32"/>
                <a:gd name="T2" fmla="*/ 7 w 200"/>
                <a:gd name="T3" fmla="*/ 0 h 32"/>
                <a:gd name="T4" fmla="*/ 0 w 200"/>
                <a:gd name="T5" fmla="*/ 8 h 32"/>
                <a:gd name="T6" fmla="*/ 0 w 200"/>
                <a:gd name="T7" fmla="*/ 32 h 32"/>
                <a:gd name="T8" fmla="*/ 200 w 200"/>
                <a:gd name="T9" fmla="*/ 32 h 32"/>
                <a:gd name="T10" fmla="*/ 200 w 200"/>
                <a:gd name="T11" fmla="*/ 8 h 32"/>
                <a:gd name="T12" fmla="*/ 192 w 200"/>
                <a:gd name="T13" fmla="*/ 2 h 32"/>
                <a:gd name="T14" fmla="*/ 192 w 20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32">
                  <a:moveTo>
                    <a:pt x="192" y="0"/>
                  </a:moveTo>
                  <a:cubicBezTo>
                    <a:pt x="7" y="0"/>
                    <a:pt x="7" y="0"/>
                    <a:pt x="7" y="0"/>
                  </a:cubicBezTo>
                  <a:cubicBezTo>
                    <a:pt x="3" y="0"/>
                    <a:pt x="0" y="4"/>
                    <a:pt x="0" y="8"/>
                  </a:cubicBezTo>
                  <a:cubicBezTo>
                    <a:pt x="0" y="32"/>
                    <a:pt x="0" y="32"/>
                    <a:pt x="0" y="32"/>
                  </a:cubicBezTo>
                  <a:cubicBezTo>
                    <a:pt x="200" y="32"/>
                    <a:pt x="200" y="32"/>
                    <a:pt x="200" y="32"/>
                  </a:cubicBezTo>
                  <a:cubicBezTo>
                    <a:pt x="200" y="8"/>
                    <a:pt x="200" y="8"/>
                    <a:pt x="200" y="8"/>
                  </a:cubicBezTo>
                  <a:cubicBezTo>
                    <a:pt x="200" y="4"/>
                    <a:pt x="197" y="2"/>
                    <a:pt x="192" y="2"/>
                  </a:cubicBezTo>
                  <a:cubicBezTo>
                    <a:pt x="192" y="0"/>
                    <a:pt x="192" y="0"/>
                    <a:pt x="1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62" name="Freeform: Shape 161">
              <a:extLst>
                <a:ext uri="{FF2B5EF4-FFF2-40B4-BE49-F238E27FC236}">
                  <a16:creationId xmlns:a16="http://schemas.microsoft.com/office/drawing/2014/main" id="{25345517-260E-46CD-BB04-93AA32CF0E70}"/>
                </a:ext>
              </a:extLst>
            </p:cNvPr>
            <p:cNvSpPr>
              <a:spLocks noChangeArrowheads="1"/>
            </p:cNvSpPr>
            <p:nvPr/>
          </p:nvSpPr>
          <p:spPr bwMode="auto">
            <a:xfrm>
              <a:off x="8026400" y="1958975"/>
              <a:ext cx="422275" cy="295275"/>
            </a:xfrm>
            <a:custGeom>
              <a:avLst/>
              <a:gdLst>
                <a:gd name="connsiteX0" fmla="*/ 33338 w 422275"/>
                <a:gd name="connsiteY0" fmla="*/ 203200 h 295275"/>
                <a:gd name="connsiteX1" fmla="*/ 33338 w 422275"/>
                <a:gd name="connsiteY1" fmla="*/ 261937 h 295275"/>
                <a:gd name="connsiteX2" fmla="*/ 387351 w 422275"/>
                <a:gd name="connsiteY2" fmla="*/ 261937 h 295275"/>
                <a:gd name="connsiteX3" fmla="*/ 387351 w 422275"/>
                <a:gd name="connsiteY3" fmla="*/ 203200 h 295275"/>
                <a:gd name="connsiteX4" fmla="*/ 33338 w 422275"/>
                <a:gd name="connsiteY4" fmla="*/ 114300 h 295275"/>
                <a:gd name="connsiteX5" fmla="*/ 33338 w 422275"/>
                <a:gd name="connsiteY5" fmla="*/ 173037 h 295275"/>
                <a:gd name="connsiteX6" fmla="*/ 387351 w 422275"/>
                <a:gd name="connsiteY6" fmla="*/ 173037 h 295275"/>
                <a:gd name="connsiteX7" fmla="*/ 387351 w 422275"/>
                <a:gd name="connsiteY7" fmla="*/ 114300 h 295275"/>
                <a:gd name="connsiteX8" fmla="*/ 33338 w 422275"/>
                <a:gd name="connsiteY8" fmla="*/ 25400 h 295275"/>
                <a:gd name="connsiteX9" fmla="*/ 33338 w 422275"/>
                <a:gd name="connsiteY9" fmla="*/ 84137 h 295275"/>
                <a:gd name="connsiteX10" fmla="*/ 387351 w 422275"/>
                <a:gd name="connsiteY10" fmla="*/ 84137 h 295275"/>
                <a:gd name="connsiteX11" fmla="*/ 387351 w 422275"/>
                <a:gd name="connsiteY11" fmla="*/ 25400 h 295275"/>
                <a:gd name="connsiteX12" fmla="*/ 0 w 422275"/>
                <a:gd name="connsiteY12" fmla="*/ 0 h 295275"/>
                <a:gd name="connsiteX13" fmla="*/ 422275 w 422275"/>
                <a:gd name="connsiteY13" fmla="*/ 0 h 295275"/>
                <a:gd name="connsiteX14" fmla="*/ 422275 w 422275"/>
                <a:gd name="connsiteY14" fmla="*/ 278402 h 295275"/>
                <a:gd name="connsiteX15" fmla="*/ 405384 w 422275"/>
                <a:gd name="connsiteY15" fmla="*/ 295275 h 295275"/>
                <a:gd name="connsiteX16" fmla="*/ 14779 w 422275"/>
                <a:gd name="connsiteY16" fmla="*/ 295275 h 295275"/>
                <a:gd name="connsiteX17" fmla="*/ 0 w 422275"/>
                <a:gd name="connsiteY17" fmla="*/ 278402 h 295275"/>
                <a:gd name="connsiteX18" fmla="*/ 0 w 422275"/>
                <a:gd name="connsiteY1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2275" h="295275">
                  <a:moveTo>
                    <a:pt x="33338" y="203200"/>
                  </a:moveTo>
                  <a:lnTo>
                    <a:pt x="33338" y="261937"/>
                  </a:lnTo>
                  <a:lnTo>
                    <a:pt x="387351" y="261937"/>
                  </a:lnTo>
                  <a:lnTo>
                    <a:pt x="387351" y="203200"/>
                  </a:lnTo>
                  <a:close/>
                  <a:moveTo>
                    <a:pt x="33338" y="114300"/>
                  </a:moveTo>
                  <a:lnTo>
                    <a:pt x="33338" y="173037"/>
                  </a:lnTo>
                  <a:lnTo>
                    <a:pt x="387351" y="173037"/>
                  </a:lnTo>
                  <a:lnTo>
                    <a:pt x="387351" y="114300"/>
                  </a:lnTo>
                  <a:close/>
                  <a:moveTo>
                    <a:pt x="33338" y="25400"/>
                  </a:moveTo>
                  <a:lnTo>
                    <a:pt x="33338" y="84137"/>
                  </a:lnTo>
                  <a:lnTo>
                    <a:pt x="387351" y="84137"/>
                  </a:lnTo>
                  <a:lnTo>
                    <a:pt x="387351" y="25400"/>
                  </a:lnTo>
                  <a:close/>
                  <a:moveTo>
                    <a:pt x="0" y="0"/>
                  </a:moveTo>
                  <a:cubicBezTo>
                    <a:pt x="0" y="0"/>
                    <a:pt x="0" y="0"/>
                    <a:pt x="422275" y="0"/>
                  </a:cubicBezTo>
                  <a:cubicBezTo>
                    <a:pt x="422275" y="0"/>
                    <a:pt x="422275" y="0"/>
                    <a:pt x="422275" y="278402"/>
                  </a:cubicBezTo>
                  <a:cubicBezTo>
                    <a:pt x="422275" y="288948"/>
                    <a:pt x="413830" y="295275"/>
                    <a:pt x="405384" y="295275"/>
                  </a:cubicBezTo>
                  <a:cubicBezTo>
                    <a:pt x="405384" y="295275"/>
                    <a:pt x="405384" y="295275"/>
                    <a:pt x="14779" y="295275"/>
                  </a:cubicBezTo>
                  <a:cubicBezTo>
                    <a:pt x="6334" y="295275"/>
                    <a:pt x="0" y="286839"/>
                    <a:pt x="0" y="278402"/>
                  </a:cubicBezTo>
                  <a:cubicBezTo>
                    <a:pt x="0" y="278402"/>
                    <a:pt x="0" y="278402"/>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grpSp>
      <p:sp>
        <p:nvSpPr>
          <p:cNvPr id="172" name="TextBox 171">
            <a:extLst>
              <a:ext uri="{FF2B5EF4-FFF2-40B4-BE49-F238E27FC236}">
                <a16:creationId xmlns:a16="http://schemas.microsoft.com/office/drawing/2014/main" id="{22F1CF73-5AF9-437A-B9FC-B61E10291EA3}"/>
              </a:ext>
            </a:extLst>
          </p:cNvPr>
          <p:cNvSpPr txBox="1"/>
          <p:nvPr/>
        </p:nvSpPr>
        <p:spPr>
          <a:xfrm>
            <a:off x="9883259" y="5135036"/>
            <a:ext cx="296575" cy="380373"/>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b="1" err="1">
              <a:solidFill>
                <a:schemeClr val="bg2"/>
              </a:solidFill>
              <a:latin typeface="Segoe UI Black" charset="0"/>
              <a:ea typeface="Segoe UI Black" charset="0"/>
              <a:cs typeface="Segoe UI Black" charset="0"/>
            </a:endParaRPr>
          </a:p>
        </p:txBody>
      </p:sp>
      <p:sp>
        <p:nvSpPr>
          <p:cNvPr id="173" name="TextBox 172">
            <a:extLst>
              <a:ext uri="{FF2B5EF4-FFF2-40B4-BE49-F238E27FC236}">
                <a16:creationId xmlns:a16="http://schemas.microsoft.com/office/drawing/2014/main" id="{8B5A864B-A626-43F3-932D-44D51CDA138F}"/>
              </a:ext>
            </a:extLst>
          </p:cNvPr>
          <p:cNvSpPr txBox="1"/>
          <p:nvPr/>
        </p:nvSpPr>
        <p:spPr>
          <a:xfrm>
            <a:off x="5297465" y="5135036"/>
            <a:ext cx="296575" cy="380373"/>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b="1" err="1">
              <a:solidFill>
                <a:schemeClr val="bg2"/>
              </a:solidFill>
              <a:latin typeface="Segoe UI Black" charset="0"/>
              <a:ea typeface="Segoe UI Black" charset="0"/>
              <a:cs typeface="Segoe UI Black" charset="0"/>
            </a:endParaRPr>
          </a:p>
        </p:txBody>
      </p:sp>
      <p:sp>
        <p:nvSpPr>
          <p:cNvPr id="174" name="Freeform 220">
            <a:extLst>
              <a:ext uri="{FF2B5EF4-FFF2-40B4-BE49-F238E27FC236}">
                <a16:creationId xmlns:a16="http://schemas.microsoft.com/office/drawing/2014/main" id="{332699DB-9846-4B3B-916F-443614432AB4}"/>
              </a:ext>
            </a:extLst>
          </p:cNvPr>
          <p:cNvSpPr/>
          <p:nvPr/>
        </p:nvSpPr>
        <p:spPr bwMode="auto">
          <a:xfrm>
            <a:off x="5340585" y="3647453"/>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220">
            <a:extLst>
              <a:ext uri="{FF2B5EF4-FFF2-40B4-BE49-F238E27FC236}">
                <a16:creationId xmlns:a16="http://schemas.microsoft.com/office/drawing/2014/main" id="{59667D5D-4649-495E-92C5-E7A7E2623D25}"/>
              </a:ext>
            </a:extLst>
          </p:cNvPr>
          <p:cNvSpPr/>
          <p:nvPr/>
        </p:nvSpPr>
        <p:spPr bwMode="auto">
          <a:xfrm>
            <a:off x="7592260" y="3647453"/>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0" name="Freeform: Shape 179">
            <a:extLst>
              <a:ext uri="{FF2B5EF4-FFF2-40B4-BE49-F238E27FC236}">
                <a16:creationId xmlns:a16="http://schemas.microsoft.com/office/drawing/2014/main" id="{5FA7FC57-3340-4D18-A999-1F31AE4F5970}"/>
              </a:ext>
            </a:extLst>
          </p:cNvPr>
          <p:cNvSpPr>
            <a:spLocks noChangeArrowheads="1"/>
          </p:cNvSpPr>
          <p:nvPr/>
        </p:nvSpPr>
        <p:spPr bwMode="auto">
          <a:xfrm>
            <a:off x="3882170" y="3621087"/>
            <a:ext cx="436563" cy="388939"/>
          </a:xfrm>
          <a:custGeom>
            <a:avLst/>
            <a:gdLst>
              <a:gd name="connsiteX0" fmla="*/ 298450 w 436563"/>
              <a:gd name="connsiteY0" fmla="*/ 100013 h 388939"/>
              <a:gd name="connsiteX1" fmla="*/ 298450 w 436563"/>
              <a:gd name="connsiteY1" fmla="*/ 354013 h 388939"/>
              <a:gd name="connsiteX2" fmla="*/ 403225 w 436563"/>
              <a:gd name="connsiteY2" fmla="*/ 354013 h 388939"/>
              <a:gd name="connsiteX3" fmla="*/ 403225 w 436563"/>
              <a:gd name="connsiteY3" fmla="*/ 100013 h 388939"/>
              <a:gd name="connsiteX4" fmla="*/ 165100 w 436563"/>
              <a:gd name="connsiteY4" fmla="*/ 100013 h 388939"/>
              <a:gd name="connsiteX5" fmla="*/ 165100 w 436563"/>
              <a:gd name="connsiteY5" fmla="*/ 354013 h 388939"/>
              <a:gd name="connsiteX6" fmla="*/ 269875 w 436563"/>
              <a:gd name="connsiteY6" fmla="*/ 354013 h 388939"/>
              <a:gd name="connsiteX7" fmla="*/ 269875 w 436563"/>
              <a:gd name="connsiteY7" fmla="*/ 100013 h 388939"/>
              <a:gd name="connsiteX8" fmla="*/ 33338 w 436563"/>
              <a:gd name="connsiteY8" fmla="*/ 100013 h 388939"/>
              <a:gd name="connsiteX9" fmla="*/ 33338 w 436563"/>
              <a:gd name="connsiteY9" fmla="*/ 354013 h 388939"/>
              <a:gd name="connsiteX10" fmla="*/ 138113 w 436563"/>
              <a:gd name="connsiteY10" fmla="*/ 354013 h 388939"/>
              <a:gd name="connsiteX11" fmla="*/ 138113 w 436563"/>
              <a:gd name="connsiteY11" fmla="*/ 100013 h 388939"/>
              <a:gd name="connsiteX12" fmla="*/ 0 w 436563"/>
              <a:gd name="connsiteY12" fmla="*/ 69851 h 388939"/>
              <a:gd name="connsiteX13" fmla="*/ 436563 w 436563"/>
              <a:gd name="connsiteY13" fmla="*/ 69851 h 388939"/>
              <a:gd name="connsiteX14" fmla="*/ 436563 w 436563"/>
              <a:gd name="connsiteY14" fmla="*/ 370706 h 388939"/>
              <a:gd name="connsiteX15" fmla="*/ 419101 w 436563"/>
              <a:gd name="connsiteY15" fmla="*/ 388939 h 388939"/>
              <a:gd name="connsiteX16" fmla="*/ 15280 w 436563"/>
              <a:gd name="connsiteY16" fmla="*/ 388939 h 388939"/>
              <a:gd name="connsiteX17" fmla="*/ 0 w 436563"/>
              <a:gd name="connsiteY17" fmla="*/ 370706 h 388939"/>
              <a:gd name="connsiteX18" fmla="*/ 0 w 436563"/>
              <a:gd name="connsiteY18" fmla="*/ 69851 h 388939"/>
              <a:gd name="connsiteX19" fmla="*/ 15280 w 436563"/>
              <a:gd name="connsiteY19" fmla="*/ 0 h 388939"/>
              <a:gd name="connsiteX20" fmla="*/ 419101 w 436563"/>
              <a:gd name="connsiteY20" fmla="*/ 0 h 388939"/>
              <a:gd name="connsiteX21" fmla="*/ 436563 w 436563"/>
              <a:gd name="connsiteY21" fmla="*/ 18203 h 388939"/>
              <a:gd name="connsiteX22" fmla="*/ 436563 w 436563"/>
              <a:gd name="connsiteY22" fmla="*/ 68263 h 388939"/>
              <a:gd name="connsiteX23" fmla="*/ 0 w 436563"/>
              <a:gd name="connsiteY23" fmla="*/ 68263 h 388939"/>
              <a:gd name="connsiteX24" fmla="*/ 0 w 436563"/>
              <a:gd name="connsiteY24" fmla="*/ 18203 h 388939"/>
              <a:gd name="connsiteX25" fmla="*/ 15280 w 436563"/>
              <a:gd name="connsiteY25" fmla="*/ 0 h 38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563" h="388939">
                <a:moveTo>
                  <a:pt x="298450" y="100013"/>
                </a:moveTo>
                <a:lnTo>
                  <a:pt x="298450" y="354013"/>
                </a:lnTo>
                <a:lnTo>
                  <a:pt x="403225" y="354013"/>
                </a:lnTo>
                <a:lnTo>
                  <a:pt x="403225" y="100013"/>
                </a:lnTo>
                <a:close/>
                <a:moveTo>
                  <a:pt x="165100" y="100013"/>
                </a:moveTo>
                <a:lnTo>
                  <a:pt x="165100" y="354013"/>
                </a:lnTo>
                <a:lnTo>
                  <a:pt x="269875" y="354013"/>
                </a:lnTo>
                <a:lnTo>
                  <a:pt x="269875" y="100013"/>
                </a:lnTo>
                <a:close/>
                <a:moveTo>
                  <a:pt x="33338" y="100013"/>
                </a:moveTo>
                <a:lnTo>
                  <a:pt x="33338" y="354013"/>
                </a:lnTo>
                <a:lnTo>
                  <a:pt x="138113" y="354013"/>
                </a:lnTo>
                <a:lnTo>
                  <a:pt x="138113" y="100013"/>
                </a:lnTo>
                <a:close/>
                <a:moveTo>
                  <a:pt x="0" y="69851"/>
                </a:moveTo>
                <a:cubicBezTo>
                  <a:pt x="0" y="69851"/>
                  <a:pt x="0" y="69851"/>
                  <a:pt x="436563" y="69851"/>
                </a:cubicBezTo>
                <a:cubicBezTo>
                  <a:pt x="436563" y="69851"/>
                  <a:pt x="436563" y="69851"/>
                  <a:pt x="436563" y="370706"/>
                </a:cubicBezTo>
                <a:cubicBezTo>
                  <a:pt x="436563" y="382102"/>
                  <a:pt x="427832" y="388939"/>
                  <a:pt x="419101" y="388939"/>
                </a:cubicBezTo>
                <a:cubicBezTo>
                  <a:pt x="419101" y="388939"/>
                  <a:pt x="419101" y="388939"/>
                  <a:pt x="15280" y="388939"/>
                </a:cubicBezTo>
                <a:cubicBezTo>
                  <a:pt x="6548" y="388939"/>
                  <a:pt x="0" y="379822"/>
                  <a:pt x="0" y="370706"/>
                </a:cubicBezTo>
                <a:cubicBezTo>
                  <a:pt x="0" y="370706"/>
                  <a:pt x="0" y="370706"/>
                  <a:pt x="0" y="69851"/>
                </a:cubicBezTo>
                <a:close/>
                <a:moveTo>
                  <a:pt x="15280" y="0"/>
                </a:moveTo>
                <a:cubicBezTo>
                  <a:pt x="15280" y="0"/>
                  <a:pt x="15280" y="0"/>
                  <a:pt x="419101" y="0"/>
                </a:cubicBezTo>
                <a:cubicBezTo>
                  <a:pt x="430015" y="0"/>
                  <a:pt x="436563" y="9102"/>
                  <a:pt x="436563" y="18203"/>
                </a:cubicBezTo>
                <a:cubicBezTo>
                  <a:pt x="436563" y="18203"/>
                  <a:pt x="436563" y="18203"/>
                  <a:pt x="436563" y="68263"/>
                </a:cubicBezTo>
                <a:cubicBezTo>
                  <a:pt x="436563" y="68263"/>
                  <a:pt x="436563" y="68263"/>
                  <a:pt x="0" y="68263"/>
                </a:cubicBezTo>
                <a:cubicBezTo>
                  <a:pt x="0" y="68263"/>
                  <a:pt x="0" y="68263"/>
                  <a:pt x="0" y="18203"/>
                </a:cubicBezTo>
                <a:cubicBezTo>
                  <a:pt x="0" y="9102"/>
                  <a:pt x="6549" y="0"/>
                  <a:pt x="1528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000"/>
          </a:p>
        </p:txBody>
      </p:sp>
      <p:sp>
        <p:nvSpPr>
          <p:cNvPr id="183" name="Rectangle 8">
            <a:extLst>
              <a:ext uri="{FF2B5EF4-FFF2-40B4-BE49-F238E27FC236}">
                <a16:creationId xmlns:a16="http://schemas.microsoft.com/office/drawing/2014/main" id="{021ED3EC-9213-4404-ACD9-8DF0A6A26203}"/>
              </a:ext>
            </a:extLst>
          </p:cNvPr>
          <p:cNvSpPr>
            <a:spLocks noChangeArrowheads="1"/>
          </p:cNvSpPr>
          <p:nvPr/>
        </p:nvSpPr>
        <p:spPr bwMode="auto">
          <a:xfrm>
            <a:off x="3951288" y="3721100"/>
            <a:ext cx="104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84" name="Rectangle 10">
            <a:extLst>
              <a:ext uri="{FF2B5EF4-FFF2-40B4-BE49-F238E27FC236}">
                <a16:creationId xmlns:a16="http://schemas.microsoft.com/office/drawing/2014/main" id="{DE419EAD-8E2C-43D3-84DE-0F1FE967D1D4}"/>
              </a:ext>
            </a:extLst>
          </p:cNvPr>
          <p:cNvSpPr>
            <a:spLocks noChangeArrowheads="1"/>
          </p:cNvSpPr>
          <p:nvPr/>
        </p:nvSpPr>
        <p:spPr bwMode="auto">
          <a:xfrm>
            <a:off x="4083050" y="3721100"/>
            <a:ext cx="104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89" name="Freeform 17">
            <a:extLst>
              <a:ext uri="{FF2B5EF4-FFF2-40B4-BE49-F238E27FC236}">
                <a16:creationId xmlns:a16="http://schemas.microsoft.com/office/drawing/2014/main" id="{360D38D8-199A-47C8-BB71-076A20A08EAF}"/>
              </a:ext>
            </a:extLst>
          </p:cNvPr>
          <p:cNvSpPr>
            <a:spLocks/>
          </p:cNvSpPr>
          <p:nvPr/>
        </p:nvSpPr>
        <p:spPr bwMode="auto">
          <a:xfrm>
            <a:off x="3951288" y="3721100"/>
            <a:ext cx="104775" cy="254000"/>
          </a:xfrm>
          <a:custGeom>
            <a:avLst/>
            <a:gdLst>
              <a:gd name="T0" fmla="*/ 66 w 66"/>
              <a:gd name="T1" fmla="*/ 0 h 160"/>
              <a:gd name="T2" fmla="*/ 0 w 66"/>
              <a:gd name="T3" fmla="*/ 0 h 160"/>
              <a:gd name="T4" fmla="*/ 0 w 66"/>
              <a:gd name="T5" fmla="*/ 160 h 160"/>
              <a:gd name="T6" fmla="*/ 20 w 66"/>
              <a:gd name="T7" fmla="*/ 160 h 160"/>
              <a:gd name="T8" fmla="*/ 66 w 66"/>
              <a:gd name="T9" fmla="*/ 110 h 160"/>
              <a:gd name="T10" fmla="*/ 66 w 66"/>
              <a:gd name="T11" fmla="*/ 0 h 160"/>
            </a:gdLst>
            <a:ahLst/>
            <a:cxnLst>
              <a:cxn ang="0">
                <a:pos x="T0" y="T1"/>
              </a:cxn>
              <a:cxn ang="0">
                <a:pos x="T2" y="T3"/>
              </a:cxn>
              <a:cxn ang="0">
                <a:pos x="T4" y="T5"/>
              </a:cxn>
              <a:cxn ang="0">
                <a:pos x="T6" y="T7"/>
              </a:cxn>
              <a:cxn ang="0">
                <a:pos x="T8" y="T9"/>
              </a:cxn>
              <a:cxn ang="0">
                <a:pos x="T10" y="T11"/>
              </a:cxn>
            </a:cxnLst>
            <a:rect l="0" t="0" r="r" b="b"/>
            <a:pathLst>
              <a:path w="66" h="160">
                <a:moveTo>
                  <a:pt x="66" y="0"/>
                </a:moveTo>
                <a:lnTo>
                  <a:pt x="0" y="0"/>
                </a:lnTo>
                <a:lnTo>
                  <a:pt x="0" y="160"/>
                </a:lnTo>
                <a:lnTo>
                  <a:pt x="20" y="160"/>
                </a:lnTo>
                <a:lnTo>
                  <a:pt x="66" y="110"/>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91" name="Freeform: Shape 190">
            <a:extLst>
              <a:ext uri="{FF2B5EF4-FFF2-40B4-BE49-F238E27FC236}">
                <a16:creationId xmlns:a16="http://schemas.microsoft.com/office/drawing/2014/main" id="{867AB30D-1DE2-4207-83CB-1D55BB59D177}"/>
              </a:ext>
            </a:extLst>
          </p:cNvPr>
          <p:cNvSpPr>
            <a:spLocks noChangeArrowheads="1"/>
          </p:cNvSpPr>
          <p:nvPr/>
        </p:nvSpPr>
        <p:spPr bwMode="auto">
          <a:xfrm>
            <a:off x="8666919" y="3621087"/>
            <a:ext cx="436563" cy="388939"/>
          </a:xfrm>
          <a:custGeom>
            <a:avLst/>
            <a:gdLst>
              <a:gd name="connsiteX0" fmla="*/ 298450 w 436563"/>
              <a:gd name="connsiteY0" fmla="*/ 100013 h 388939"/>
              <a:gd name="connsiteX1" fmla="*/ 298450 w 436563"/>
              <a:gd name="connsiteY1" fmla="*/ 354013 h 388939"/>
              <a:gd name="connsiteX2" fmla="*/ 403225 w 436563"/>
              <a:gd name="connsiteY2" fmla="*/ 354013 h 388939"/>
              <a:gd name="connsiteX3" fmla="*/ 403225 w 436563"/>
              <a:gd name="connsiteY3" fmla="*/ 100013 h 388939"/>
              <a:gd name="connsiteX4" fmla="*/ 165100 w 436563"/>
              <a:gd name="connsiteY4" fmla="*/ 100013 h 388939"/>
              <a:gd name="connsiteX5" fmla="*/ 165100 w 436563"/>
              <a:gd name="connsiteY5" fmla="*/ 354013 h 388939"/>
              <a:gd name="connsiteX6" fmla="*/ 269875 w 436563"/>
              <a:gd name="connsiteY6" fmla="*/ 354013 h 388939"/>
              <a:gd name="connsiteX7" fmla="*/ 269875 w 436563"/>
              <a:gd name="connsiteY7" fmla="*/ 100013 h 388939"/>
              <a:gd name="connsiteX8" fmla="*/ 33338 w 436563"/>
              <a:gd name="connsiteY8" fmla="*/ 100013 h 388939"/>
              <a:gd name="connsiteX9" fmla="*/ 33338 w 436563"/>
              <a:gd name="connsiteY9" fmla="*/ 354013 h 388939"/>
              <a:gd name="connsiteX10" fmla="*/ 138113 w 436563"/>
              <a:gd name="connsiteY10" fmla="*/ 354013 h 388939"/>
              <a:gd name="connsiteX11" fmla="*/ 138113 w 436563"/>
              <a:gd name="connsiteY11" fmla="*/ 100013 h 388939"/>
              <a:gd name="connsiteX12" fmla="*/ 0 w 436563"/>
              <a:gd name="connsiteY12" fmla="*/ 69851 h 388939"/>
              <a:gd name="connsiteX13" fmla="*/ 436563 w 436563"/>
              <a:gd name="connsiteY13" fmla="*/ 69851 h 388939"/>
              <a:gd name="connsiteX14" fmla="*/ 436563 w 436563"/>
              <a:gd name="connsiteY14" fmla="*/ 370706 h 388939"/>
              <a:gd name="connsiteX15" fmla="*/ 419101 w 436563"/>
              <a:gd name="connsiteY15" fmla="*/ 388939 h 388939"/>
              <a:gd name="connsiteX16" fmla="*/ 15280 w 436563"/>
              <a:gd name="connsiteY16" fmla="*/ 388939 h 388939"/>
              <a:gd name="connsiteX17" fmla="*/ 0 w 436563"/>
              <a:gd name="connsiteY17" fmla="*/ 370706 h 388939"/>
              <a:gd name="connsiteX18" fmla="*/ 0 w 436563"/>
              <a:gd name="connsiteY18" fmla="*/ 69851 h 388939"/>
              <a:gd name="connsiteX19" fmla="*/ 15280 w 436563"/>
              <a:gd name="connsiteY19" fmla="*/ 0 h 388939"/>
              <a:gd name="connsiteX20" fmla="*/ 419101 w 436563"/>
              <a:gd name="connsiteY20" fmla="*/ 0 h 388939"/>
              <a:gd name="connsiteX21" fmla="*/ 436563 w 436563"/>
              <a:gd name="connsiteY21" fmla="*/ 18203 h 388939"/>
              <a:gd name="connsiteX22" fmla="*/ 436563 w 436563"/>
              <a:gd name="connsiteY22" fmla="*/ 68263 h 388939"/>
              <a:gd name="connsiteX23" fmla="*/ 0 w 436563"/>
              <a:gd name="connsiteY23" fmla="*/ 68263 h 388939"/>
              <a:gd name="connsiteX24" fmla="*/ 0 w 436563"/>
              <a:gd name="connsiteY24" fmla="*/ 18203 h 388939"/>
              <a:gd name="connsiteX25" fmla="*/ 15280 w 436563"/>
              <a:gd name="connsiteY25" fmla="*/ 0 h 38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563" h="388939">
                <a:moveTo>
                  <a:pt x="298450" y="100013"/>
                </a:moveTo>
                <a:lnTo>
                  <a:pt x="298450" y="354013"/>
                </a:lnTo>
                <a:lnTo>
                  <a:pt x="403225" y="354013"/>
                </a:lnTo>
                <a:lnTo>
                  <a:pt x="403225" y="100013"/>
                </a:lnTo>
                <a:close/>
                <a:moveTo>
                  <a:pt x="165100" y="100013"/>
                </a:moveTo>
                <a:lnTo>
                  <a:pt x="165100" y="354013"/>
                </a:lnTo>
                <a:lnTo>
                  <a:pt x="269875" y="354013"/>
                </a:lnTo>
                <a:lnTo>
                  <a:pt x="269875" y="100013"/>
                </a:lnTo>
                <a:close/>
                <a:moveTo>
                  <a:pt x="33338" y="100013"/>
                </a:moveTo>
                <a:lnTo>
                  <a:pt x="33338" y="354013"/>
                </a:lnTo>
                <a:lnTo>
                  <a:pt x="138113" y="354013"/>
                </a:lnTo>
                <a:lnTo>
                  <a:pt x="138113" y="100013"/>
                </a:lnTo>
                <a:close/>
                <a:moveTo>
                  <a:pt x="0" y="69851"/>
                </a:moveTo>
                <a:cubicBezTo>
                  <a:pt x="0" y="69851"/>
                  <a:pt x="0" y="69851"/>
                  <a:pt x="436563" y="69851"/>
                </a:cubicBezTo>
                <a:cubicBezTo>
                  <a:pt x="436563" y="69851"/>
                  <a:pt x="436563" y="69851"/>
                  <a:pt x="436563" y="370706"/>
                </a:cubicBezTo>
                <a:cubicBezTo>
                  <a:pt x="436563" y="382102"/>
                  <a:pt x="427832" y="388939"/>
                  <a:pt x="419101" y="388939"/>
                </a:cubicBezTo>
                <a:cubicBezTo>
                  <a:pt x="419101" y="388939"/>
                  <a:pt x="419101" y="388939"/>
                  <a:pt x="15280" y="388939"/>
                </a:cubicBezTo>
                <a:cubicBezTo>
                  <a:pt x="6548" y="388939"/>
                  <a:pt x="0" y="379822"/>
                  <a:pt x="0" y="370706"/>
                </a:cubicBezTo>
                <a:cubicBezTo>
                  <a:pt x="0" y="370706"/>
                  <a:pt x="0" y="370706"/>
                  <a:pt x="0" y="69851"/>
                </a:cubicBezTo>
                <a:close/>
                <a:moveTo>
                  <a:pt x="15280" y="0"/>
                </a:moveTo>
                <a:cubicBezTo>
                  <a:pt x="15280" y="0"/>
                  <a:pt x="15280" y="0"/>
                  <a:pt x="419101" y="0"/>
                </a:cubicBezTo>
                <a:cubicBezTo>
                  <a:pt x="430015" y="0"/>
                  <a:pt x="436563" y="9102"/>
                  <a:pt x="436563" y="18203"/>
                </a:cubicBezTo>
                <a:cubicBezTo>
                  <a:pt x="436563" y="18203"/>
                  <a:pt x="436563" y="18203"/>
                  <a:pt x="436563" y="68263"/>
                </a:cubicBezTo>
                <a:cubicBezTo>
                  <a:pt x="436563" y="68263"/>
                  <a:pt x="436563" y="68263"/>
                  <a:pt x="0" y="68263"/>
                </a:cubicBezTo>
                <a:cubicBezTo>
                  <a:pt x="0" y="68263"/>
                  <a:pt x="0" y="68263"/>
                  <a:pt x="0" y="18203"/>
                </a:cubicBezTo>
                <a:cubicBezTo>
                  <a:pt x="0" y="9102"/>
                  <a:pt x="6549" y="0"/>
                  <a:pt x="1528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000"/>
          </a:p>
        </p:txBody>
      </p:sp>
      <p:grpSp>
        <p:nvGrpSpPr>
          <p:cNvPr id="207" name="Group 206">
            <a:extLst>
              <a:ext uri="{FF2B5EF4-FFF2-40B4-BE49-F238E27FC236}">
                <a16:creationId xmlns:a16="http://schemas.microsoft.com/office/drawing/2014/main" id="{DF7AE43E-011B-4AAC-8D8E-9B5F66C7813D}"/>
              </a:ext>
            </a:extLst>
          </p:cNvPr>
          <p:cNvGrpSpPr/>
          <p:nvPr/>
        </p:nvGrpSpPr>
        <p:grpSpPr>
          <a:xfrm>
            <a:off x="2378831" y="3598027"/>
            <a:ext cx="566604" cy="553923"/>
            <a:chOff x="2717377" y="3238414"/>
            <a:chExt cx="566604" cy="553923"/>
          </a:xfrm>
        </p:grpSpPr>
        <p:sp>
          <p:nvSpPr>
            <p:cNvPr id="208" name="Freeform 220">
              <a:extLst>
                <a:ext uri="{FF2B5EF4-FFF2-40B4-BE49-F238E27FC236}">
                  <a16:creationId xmlns:a16="http://schemas.microsoft.com/office/drawing/2014/main" id="{D422D18C-EC01-4900-93B5-6C0E4034F27E}"/>
                </a:ext>
              </a:extLst>
            </p:cNvPr>
            <p:cNvSpPr/>
            <p:nvPr/>
          </p:nvSpPr>
          <p:spPr bwMode="auto">
            <a:xfrm>
              <a:off x="2717377" y="3238414"/>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aphic 34" descr="Gears">
              <a:extLst>
                <a:ext uri="{FF2B5EF4-FFF2-40B4-BE49-F238E27FC236}">
                  <a16:creationId xmlns:a16="http://schemas.microsoft.com/office/drawing/2014/main" id="{DB15FC69-B6CC-45E0-AD66-C222502B7779}"/>
                </a:ext>
              </a:extLst>
            </p:cNvPr>
            <p:cNvGrpSpPr/>
            <p:nvPr/>
          </p:nvGrpSpPr>
          <p:grpSpPr>
            <a:xfrm rot="1042732">
              <a:off x="2857485" y="3365841"/>
              <a:ext cx="426496" cy="426496"/>
              <a:chOff x="2863059" y="3304010"/>
              <a:chExt cx="426496" cy="426496"/>
            </a:xfrm>
          </p:grpSpPr>
          <p:sp>
            <p:nvSpPr>
              <p:cNvPr id="210" name="Freeform: Shape 209">
                <a:extLst>
                  <a:ext uri="{FF2B5EF4-FFF2-40B4-BE49-F238E27FC236}">
                    <a16:creationId xmlns:a16="http://schemas.microsoft.com/office/drawing/2014/main" id="{07E036BB-282F-4320-AA84-E278ADEB0BCD}"/>
                  </a:ext>
                </a:extLst>
              </p:cNvPr>
              <p:cNvSpPr/>
              <p:nvPr/>
            </p:nvSpPr>
            <p:spPr>
              <a:xfrm>
                <a:off x="3028548" y="3338441"/>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173042 w 195477"/>
                  <a:gd name="connsiteY5" fmla="*/ 77080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2880 w 195477"/>
                  <a:gd name="connsiteY16" fmla="*/ 38873 h 195477"/>
                  <a:gd name="connsiteX17" fmla="*/ 29988 w 195477"/>
                  <a:gd name="connsiteY17" fmla="*/ 59754 h 195477"/>
                  <a:gd name="connsiteX18" fmla="*/ 22880 w 195477"/>
                  <a:gd name="connsiteY18" fmla="*/ 77080 h 195477"/>
                  <a:gd name="connsiteX19" fmla="*/ 3332 w 195477"/>
                  <a:gd name="connsiteY19" fmla="*/ 86854 h 195477"/>
                  <a:gd name="connsiteX20" fmla="*/ 3332 w 195477"/>
                  <a:gd name="connsiteY20" fmla="*/ 109067 h 195477"/>
                  <a:gd name="connsiteX21" fmla="*/ 22880 w 195477"/>
                  <a:gd name="connsiteY21" fmla="*/ 118841 h 195477"/>
                  <a:gd name="connsiteX22" fmla="*/ 29988 w 195477"/>
                  <a:gd name="connsiteY22" fmla="*/ 136168 h 195477"/>
                  <a:gd name="connsiteX23" fmla="*/ 22880 w 195477"/>
                  <a:gd name="connsiteY23" fmla="*/ 157048 h 195477"/>
                  <a:gd name="connsiteX24" fmla="*/ 38429 w 195477"/>
                  <a:gd name="connsiteY24" fmla="*/ 172598 h 195477"/>
                  <a:gd name="connsiteX25" fmla="*/ 59310 w 195477"/>
                  <a:gd name="connsiteY25" fmla="*/ 165489 h 195477"/>
                  <a:gd name="connsiteX26" fmla="*/ 76636 w 195477"/>
                  <a:gd name="connsiteY26" fmla="*/ 172598 h 195477"/>
                  <a:gd name="connsiteX27" fmla="*/ 86410 w 195477"/>
                  <a:gd name="connsiteY27" fmla="*/ 192145 h 195477"/>
                  <a:gd name="connsiteX28" fmla="*/ 108623 w 195477"/>
                  <a:gd name="connsiteY28" fmla="*/ 192145 h 195477"/>
                  <a:gd name="connsiteX29" fmla="*/ 118397 w 195477"/>
                  <a:gd name="connsiteY29" fmla="*/ 172598 h 195477"/>
                  <a:gd name="connsiteX30" fmla="*/ 135723 w 195477"/>
                  <a:gd name="connsiteY30" fmla="*/ 165489 h 195477"/>
                  <a:gd name="connsiteX31" fmla="*/ 156604 w 195477"/>
                  <a:gd name="connsiteY31" fmla="*/ 172598 h 195477"/>
                  <a:gd name="connsiteX32" fmla="*/ 172598 w 195477"/>
                  <a:gd name="connsiteY32" fmla="*/ 157048 h 195477"/>
                  <a:gd name="connsiteX33" fmla="*/ 165489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5477" h="195477">
                    <a:moveTo>
                      <a:pt x="97961" y="131281"/>
                    </a:moveTo>
                    <a:cubicBezTo>
                      <a:pt x="79302" y="131281"/>
                      <a:pt x="64641" y="116176"/>
                      <a:pt x="64641" y="97961"/>
                    </a:cubicBezTo>
                    <a:cubicBezTo>
                      <a:pt x="64641" y="79746"/>
                      <a:pt x="79746" y="64641"/>
                      <a:pt x="97961" y="64641"/>
                    </a:cubicBezTo>
                    <a:cubicBezTo>
                      <a:pt x="116620" y="64641"/>
                      <a:pt x="131281" y="79746"/>
                      <a:pt x="131281" y="97961"/>
                    </a:cubicBezTo>
                    <a:cubicBezTo>
                      <a:pt x="131281" y="116176"/>
                      <a:pt x="116176" y="131281"/>
                      <a:pt x="97961" y="131281"/>
                    </a:cubicBezTo>
                    <a:close/>
                    <a:moveTo>
                      <a:pt x="173042" y="77080"/>
                    </a:moveTo>
                    <a:cubicBezTo>
                      <a:pt x="171265" y="70861"/>
                      <a:pt x="169043" y="65085"/>
                      <a:pt x="165934" y="59754"/>
                    </a:cubicBezTo>
                    <a:lnTo>
                      <a:pt x="173042" y="38873"/>
                    </a:lnTo>
                    <a:lnTo>
                      <a:pt x="157048" y="22880"/>
                    </a:lnTo>
                    <a:lnTo>
                      <a:pt x="136168" y="29988"/>
                    </a:lnTo>
                    <a:cubicBezTo>
                      <a:pt x="130837" y="26878"/>
                      <a:pt x="125061" y="24657"/>
                      <a:pt x="118841" y="22880"/>
                    </a:cubicBezTo>
                    <a:lnTo>
                      <a:pt x="109067" y="3332"/>
                    </a:lnTo>
                    <a:lnTo>
                      <a:pt x="86854" y="3332"/>
                    </a:lnTo>
                    <a:lnTo>
                      <a:pt x="77080" y="22880"/>
                    </a:lnTo>
                    <a:cubicBezTo>
                      <a:pt x="70861" y="24657"/>
                      <a:pt x="65085" y="26878"/>
                      <a:pt x="59754" y="29988"/>
                    </a:cubicBezTo>
                    <a:lnTo>
                      <a:pt x="38873" y="22880"/>
                    </a:lnTo>
                    <a:lnTo>
                      <a:pt x="22880" y="38873"/>
                    </a:lnTo>
                    <a:lnTo>
                      <a:pt x="29988" y="59754"/>
                    </a:lnTo>
                    <a:cubicBezTo>
                      <a:pt x="26878" y="65085"/>
                      <a:pt x="24657" y="70861"/>
                      <a:pt x="22880" y="77080"/>
                    </a:cubicBezTo>
                    <a:lnTo>
                      <a:pt x="3332" y="86854"/>
                    </a:lnTo>
                    <a:lnTo>
                      <a:pt x="3332" y="109067"/>
                    </a:lnTo>
                    <a:lnTo>
                      <a:pt x="22880" y="118841"/>
                    </a:lnTo>
                    <a:cubicBezTo>
                      <a:pt x="24657" y="125061"/>
                      <a:pt x="26878" y="130837"/>
                      <a:pt x="29988" y="136168"/>
                    </a:cubicBezTo>
                    <a:lnTo>
                      <a:pt x="22880" y="157048"/>
                    </a:lnTo>
                    <a:lnTo>
                      <a:pt x="38429" y="172598"/>
                    </a:lnTo>
                    <a:lnTo>
                      <a:pt x="59310" y="165489"/>
                    </a:lnTo>
                    <a:cubicBezTo>
                      <a:pt x="64641" y="168599"/>
                      <a:pt x="70416" y="170821"/>
                      <a:pt x="76636" y="172598"/>
                    </a:cubicBezTo>
                    <a:lnTo>
                      <a:pt x="86410" y="192145"/>
                    </a:lnTo>
                    <a:lnTo>
                      <a:pt x="108623" y="192145"/>
                    </a:lnTo>
                    <a:lnTo>
                      <a:pt x="118397" y="172598"/>
                    </a:lnTo>
                    <a:cubicBezTo>
                      <a:pt x="124617" y="170821"/>
                      <a:pt x="130392" y="168599"/>
                      <a:pt x="135723" y="165489"/>
                    </a:cubicBezTo>
                    <a:lnTo>
                      <a:pt x="156604" y="172598"/>
                    </a:lnTo>
                    <a:lnTo>
                      <a:pt x="172598" y="157048"/>
                    </a:lnTo>
                    <a:lnTo>
                      <a:pt x="165489" y="136168"/>
                    </a:lnTo>
                    <a:cubicBezTo>
                      <a:pt x="168599" y="130837"/>
                      <a:pt x="171265" y="124617"/>
                      <a:pt x="173042" y="118841"/>
                    </a:cubicBezTo>
                    <a:lnTo>
                      <a:pt x="192590" y="109067"/>
                    </a:lnTo>
                    <a:lnTo>
                      <a:pt x="192590" y="86854"/>
                    </a:lnTo>
                    <a:lnTo>
                      <a:pt x="173042" y="77080"/>
                    </a:lnTo>
                    <a:close/>
                  </a:path>
                </a:pathLst>
              </a:custGeom>
              <a:solidFill>
                <a:schemeClr val="accent1"/>
              </a:solidFill>
              <a:ln w="9525" cap="flat">
                <a:solidFill>
                  <a:schemeClr val="bg1"/>
                </a:solidFill>
                <a:prstDash val="solid"/>
                <a:miter/>
              </a:ln>
            </p:spPr>
            <p:txBody>
              <a:bodyPr rtlCol="0" anchor="ctr"/>
              <a:lstStyle/>
              <a:p>
                <a:endParaRPr lang="en-US" sz="2000"/>
              </a:p>
            </p:txBody>
          </p:sp>
          <p:sp>
            <p:nvSpPr>
              <p:cNvPr id="211" name="Freeform: Shape 210">
                <a:extLst>
                  <a:ext uri="{FF2B5EF4-FFF2-40B4-BE49-F238E27FC236}">
                    <a16:creationId xmlns:a16="http://schemas.microsoft.com/office/drawing/2014/main" id="{51A5137E-56BC-42A7-8438-98761B151E1D}"/>
                  </a:ext>
                </a:extLst>
              </p:cNvPr>
              <p:cNvSpPr/>
              <p:nvPr/>
            </p:nvSpPr>
            <p:spPr>
              <a:xfrm>
                <a:off x="2928144" y="3500154"/>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97961 w 195477"/>
                  <a:gd name="connsiteY5" fmla="*/ 131281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3324 w 195477"/>
                  <a:gd name="connsiteY16" fmla="*/ 38429 h 195477"/>
                  <a:gd name="connsiteX17" fmla="*/ 29988 w 195477"/>
                  <a:gd name="connsiteY17" fmla="*/ 59310 h 195477"/>
                  <a:gd name="connsiteX18" fmla="*/ 22880 w 195477"/>
                  <a:gd name="connsiteY18" fmla="*/ 76636 h 195477"/>
                  <a:gd name="connsiteX19" fmla="*/ 3332 w 195477"/>
                  <a:gd name="connsiteY19" fmla="*/ 86410 h 195477"/>
                  <a:gd name="connsiteX20" fmla="*/ 3332 w 195477"/>
                  <a:gd name="connsiteY20" fmla="*/ 108623 h 195477"/>
                  <a:gd name="connsiteX21" fmla="*/ 22880 w 195477"/>
                  <a:gd name="connsiteY21" fmla="*/ 118397 h 195477"/>
                  <a:gd name="connsiteX22" fmla="*/ 29988 w 195477"/>
                  <a:gd name="connsiteY22" fmla="*/ 135723 h 195477"/>
                  <a:gd name="connsiteX23" fmla="*/ 23324 w 195477"/>
                  <a:gd name="connsiteY23" fmla="*/ 156604 h 195477"/>
                  <a:gd name="connsiteX24" fmla="*/ 38873 w 195477"/>
                  <a:gd name="connsiteY24" fmla="*/ 172153 h 195477"/>
                  <a:gd name="connsiteX25" fmla="*/ 59754 w 195477"/>
                  <a:gd name="connsiteY25" fmla="*/ 165489 h 195477"/>
                  <a:gd name="connsiteX26" fmla="*/ 77080 w 195477"/>
                  <a:gd name="connsiteY26" fmla="*/ 172598 h 195477"/>
                  <a:gd name="connsiteX27" fmla="*/ 86854 w 195477"/>
                  <a:gd name="connsiteY27" fmla="*/ 192145 h 195477"/>
                  <a:gd name="connsiteX28" fmla="*/ 109067 w 195477"/>
                  <a:gd name="connsiteY28" fmla="*/ 192145 h 195477"/>
                  <a:gd name="connsiteX29" fmla="*/ 118841 w 195477"/>
                  <a:gd name="connsiteY29" fmla="*/ 172598 h 195477"/>
                  <a:gd name="connsiteX30" fmla="*/ 136168 w 195477"/>
                  <a:gd name="connsiteY30" fmla="*/ 165489 h 195477"/>
                  <a:gd name="connsiteX31" fmla="*/ 157048 w 195477"/>
                  <a:gd name="connsiteY31" fmla="*/ 172598 h 195477"/>
                  <a:gd name="connsiteX32" fmla="*/ 172598 w 195477"/>
                  <a:gd name="connsiteY32" fmla="*/ 156604 h 195477"/>
                  <a:gd name="connsiteX33" fmla="*/ 165934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 name="connsiteX38" fmla="*/ 165934 w 195477"/>
                  <a:gd name="connsiteY38" fmla="*/ 59754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5477" h="195477">
                    <a:moveTo>
                      <a:pt x="97961" y="131281"/>
                    </a:moveTo>
                    <a:cubicBezTo>
                      <a:pt x="79302" y="131281"/>
                      <a:pt x="64641" y="116176"/>
                      <a:pt x="64641" y="97961"/>
                    </a:cubicBezTo>
                    <a:cubicBezTo>
                      <a:pt x="64641" y="79302"/>
                      <a:pt x="79746" y="64641"/>
                      <a:pt x="97961" y="64641"/>
                    </a:cubicBezTo>
                    <a:cubicBezTo>
                      <a:pt x="116620" y="64641"/>
                      <a:pt x="131281" y="79746"/>
                      <a:pt x="131281" y="97961"/>
                    </a:cubicBezTo>
                    <a:cubicBezTo>
                      <a:pt x="131281" y="116176"/>
                      <a:pt x="116620" y="131281"/>
                      <a:pt x="97961" y="131281"/>
                    </a:cubicBezTo>
                    <a:lnTo>
                      <a:pt x="97961" y="131281"/>
                    </a:lnTo>
                    <a:close/>
                    <a:moveTo>
                      <a:pt x="165934" y="59754"/>
                    </a:moveTo>
                    <a:lnTo>
                      <a:pt x="173042" y="38873"/>
                    </a:lnTo>
                    <a:lnTo>
                      <a:pt x="157048" y="22880"/>
                    </a:lnTo>
                    <a:lnTo>
                      <a:pt x="136168" y="29988"/>
                    </a:lnTo>
                    <a:cubicBezTo>
                      <a:pt x="130837" y="26878"/>
                      <a:pt x="124617" y="24657"/>
                      <a:pt x="118841" y="22880"/>
                    </a:cubicBezTo>
                    <a:lnTo>
                      <a:pt x="109067" y="3332"/>
                    </a:lnTo>
                    <a:lnTo>
                      <a:pt x="86854" y="3332"/>
                    </a:lnTo>
                    <a:lnTo>
                      <a:pt x="77080" y="22880"/>
                    </a:lnTo>
                    <a:cubicBezTo>
                      <a:pt x="70861" y="24657"/>
                      <a:pt x="65085" y="26878"/>
                      <a:pt x="59754" y="29988"/>
                    </a:cubicBezTo>
                    <a:lnTo>
                      <a:pt x="38873" y="22880"/>
                    </a:lnTo>
                    <a:lnTo>
                      <a:pt x="23324" y="38429"/>
                    </a:lnTo>
                    <a:lnTo>
                      <a:pt x="29988" y="59310"/>
                    </a:lnTo>
                    <a:cubicBezTo>
                      <a:pt x="26878" y="64641"/>
                      <a:pt x="24657" y="70861"/>
                      <a:pt x="22880" y="76636"/>
                    </a:cubicBezTo>
                    <a:lnTo>
                      <a:pt x="3332" y="86410"/>
                    </a:lnTo>
                    <a:lnTo>
                      <a:pt x="3332" y="108623"/>
                    </a:lnTo>
                    <a:lnTo>
                      <a:pt x="22880" y="118397"/>
                    </a:lnTo>
                    <a:cubicBezTo>
                      <a:pt x="24657" y="124617"/>
                      <a:pt x="26878" y="130392"/>
                      <a:pt x="29988" y="135723"/>
                    </a:cubicBezTo>
                    <a:lnTo>
                      <a:pt x="23324" y="156604"/>
                    </a:lnTo>
                    <a:lnTo>
                      <a:pt x="38873" y="172153"/>
                    </a:lnTo>
                    <a:lnTo>
                      <a:pt x="59754" y="165489"/>
                    </a:lnTo>
                    <a:cubicBezTo>
                      <a:pt x="65085" y="168599"/>
                      <a:pt x="70861" y="170821"/>
                      <a:pt x="77080" y="172598"/>
                    </a:cubicBezTo>
                    <a:lnTo>
                      <a:pt x="86854" y="192145"/>
                    </a:lnTo>
                    <a:lnTo>
                      <a:pt x="109067" y="192145"/>
                    </a:lnTo>
                    <a:lnTo>
                      <a:pt x="118841" y="172598"/>
                    </a:lnTo>
                    <a:cubicBezTo>
                      <a:pt x="125061" y="170821"/>
                      <a:pt x="130837" y="168599"/>
                      <a:pt x="136168" y="165489"/>
                    </a:cubicBezTo>
                    <a:lnTo>
                      <a:pt x="157048" y="172598"/>
                    </a:lnTo>
                    <a:lnTo>
                      <a:pt x="172598" y="156604"/>
                    </a:lnTo>
                    <a:lnTo>
                      <a:pt x="165934" y="136168"/>
                    </a:lnTo>
                    <a:cubicBezTo>
                      <a:pt x="169043" y="130837"/>
                      <a:pt x="171265" y="125061"/>
                      <a:pt x="173042" y="118841"/>
                    </a:cubicBezTo>
                    <a:lnTo>
                      <a:pt x="192590" y="109067"/>
                    </a:lnTo>
                    <a:lnTo>
                      <a:pt x="192590" y="86854"/>
                    </a:lnTo>
                    <a:lnTo>
                      <a:pt x="173042" y="77080"/>
                    </a:lnTo>
                    <a:cubicBezTo>
                      <a:pt x="171265" y="70861"/>
                      <a:pt x="169043" y="65085"/>
                      <a:pt x="165934" y="59754"/>
                    </a:cubicBezTo>
                    <a:close/>
                  </a:path>
                </a:pathLst>
              </a:custGeom>
              <a:solidFill>
                <a:schemeClr val="accent1"/>
              </a:solidFill>
              <a:ln w="9525" cap="flat">
                <a:solidFill>
                  <a:schemeClr val="bg1"/>
                </a:solidFill>
                <a:prstDash val="solid"/>
                <a:miter/>
              </a:ln>
            </p:spPr>
            <p:txBody>
              <a:bodyPr rtlCol="0" anchor="ctr"/>
              <a:lstStyle/>
              <a:p>
                <a:endParaRPr lang="en-US" sz="2000"/>
              </a:p>
            </p:txBody>
          </p:sp>
        </p:grpSp>
      </p:grpSp>
      <p:grpSp>
        <p:nvGrpSpPr>
          <p:cNvPr id="212" name="Group 211">
            <a:extLst>
              <a:ext uri="{FF2B5EF4-FFF2-40B4-BE49-F238E27FC236}">
                <a16:creationId xmlns:a16="http://schemas.microsoft.com/office/drawing/2014/main" id="{F9D2A551-EE2F-433D-B366-4A0F36AB5C08}"/>
              </a:ext>
            </a:extLst>
          </p:cNvPr>
          <p:cNvGrpSpPr/>
          <p:nvPr/>
        </p:nvGrpSpPr>
        <p:grpSpPr>
          <a:xfrm>
            <a:off x="9772376" y="3598027"/>
            <a:ext cx="566604" cy="553923"/>
            <a:chOff x="2717377" y="3238414"/>
            <a:chExt cx="566604" cy="553923"/>
          </a:xfrm>
        </p:grpSpPr>
        <p:sp>
          <p:nvSpPr>
            <p:cNvPr id="214" name="Freeform 220">
              <a:extLst>
                <a:ext uri="{FF2B5EF4-FFF2-40B4-BE49-F238E27FC236}">
                  <a16:creationId xmlns:a16="http://schemas.microsoft.com/office/drawing/2014/main" id="{33E01D55-88E8-48A8-AFE8-884E54D50386}"/>
                </a:ext>
              </a:extLst>
            </p:cNvPr>
            <p:cNvSpPr/>
            <p:nvPr/>
          </p:nvSpPr>
          <p:spPr bwMode="auto">
            <a:xfrm>
              <a:off x="2717377" y="3238414"/>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215" name="Graphic 34" descr="Gears">
              <a:extLst>
                <a:ext uri="{FF2B5EF4-FFF2-40B4-BE49-F238E27FC236}">
                  <a16:creationId xmlns:a16="http://schemas.microsoft.com/office/drawing/2014/main" id="{99113D72-9E8D-4D76-8802-C7D4A69C80EA}"/>
                </a:ext>
              </a:extLst>
            </p:cNvPr>
            <p:cNvGrpSpPr/>
            <p:nvPr/>
          </p:nvGrpSpPr>
          <p:grpSpPr>
            <a:xfrm rot="1042732">
              <a:off x="2857485" y="3365841"/>
              <a:ext cx="426496" cy="426496"/>
              <a:chOff x="2863059" y="3304010"/>
              <a:chExt cx="426496" cy="426496"/>
            </a:xfrm>
          </p:grpSpPr>
          <p:sp>
            <p:nvSpPr>
              <p:cNvPr id="216" name="Freeform: Shape 215">
                <a:extLst>
                  <a:ext uri="{FF2B5EF4-FFF2-40B4-BE49-F238E27FC236}">
                    <a16:creationId xmlns:a16="http://schemas.microsoft.com/office/drawing/2014/main" id="{69E791B1-38EF-43A2-8FF9-BE161EA39A49}"/>
                  </a:ext>
                </a:extLst>
              </p:cNvPr>
              <p:cNvSpPr/>
              <p:nvPr/>
            </p:nvSpPr>
            <p:spPr>
              <a:xfrm>
                <a:off x="3028548" y="3338441"/>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173042 w 195477"/>
                  <a:gd name="connsiteY5" fmla="*/ 77080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2880 w 195477"/>
                  <a:gd name="connsiteY16" fmla="*/ 38873 h 195477"/>
                  <a:gd name="connsiteX17" fmla="*/ 29988 w 195477"/>
                  <a:gd name="connsiteY17" fmla="*/ 59754 h 195477"/>
                  <a:gd name="connsiteX18" fmla="*/ 22880 w 195477"/>
                  <a:gd name="connsiteY18" fmla="*/ 77080 h 195477"/>
                  <a:gd name="connsiteX19" fmla="*/ 3332 w 195477"/>
                  <a:gd name="connsiteY19" fmla="*/ 86854 h 195477"/>
                  <a:gd name="connsiteX20" fmla="*/ 3332 w 195477"/>
                  <a:gd name="connsiteY20" fmla="*/ 109067 h 195477"/>
                  <a:gd name="connsiteX21" fmla="*/ 22880 w 195477"/>
                  <a:gd name="connsiteY21" fmla="*/ 118841 h 195477"/>
                  <a:gd name="connsiteX22" fmla="*/ 29988 w 195477"/>
                  <a:gd name="connsiteY22" fmla="*/ 136168 h 195477"/>
                  <a:gd name="connsiteX23" fmla="*/ 22880 w 195477"/>
                  <a:gd name="connsiteY23" fmla="*/ 157048 h 195477"/>
                  <a:gd name="connsiteX24" fmla="*/ 38429 w 195477"/>
                  <a:gd name="connsiteY24" fmla="*/ 172598 h 195477"/>
                  <a:gd name="connsiteX25" fmla="*/ 59310 w 195477"/>
                  <a:gd name="connsiteY25" fmla="*/ 165489 h 195477"/>
                  <a:gd name="connsiteX26" fmla="*/ 76636 w 195477"/>
                  <a:gd name="connsiteY26" fmla="*/ 172598 h 195477"/>
                  <a:gd name="connsiteX27" fmla="*/ 86410 w 195477"/>
                  <a:gd name="connsiteY27" fmla="*/ 192145 h 195477"/>
                  <a:gd name="connsiteX28" fmla="*/ 108623 w 195477"/>
                  <a:gd name="connsiteY28" fmla="*/ 192145 h 195477"/>
                  <a:gd name="connsiteX29" fmla="*/ 118397 w 195477"/>
                  <a:gd name="connsiteY29" fmla="*/ 172598 h 195477"/>
                  <a:gd name="connsiteX30" fmla="*/ 135723 w 195477"/>
                  <a:gd name="connsiteY30" fmla="*/ 165489 h 195477"/>
                  <a:gd name="connsiteX31" fmla="*/ 156604 w 195477"/>
                  <a:gd name="connsiteY31" fmla="*/ 172598 h 195477"/>
                  <a:gd name="connsiteX32" fmla="*/ 172598 w 195477"/>
                  <a:gd name="connsiteY32" fmla="*/ 157048 h 195477"/>
                  <a:gd name="connsiteX33" fmla="*/ 165489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5477" h="195477">
                    <a:moveTo>
                      <a:pt x="97961" y="131281"/>
                    </a:moveTo>
                    <a:cubicBezTo>
                      <a:pt x="79302" y="131281"/>
                      <a:pt x="64641" y="116176"/>
                      <a:pt x="64641" y="97961"/>
                    </a:cubicBezTo>
                    <a:cubicBezTo>
                      <a:pt x="64641" y="79746"/>
                      <a:pt x="79746" y="64641"/>
                      <a:pt x="97961" y="64641"/>
                    </a:cubicBezTo>
                    <a:cubicBezTo>
                      <a:pt x="116620" y="64641"/>
                      <a:pt x="131281" y="79746"/>
                      <a:pt x="131281" y="97961"/>
                    </a:cubicBezTo>
                    <a:cubicBezTo>
                      <a:pt x="131281" y="116176"/>
                      <a:pt x="116176" y="131281"/>
                      <a:pt x="97961" y="131281"/>
                    </a:cubicBezTo>
                    <a:close/>
                    <a:moveTo>
                      <a:pt x="173042" y="77080"/>
                    </a:moveTo>
                    <a:cubicBezTo>
                      <a:pt x="171265" y="70861"/>
                      <a:pt x="169043" y="65085"/>
                      <a:pt x="165934" y="59754"/>
                    </a:cubicBezTo>
                    <a:lnTo>
                      <a:pt x="173042" y="38873"/>
                    </a:lnTo>
                    <a:lnTo>
                      <a:pt x="157048" y="22880"/>
                    </a:lnTo>
                    <a:lnTo>
                      <a:pt x="136168" y="29988"/>
                    </a:lnTo>
                    <a:cubicBezTo>
                      <a:pt x="130837" y="26878"/>
                      <a:pt x="125061" y="24657"/>
                      <a:pt x="118841" y="22880"/>
                    </a:cubicBezTo>
                    <a:lnTo>
                      <a:pt x="109067" y="3332"/>
                    </a:lnTo>
                    <a:lnTo>
                      <a:pt x="86854" y="3332"/>
                    </a:lnTo>
                    <a:lnTo>
                      <a:pt x="77080" y="22880"/>
                    </a:lnTo>
                    <a:cubicBezTo>
                      <a:pt x="70861" y="24657"/>
                      <a:pt x="65085" y="26878"/>
                      <a:pt x="59754" y="29988"/>
                    </a:cubicBezTo>
                    <a:lnTo>
                      <a:pt x="38873" y="22880"/>
                    </a:lnTo>
                    <a:lnTo>
                      <a:pt x="22880" y="38873"/>
                    </a:lnTo>
                    <a:lnTo>
                      <a:pt x="29988" y="59754"/>
                    </a:lnTo>
                    <a:cubicBezTo>
                      <a:pt x="26878" y="65085"/>
                      <a:pt x="24657" y="70861"/>
                      <a:pt x="22880" y="77080"/>
                    </a:cubicBezTo>
                    <a:lnTo>
                      <a:pt x="3332" y="86854"/>
                    </a:lnTo>
                    <a:lnTo>
                      <a:pt x="3332" y="109067"/>
                    </a:lnTo>
                    <a:lnTo>
                      <a:pt x="22880" y="118841"/>
                    </a:lnTo>
                    <a:cubicBezTo>
                      <a:pt x="24657" y="125061"/>
                      <a:pt x="26878" y="130837"/>
                      <a:pt x="29988" y="136168"/>
                    </a:cubicBezTo>
                    <a:lnTo>
                      <a:pt x="22880" y="157048"/>
                    </a:lnTo>
                    <a:lnTo>
                      <a:pt x="38429" y="172598"/>
                    </a:lnTo>
                    <a:lnTo>
                      <a:pt x="59310" y="165489"/>
                    </a:lnTo>
                    <a:cubicBezTo>
                      <a:pt x="64641" y="168599"/>
                      <a:pt x="70416" y="170821"/>
                      <a:pt x="76636" y="172598"/>
                    </a:cubicBezTo>
                    <a:lnTo>
                      <a:pt x="86410" y="192145"/>
                    </a:lnTo>
                    <a:lnTo>
                      <a:pt x="108623" y="192145"/>
                    </a:lnTo>
                    <a:lnTo>
                      <a:pt x="118397" y="172598"/>
                    </a:lnTo>
                    <a:cubicBezTo>
                      <a:pt x="124617" y="170821"/>
                      <a:pt x="130392" y="168599"/>
                      <a:pt x="135723" y="165489"/>
                    </a:cubicBezTo>
                    <a:lnTo>
                      <a:pt x="156604" y="172598"/>
                    </a:lnTo>
                    <a:lnTo>
                      <a:pt x="172598" y="157048"/>
                    </a:lnTo>
                    <a:lnTo>
                      <a:pt x="165489" y="136168"/>
                    </a:lnTo>
                    <a:cubicBezTo>
                      <a:pt x="168599" y="130837"/>
                      <a:pt x="171265" y="124617"/>
                      <a:pt x="173042" y="118841"/>
                    </a:cubicBezTo>
                    <a:lnTo>
                      <a:pt x="192590" y="109067"/>
                    </a:lnTo>
                    <a:lnTo>
                      <a:pt x="192590" y="86854"/>
                    </a:lnTo>
                    <a:lnTo>
                      <a:pt x="173042" y="77080"/>
                    </a:lnTo>
                    <a:close/>
                  </a:path>
                </a:pathLst>
              </a:custGeom>
              <a:solidFill>
                <a:schemeClr val="accent1"/>
              </a:solidFill>
              <a:ln w="9525" cap="flat">
                <a:solidFill>
                  <a:schemeClr val="bg1"/>
                </a:solidFill>
                <a:prstDash val="solid"/>
                <a:miter/>
              </a:ln>
            </p:spPr>
            <p:txBody>
              <a:bodyPr rtlCol="0" anchor="ctr"/>
              <a:lstStyle/>
              <a:p>
                <a:endParaRPr lang="en-US" sz="2000"/>
              </a:p>
            </p:txBody>
          </p:sp>
          <p:sp>
            <p:nvSpPr>
              <p:cNvPr id="221" name="Freeform: Shape 220">
                <a:extLst>
                  <a:ext uri="{FF2B5EF4-FFF2-40B4-BE49-F238E27FC236}">
                    <a16:creationId xmlns:a16="http://schemas.microsoft.com/office/drawing/2014/main" id="{553CFD68-A1DB-4982-A981-E9EDF934323C}"/>
                  </a:ext>
                </a:extLst>
              </p:cNvPr>
              <p:cNvSpPr/>
              <p:nvPr/>
            </p:nvSpPr>
            <p:spPr>
              <a:xfrm>
                <a:off x="2928144" y="3500154"/>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97961 w 195477"/>
                  <a:gd name="connsiteY5" fmla="*/ 131281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3324 w 195477"/>
                  <a:gd name="connsiteY16" fmla="*/ 38429 h 195477"/>
                  <a:gd name="connsiteX17" fmla="*/ 29988 w 195477"/>
                  <a:gd name="connsiteY17" fmla="*/ 59310 h 195477"/>
                  <a:gd name="connsiteX18" fmla="*/ 22880 w 195477"/>
                  <a:gd name="connsiteY18" fmla="*/ 76636 h 195477"/>
                  <a:gd name="connsiteX19" fmla="*/ 3332 w 195477"/>
                  <a:gd name="connsiteY19" fmla="*/ 86410 h 195477"/>
                  <a:gd name="connsiteX20" fmla="*/ 3332 w 195477"/>
                  <a:gd name="connsiteY20" fmla="*/ 108623 h 195477"/>
                  <a:gd name="connsiteX21" fmla="*/ 22880 w 195477"/>
                  <a:gd name="connsiteY21" fmla="*/ 118397 h 195477"/>
                  <a:gd name="connsiteX22" fmla="*/ 29988 w 195477"/>
                  <a:gd name="connsiteY22" fmla="*/ 135723 h 195477"/>
                  <a:gd name="connsiteX23" fmla="*/ 23324 w 195477"/>
                  <a:gd name="connsiteY23" fmla="*/ 156604 h 195477"/>
                  <a:gd name="connsiteX24" fmla="*/ 38873 w 195477"/>
                  <a:gd name="connsiteY24" fmla="*/ 172153 h 195477"/>
                  <a:gd name="connsiteX25" fmla="*/ 59754 w 195477"/>
                  <a:gd name="connsiteY25" fmla="*/ 165489 h 195477"/>
                  <a:gd name="connsiteX26" fmla="*/ 77080 w 195477"/>
                  <a:gd name="connsiteY26" fmla="*/ 172598 h 195477"/>
                  <a:gd name="connsiteX27" fmla="*/ 86854 w 195477"/>
                  <a:gd name="connsiteY27" fmla="*/ 192145 h 195477"/>
                  <a:gd name="connsiteX28" fmla="*/ 109067 w 195477"/>
                  <a:gd name="connsiteY28" fmla="*/ 192145 h 195477"/>
                  <a:gd name="connsiteX29" fmla="*/ 118841 w 195477"/>
                  <a:gd name="connsiteY29" fmla="*/ 172598 h 195477"/>
                  <a:gd name="connsiteX30" fmla="*/ 136168 w 195477"/>
                  <a:gd name="connsiteY30" fmla="*/ 165489 h 195477"/>
                  <a:gd name="connsiteX31" fmla="*/ 157048 w 195477"/>
                  <a:gd name="connsiteY31" fmla="*/ 172598 h 195477"/>
                  <a:gd name="connsiteX32" fmla="*/ 172598 w 195477"/>
                  <a:gd name="connsiteY32" fmla="*/ 156604 h 195477"/>
                  <a:gd name="connsiteX33" fmla="*/ 165934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 name="connsiteX38" fmla="*/ 165934 w 195477"/>
                  <a:gd name="connsiteY38" fmla="*/ 59754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5477" h="195477">
                    <a:moveTo>
                      <a:pt x="97961" y="131281"/>
                    </a:moveTo>
                    <a:cubicBezTo>
                      <a:pt x="79302" y="131281"/>
                      <a:pt x="64641" y="116176"/>
                      <a:pt x="64641" y="97961"/>
                    </a:cubicBezTo>
                    <a:cubicBezTo>
                      <a:pt x="64641" y="79302"/>
                      <a:pt x="79746" y="64641"/>
                      <a:pt x="97961" y="64641"/>
                    </a:cubicBezTo>
                    <a:cubicBezTo>
                      <a:pt x="116620" y="64641"/>
                      <a:pt x="131281" y="79746"/>
                      <a:pt x="131281" y="97961"/>
                    </a:cubicBezTo>
                    <a:cubicBezTo>
                      <a:pt x="131281" y="116176"/>
                      <a:pt x="116620" y="131281"/>
                      <a:pt x="97961" y="131281"/>
                    </a:cubicBezTo>
                    <a:lnTo>
                      <a:pt x="97961" y="131281"/>
                    </a:lnTo>
                    <a:close/>
                    <a:moveTo>
                      <a:pt x="165934" y="59754"/>
                    </a:moveTo>
                    <a:lnTo>
                      <a:pt x="173042" y="38873"/>
                    </a:lnTo>
                    <a:lnTo>
                      <a:pt x="157048" y="22880"/>
                    </a:lnTo>
                    <a:lnTo>
                      <a:pt x="136168" y="29988"/>
                    </a:lnTo>
                    <a:cubicBezTo>
                      <a:pt x="130837" y="26878"/>
                      <a:pt x="124617" y="24657"/>
                      <a:pt x="118841" y="22880"/>
                    </a:cubicBezTo>
                    <a:lnTo>
                      <a:pt x="109067" y="3332"/>
                    </a:lnTo>
                    <a:lnTo>
                      <a:pt x="86854" y="3332"/>
                    </a:lnTo>
                    <a:lnTo>
                      <a:pt x="77080" y="22880"/>
                    </a:lnTo>
                    <a:cubicBezTo>
                      <a:pt x="70861" y="24657"/>
                      <a:pt x="65085" y="26878"/>
                      <a:pt x="59754" y="29988"/>
                    </a:cubicBezTo>
                    <a:lnTo>
                      <a:pt x="38873" y="22880"/>
                    </a:lnTo>
                    <a:lnTo>
                      <a:pt x="23324" y="38429"/>
                    </a:lnTo>
                    <a:lnTo>
                      <a:pt x="29988" y="59310"/>
                    </a:lnTo>
                    <a:cubicBezTo>
                      <a:pt x="26878" y="64641"/>
                      <a:pt x="24657" y="70861"/>
                      <a:pt x="22880" y="76636"/>
                    </a:cubicBezTo>
                    <a:lnTo>
                      <a:pt x="3332" y="86410"/>
                    </a:lnTo>
                    <a:lnTo>
                      <a:pt x="3332" y="108623"/>
                    </a:lnTo>
                    <a:lnTo>
                      <a:pt x="22880" y="118397"/>
                    </a:lnTo>
                    <a:cubicBezTo>
                      <a:pt x="24657" y="124617"/>
                      <a:pt x="26878" y="130392"/>
                      <a:pt x="29988" y="135723"/>
                    </a:cubicBezTo>
                    <a:lnTo>
                      <a:pt x="23324" y="156604"/>
                    </a:lnTo>
                    <a:lnTo>
                      <a:pt x="38873" y="172153"/>
                    </a:lnTo>
                    <a:lnTo>
                      <a:pt x="59754" y="165489"/>
                    </a:lnTo>
                    <a:cubicBezTo>
                      <a:pt x="65085" y="168599"/>
                      <a:pt x="70861" y="170821"/>
                      <a:pt x="77080" y="172598"/>
                    </a:cubicBezTo>
                    <a:lnTo>
                      <a:pt x="86854" y="192145"/>
                    </a:lnTo>
                    <a:lnTo>
                      <a:pt x="109067" y="192145"/>
                    </a:lnTo>
                    <a:lnTo>
                      <a:pt x="118841" y="172598"/>
                    </a:lnTo>
                    <a:cubicBezTo>
                      <a:pt x="125061" y="170821"/>
                      <a:pt x="130837" y="168599"/>
                      <a:pt x="136168" y="165489"/>
                    </a:cubicBezTo>
                    <a:lnTo>
                      <a:pt x="157048" y="172598"/>
                    </a:lnTo>
                    <a:lnTo>
                      <a:pt x="172598" y="156604"/>
                    </a:lnTo>
                    <a:lnTo>
                      <a:pt x="165934" y="136168"/>
                    </a:lnTo>
                    <a:cubicBezTo>
                      <a:pt x="169043" y="130837"/>
                      <a:pt x="171265" y="125061"/>
                      <a:pt x="173042" y="118841"/>
                    </a:cubicBezTo>
                    <a:lnTo>
                      <a:pt x="192590" y="109067"/>
                    </a:lnTo>
                    <a:lnTo>
                      <a:pt x="192590" y="86854"/>
                    </a:lnTo>
                    <a:lnTo>
                      <a:pt x="173042" y="77080"/>
                    </a:lnTo>
                    <a:cubicBezTo>
                      <a:pt x="171265" y="70861"/>
                      <a:pt x="169043" y="65085"/>
                      <a:pt x="165934" y="59754"/>
                    </a:cubicBezTo>
                    <a:close/>
                  </a:path>
                </a:pathLst>
              </a:custGeom>
              <a:solidFill>
                <a:schemeClr val="accent1"/>
              </a:solidFill>
              <a:ln w="9525" cap="flat">
                <a:solidFill>
                  <a:schemeClr val="bg1"/>
                </a:solidFill>
                <a:prstDash val="solid"/>
                <a:miter/>
              </a:ln>
            </p:spPr>
            <p:txBody>
              <a:bodyPr rtlCol="0" anchor="ctr"/>
              <a:lstStyle/>
              <a:p>
                <a:endParaRPr lang="en-US" sz="2000"/>
              </a:p>
            </p:txBody>
          </p:sp>
        </p:grpSp>
      </p:grpSp>
      <p:grpSp>
        <p:nvGrpSpPr>
          <p:cNvPr id="225" name="Group 224">
            <a:extLst>
              <a:ext uri="{FF2B5EF4-FFF2-40B4-BE49-F238E27FC236}">
                <a16:creationId xmlns:a16="http://schemas.microsoft.com/office/drawing/2014/main" id="{D080B3EA-F842-46B8-AE24-A17CA6F6A1E6}"/>
              </a:ext>
            </a:extLst>
          </p:cNvPr>
          <p:cNvGrpSpPr/>
          <p:nvPr/>
        </p:nvGrpSpPr>
        <p:grpSpPr>
          <a:xfrm>
            <a:off x="6490277" y="3643341"/>
            <a:ext cx="405512" cy="369710"/>
            <a:chOff x="5874818" y="1755972"/>
            <a:chExt cx="4491079" cy="4094571"/>
          </a:xfrm>
          <a:solidFill>
            <a:schemeClr val="accent1"/>
          </a:solidFill>
        </p:grpSpPr>
        <p:grpSp>
          <p:nvGrpSpPr>
            <p:cNvPr id="227" name="Group 226">
              <a:extLst>
                <a:ext uri="{FF2B5EF4-FFF2-40B4-BE49-F238E27FC236}">
                  <a16:creationId xmlns:a16="http://schemas.microsoft.com/office/drawing/2014/main" id="{13249B50-7EE1-4B18-9895-34AF150847A3}"/>
                </a:ext>
              </a:extLst>
            </p:cNvPr>
            <p:cNvGrpSpPr/>
            <p:nvPr/>
          </p:nvGrpSpPr>
          <p:grpSpPr>
            <a:xfrm>
              <a:off x="7549869" y="1755972"/>
              <a:ext cx="1140977" cy="4094571"/>
              <a:chOff x="7590329" y="1755972"/>
              <a:chExt cx="1140977" cy="4094571"/>
            </a:xfrm>
            <a:grpFill/>
          </p:grpSpPr>
          <p:sp>
            <p:nvSpPr>
              <p:cNvPr id="248" name="Oval 247">
                <a:extLst>
                  <a:ext uri="{FF2B5EF4-FFF2-40B4-BE49-F238E27FC236}">
                    <a16:creationId xmlns:a16="http://schemas.microsoft.com/office/drawing/2014/main" id="{A16F47D7-35A5-4049-8E39-43571547D232}"/>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49" name="Oval 248">
                <a:extLst>
                  <a:ext uri="{FF2B5EF4-FFF2-40B4-BE49-F238E27FC236}">
                    <a16:creationId xmlns:a16="http://schemas.microsoft.com/office/drawing/2014/main" id="{00CD2BA5-A0D2-4FA1-9A42-F89CBC14CF60}"/>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8" name="Oval 227">
              <a:extLst>
                <a:ext uri="{FF2B5EF4-FFF2-40B4-BE49-F238E27FC236}">
                  <a16:creationId xmlns:a16="http://schemas.microsoft.com/office/drawing/2014/main" id="{3714488D-06B1-4844-B264-B7CED8A5AD22}"/>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3EDE8F4B-77D8-49BD-A05C-3FF9D39A9959}"/>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9DECF22F-DD50-4266-B772-ECDC657B3BDC}"/>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EF37794-5EF5-47B8-AEFA-ECBFE3613BCE}"/>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1209EE1-9F52-4244-B3E9-A49B5D01079F}"/>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BBD22FB5-EDD0-4D81-8D27-E66A6FD791F0}"/>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48F123C0-ED25-4D98-9B58-34EF5C9A1B83}"/>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0" name="Group 249">
            <a:extLst>
              <a:ext uri="{FF2B5EF4-FFF2-40B4-BE49-F238E27FC236}">
                <a16:creationId xmlns:a16="http://schemas.microsoft.com/office/drawing/2014/main" id="{0A6F74FE-C1C4-41B5-8297-686C5349226E}"/>
              </a:ext>
            </a:extLst>
          </p:cNvPr>
          <p:cNvGrpSpPr/>
          <p:nvPr/>
        </p:nvGrpSpPr>
        <p:grpSpPr>
          <a:xfrm>
            <a:off x="6466255" y="2987247"/>
            <a:ext cx="424114" cy="302482"/>
            <a:chOff x="6538084" y="3038475"/>
            <a:chExt cx="280456" cy="200025"/>
          </a:xfrm>
        </p:grpSpPr>
        <p:sp>
          <p:nvSpPr>
            <p:cNvPr id="251" name="Rectangle 250">
              <a:extLst>
                <a:ext uri="{FF2B5EF4-FFF2-40B4-BE49-F238E27FC236}">
                  <a16:creationId xmlns:a16="http://schemas.microsoft.com/office/drawing/2014/main" id="{76A3D7CB-427C-42E6-B234-B2AB3A26AC49}"/>
                </a:ext>
              </a:extLst>
            </p:cNvPr>
            <p:cNvSpPr/>
            <p:nvPr/>
          </p:nvSpPr>
          <p:spPr>
            <a:xfrm>
              <a:off x="6538084" y="3061748"/>
              <a:ext cx="280456" cy="1327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normalizeH="0" noProof="0">
                <a:ln>
                  <a:noFill/>
                </a:ln>
                <a:solidFill>
                  <a:prstClr val="white"/>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C3BCA636-3DB5-4436-968D-BB890DC3CBC8}"/>
                </a:ext>
              </a:extLst>
            </p:cNvPr>
            <p:cNvSpPr>
              <a:spLocks/>
            </p:cNvSpPr>
            <p:nvPr/>
          </p:nvSpPr>
          <p:spPr bwMode="auto">
            <a:xfrm>
              <a:off x="6578600" y="3038475"/>
              <a:ext cx="201613" cy="200025"/>
            </a:xfrm>
            <a:custGeom>
              <a:avLst/>
              <a:gdLst>
                <a:gd name="connsiteX0" fmla="*/ 110582 w 201613"/>
                <a:gd name="connsiteY0" fmla="*/ 65088 h 200025"/>
                <a:gd name="connsiteX1" fmla="*/ 112212 w 201613"/>
                <a:gd name="connsiteY1" fmla="*/ 65088 h 200025"/>
                <a:gd name="connsiteX2" fmla="*/ 113841 w 201613"/>
                <a:gd name="connsiteY2" fmla="*/ 65088 h 200025"/>
                <a:gd name="connsiteX3" fmla="*/ 115470 w 201613"/>
                <a:gd name="connsiteY3" fmla="*/ 66757 h 200025"/>
                <a:gd name="connsiteX4" fmla="*/ 117100 w 201613"/>
                <a:gd name="connsiteY4" fmla="*/ 68426 h 200025"/>
                <a:gd name="connsiteX5" fmla="*/ 115470 w 201613"/>
                <a:gd name="connsiteY5" fmla="*/ 73433 h 200025"/>
                <a:gd name="connsiteX6" fmla="*/ 115470 w 201613"/>
                <a:gd name="connsiteY6" fmla="*/ 75102 h 200025"/>
                <a:gd name="connsiteX7" fmla="*/ 113841 w 201613"/>
                <a:gd name="connsiteY7" fmla="*/ 78440 h 200025"/>
                <a:gd name="connsiteX8" fmla="*/ 112212 w 201613"/>
                <a:gd name="connsiteY8" fmla="*/ 80108 h 200025"/>
                <a:gd name="connsiteX9" fmla="*/ 112212 w 201613"/>
                <a:gd name="connsiteY9" fmla="*/ 81777 h 200025"/>
                <a:gd name="connsiteX10" fmla="*/ 110582 w 201613"/>
                <a:gd name="connsiteY10" fmla="*/ 83446 h 200025"/>
                <a:gd name="connsiteX11" fmla="*/ 110582 w 201613"/>
                <a:gd name="connsiteY11" fmla="*/ 85115 h 200025"/>
                <a:gd name="connsiteX12" fmla="*/ 108953 w 201613"/>
                <a:gd name="connsiteY12" fmla="*/ 86784 h 200025"/>
                <a:gd name="connsiteX13" fmla="*/ 107324 w 201613"/>
                <a:gd name="connsiteY13" fmla="*/ 90122 h 200025"/>
                <a:gd name="connsiteX14" fmla="*/ 128505 w 201613"/>
                <a:gd name="connsiteY14" fmla="*/ 90122 h 200025"/>
                <a:gd name="connsiteX15" fmla="*/ 130134 w 201613"/>
                <a:gd name="connsiteY15" fmla="*/ 91791 h 200025"/>
                <a:gd name="connsiteX16" fmla="*/ 131763 w 201613"/>
                <a:gd name="connsiteY16" fmla="*/ 91791 h 200025"/>
                <a:gd name="connsiteX17" fmla="*/ 131763 w 201613"/>
                <a:gd name="connsiteY17" fmla="*/ 93460 h 200025"/>
                <a:gd name="connsiteX18" fmla="*/ 131763 w 201613"/>
                <a:gd name="connsiteY18" fmla="*/ 95129 h 200025"/>
                <a:gd name="connsiteX19" fmla="*/ 131763 w 201613"/>
                <a:gd name="connsiteY19" fmla="*/ 96798 h 200025"/>
                <a:gd name="connsiteX20" fmla="*/ 130134 w 201613"/>
                <a:gd name="connsiteY20" fmla="*/ 98467 h 200025"/>
                <a:gd name="connsiteX21" fmla="*/ 128505 w 201613"/>
                <a:gd name="connsiteY21" fmla="*/ 100136 h 200025"/>
                <a:gd name="connsiteX22" fmla="*/ 128505 w 201613"/>
                <a:gd name="connsiteY22" fmla="*/ 101804 h 200025"/>
                <a:gd name="connsiteX23" fmla="*/ 126875 w 201613"/>
                <a:gd name="connsiteY23" fmla="*/ 103473 h 200025"/>
                <a:gd name="connsiteX24" fmla="*/ 126875 w 201613"/>
                <a:gd name="connsiteY24" fmla="*/ 105142 h 200025"/>
                <a:gd name="connsiteX25" fmla="*/ 126875 w 201613"/>
                <a:gd name="connsiteY25" fmla="*/ 108480 h 200025"/>
                <a:gd name="connsiteX26" fmla="*/ 126875 w 201613"/>
                <a:gd name="connsiteY26" fmla="*/ 110149 h 200025"/>
                <a:gd name="connsiteX27" fmla="*/ 125246 w 201613"/>
                <a:gd name="connsiteY27" fmla="*/ 111818 h 200025"/>
                <a:gd name="connsiteX28" fmla="*/ 125246 w 201613"/>
                <a:gd name="connsiteY28" fmla="*/ 113487 h 200025"/>
                <a:gd name="connsiteX29" fmla="*/ 123617 w 201613"/>
                <a:gd name="connsiteY29" fmla="*/ 115156 h 200025"/>
                <a:gd name="connsiteX30" fmla="*/ 121988 w 201613"/>
                <a:gd name="connsiteY30" fmla="*/ 116825 h 200025"/>
                <a:gd name="connsiteX31" fmla="*/ 121988 w 201613"/>
                <a:gd name="connsiteY31" fmla="*/ 118494 h 200025"/>
                <a:gd name="connsiteX32" fmla="*/ 121988 w 201613"/>
                <a:gd name="connsiteY32" fmla="*/ 120163 h 200025"/>
                <a:gd name="connsiteX33" fmla="*/ 121988 w 201613"/>
                <a:gd name="connsiteY33" fmla="*/ 121832 h 200025"/>
                <a:gd name="connsiteX34" fmla="*/ 120358 w 201613"/>
                <a:gd name="connsiteY34" fmla="*/ 123500 h 200025"/>
                <a:gd name="connsiteX35" fmla="*/ 118729 w 201613"/>
                <a:gd name="connsiteY35" fmla="*/ 125169 h 200025"/>
                <a:gd name="connsiteX36" fmla="*/ 117100 w 201613"/>
                <a:gd name="connsiteY36" fmla="*/ 128507 h 200025"/>
                <a:gd name="connsiteX37" fmla="*/ 113841 w 201613"/>
                <a:gd name="connsiteY37" fmla="*/ 128507 h 200025"/>
                <a:gd name="connsiteX38" fmla="*/ 110582 w 201613"/>
                <a:gd name="connsiteY38" fmla="*/ 130176 h 200025"/>
                <a:gd name="connsiteX39" fmla="*/ 104065 w 201613"/>
                <a:gd name="connsiteY39" fmla="*/ 130176 h 200025"/>
                <a:gd name="connsiteX40" fmla="*/ 99177 w 201613"/>
                <a:gd name="connsiteY40" fmla="*/ 128507 h 200025"/>
                <a:gd name="connsiteX41" fmla="*/ 94290 w 201613"/>
                <a:gd name="connsiteY41" fmla="*/ 128507 h 200025"/>
                <a:gd name="connsiteX42" fmla="*/ 91031 w 201613"/>
                <a:gd name="connsiteY42" fmla="*/ 128507 h 200025"/>
                <a:gd name="connsiteX43" fmla="*/ 87772 w 201613"/>
                <a:gd name="connsiteY43" fmla="*/ 126838 h 200025"/>
                <a:gd name="connsiteX44" fmla="*/ 84514 w 201613"/>
                <a:gd name="connsiteY44" fmla="*/ 126838 h 200025"/>
                <a:gd name="connsiteX45" fmla="*/ 84514 w 201613"/>
                <a:gd name="connsiteY45" fmla="*/ 130176 h 200025"/>
                <a:gd name="connsiteX46" fmla="*/ 69850 w 201613"/>
                <a:gd name="connsiteY46" fmla="*/ 130176 h 200025"/>
                <a:gd name="connsiteX47" fmla="*/ 69850 w 201613"/>
                <a:gd name="connsiteY47" fmla="*/ 96798 h 200025"/>
                <a:gd name="connsiteX48" fmla="*/ 84514 w 201613"/>
                <a:gd name="connsiteY48" fmla="*/ 96798 h 200025"/>
                <a:gd name="connsiteX49" fmla="*/ 84514 w 201613"/>
                <a:gd name="connsiteY49" fmla="*/ 95129 h 200025"/>
                <a:gd name="connsiteX50" fmla="*/ 86143 w 201613"/>
                <a:gd name="connsiteY50" fmla="*/ 91791 h 200025"/>
                <a:gd name="connsiteX51" fmla="*/ 89402 w 201613"/>
                <a:gd name="connsiteY51" fmla="*/ 86784 h 200025"/>
                <a:gd name="connsiteX52" fmla="*/ 94290 w 201613"/>
                <a:gd name="connsiteY52" fmla="*/ 83446 h 200025"/>
                <a:gd name="connsiteX53" fmla="*/ 99177 w 201613"/>
                <a:gd name="connsiteY53" fmla="*/ 80108 h 200025"/>
                <a:gd name="connsiteX54" fmla="*/ 102436 w 201613"/>
                <a:gd name="connsiteY54" fmla="*/ 78440 h 200025"/>
                <a:gd name="connsiteX55" fmla="*/ 105695 w 201613"/>
                <a:gd name="connsiteY55" fmla="*/ 73433 h 200025"/>
                <a:gd name="connsiteX56" fmla="*/ 107324 w 201613"/>
                <a:gd name="connsiteY56" fmla="*/ 70095 h 200025"/>
                <a:gd name="connsiteX57" fmla="*/ 108953 w 201613"/>
                <a:gd name="connsiteY57" fmla="*/ 66757 h 200025"/>
                <a:gd name="connsiteX58" fmla="*/ 110582 w 201613"/>
                <a:gd name="connsiteY58" fmla="*/ 65088 h 200025"/>
                <a:gd name="connsiteX59" fmla="*/ 100807 w 201613"/>
                <a:gd name="connsiteY59" fmla="*/ 47625 h 200025"/>
                <a:gd name="connsiteX60" fmla="*/ 47625 w 201613"/>
                <a:gd name="connsiteY60" fmla="*/ 98376 h 200025"/>
                <a:gd name="connsiteX61" fmla="*/ 100807 w 201613"/>
                <a:gd name="connsiteY61" fmla="*/ 152400 h 200025"/>
                <a:gd name="connsiteX62" fmla="*/ 153988 w 201613"/>
                <a:gd name="connsiteY62" fmla="*/ 100013 h 200025"/>
                <a:gd name="connsiteX63" fmla="*/ 100807 w 201613"/>
                <a:gd name="connsiteY63" fmla="*/ 47625 h 200025"/>
                <a:gd name="connsiteX64" fmla="*/ 80963 w 201613"/>
                <a:gd name="connsiteY64" fmla="*/ 0 h 200025"/>
                <a:gd name="connsiteX65" fmla="*/ 120651 w 201613"/>
                <a:gd name="connsiteY65" fmla="*/ 0 h 200025"/>
                <a:gd name="connsiteX66" fmla="*/ 120651 w 201613"/>
                <a:gd name="connsiteY66" fmla="*/ 20638 h 200025"/>
                <a:gd name="connsiteX67" fmla="*/ 141288 w 201613"/>
                <a:gd name="connsiteY67" fmla="*/ 30163 h 200025"/>
                <a:gd name="connsiteX68" fmla="*/ 157163 w 201613"/>
                <a:gd name="connsiteY68" fmla="*/ 14288 h 200025"/>
                <a:gd name="connsiteX69" fmla="*/ 185738 w 201613"/>
                <a:gd name="connsiteY69" fmla="*/ 44450 h 200025"/>
                <a:gd name="connsiteX70" fmla="*/ 171451 w 201613"/>
                <a:gd name="connsiteY70" fmla="*/ 58738 h 200025"/>
                <a:gd name="connsiteX71" fmla="*/ 179388 w 201613"/>
                <a:gd name="connsiteY71" fmla="*/ 80963 h 200025"/>
                <a:gd name="connsiteX72" fmla="*/ 201613 w 201613"/>
                <a:gd name="connsiteY72" fmla="*/ 80963 h 200025"/>
                <a:gd name="connsiteX73" fmla="*/ 201613 w 201613"/>
                <a:gd name="connsiteY73" fmla="*/ 120650 h 200025"/>
                <a:gd name="connsiteX74" fmla="*/ 179388 w 201613"/>
                <a:gd name="connsiteY74" fmla="*/ 120650 h 200025"/>
                <a:gd name="connsiteX75" fmla="*/ 169863 w 201613"/>
                <a:gd name="connsiteY75" fmla="*/ 142875 h 200025"/>
                <a:gd name="connsiteX76" fmla="*/ 185738 w 201613"/>
                <a:gd name="connsiteY76" fmla="*/ 155575 h 200025"/>
                <a:gd name="connsiteX77" fmla="*/ 157163 w 201613"/>
                <a:gd name="connsiteY77" fmla="*/ 185738 h 200025"/>
                <a:gd name="connsiteX78" fmla="*/ 141288 w 201613"/>
                <a:gd name="connsiteY78" fmla="*/ 171450 h 200025"/>
                <a:gd name="connsiteX79" fmla="*/ 120651 w 201613"/>
                <a:gd name="connsiteY79" fmla="*/ 179388 h 200025"/>
                <a:gd name="connsiteX80" fmla="*/ 120651 w 201613"/>
                <a:gd name="connsiteY80" fmla="*/ 200025 h 200025"/>
                <a:gd name="connsiteX81" fmla="*/ 80963 w 201613"/>
                <a:gd name="connsiteY81" fmla="*/ 200025 h 200025"/>
                <a:gd name="connsiteX82" fmla="*/ 80963 w 201613"/>
                <a:gd name="connsiteY82" fmla="*/ 179388 h 200025"/>
                <a:gd name="connsiteX83" fmla="*/ 60325 w 201613"/>
                <a:gd name="connsiteY83" fmla="*/ 171450 h 200025"/>
                <a:gd name="connsiteX84" fmla="*/ 44450 w 201613"/>
                <a:gd name="connsiteY84" fmla="*/ 185738 h 200025"/>
                <a:gd name="connsiteX85" fmla="*/ 15875 w 201613"/>
                <a:gd name="connsiteY85" fmla="*/ 155575 h 200025"/>
                <a:gd name="connsiteX86" fmla="*/ 30163 w 201613"/>
                <a:gd name="connsiteY86" fmla="*/ 142875 h 200025"/>
                <a:gd name="connsiteX87" fmla="*/ 22225 w 201613"/>
                <a:gd name="connsiteY87" fmla="*/ 120650 h 200025"/>
                <a:gd name="connsiteX88" fmla="*/ 0 w 201613"/>
                <a:gd name="connsiteY88" fmla="*/ 120650 h 200025"/>
                <a:gd name="connsiteX89" fmla="*/ 0 w 201613"/>
                <a:gd name="connsiteY89" fmla="*/ 80963 h 200025"/>
                <a:gd name="connsiteX90" fmla="*/ 22225 w 201613"/>
                <a:gd name="connsiteY90" fmla="*/ 80963 h 200025"/>
                <a:gd name="connsiteX91" fmla="*/ 30163 w 201613"/>
                <a:gd name="connsiteY91" fmla="*/ 58738 h 200025"/>
                <a:gd name="connsiteX92" fmla="*/ 15875 w 201613"/>
                <a:gd name="connsiteY92" fmla="*/ 44450 h 200025"/>
                <a:gd name="connsiteX93" fmla="*/ 44450 w 201613"/>
                <a:gd name="connsiteY93" fmla="*/ 14288 h 200025"/>
                <a:gd name="connsiteX94" fmla="*/ 60325 w 201613"/>
                <a:gd name="connsiteY94" fmla="*/ 30163 h 200025"/>
                <a:gd name="connsiteX95" fmla="*/ 80963 w 201613"/>
                <a:gd name="connsiteY95" fmla="*/ 2063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01613" h="200025">
                  <a:moveTo>
                    <a:pt x="110582" y="65088"/>
                  </a:moveTo>
                  <a:cubicBezTo>
                    <a:pt x="110582" y="65088"/>
                    <a:pt x="110582" y="65088"/>
                    <a:pt x="112212" y="65088"/>
                  </a:cubicBezTo>
                  <a:cubicBezTo>
                    <a:pt x="112212" y="65088"/>
                    <a:pt x="112212" y="65088"/>
                    <a:pt x="113841" y="65088"/>
                  </a:cubicBezTo>
                  <a:cubicBezTo>
                    <a:pt x="115470" y="65088"/>
                    <a:pt x="115470" y="66757"/>
                    <a:pt x="115470" y="66757"/>
                  </a:cubicBezTo>
                  <a:cubicBezTo>
                    <a:pt x="117100" y="68426"/>
                    <a:pt x="117100" y="68426"/>
                    <a:pt x="117100" y="68426"/>
                  </a:cubicBezTo>
                  <a:cubicBezTo>
                    <a:pt x="117100" y="70095"/>
                    <a:pt x="117100" y="71764"/>
                    <a:pt x="115470" y="73433"/>
                  </a:cubicBezTo>
                  <a:cubicBezTo>
                    <a:pt x="115470" y="73433"/>
                    <a:pt x="115470" y="75102"/>
                    <a:pt x="115470" y="75102"/>
                  </a:cubicBezTo>
                  <a:cubicBezTo>
                    <a:pt x="115470" y="76771"/>
                    <a:pt x="113841" y="76771"/>
                    <a:pt x="113841" y="78440"/>
                  </a:cubicBezTo>
                  <a:cubicBezTo>
                    <a:pt x="113841" y="78440"/>
                    <a:pt x="113841" y="78440"/>
                    <a:pt x="112212" y="80108"/>
                  </a:cubicBezTo>
                  <a:cubicBezTo>
                    <a:pt x="112212" y="80108"/>
                    <a:pt x="112212" y="81777"/>
                    <a:pt x="112212" y="81777"/>
                  </a:cubicBezTo>
                  <a:cubicBezTo>
                    <a:pt x="112212" y="81777"/>
                    <a:pt x="112212" y="81777"/>
                    <a:pt x="110582" y="83446"/>
                  </a:cubicBezTo>
                  <a:cubicBezTo>
                    <a:pt x="110582" y="83446"/>
                    <a:pt x="110582" y="85115"/>
                    <a:pt x="110582" y="85115"/>
                  </a:cubicBezTo>
                  <a:cubicBezTo>
                    <a:pt x="110582" y="85115"/>
                    <a:pt x="110582" y="85115"/>
                    <a:pt x="108953" y="86784"/>
                  </a:cubicBezTo>
                  <a:cubicBezTo>
                    <a:pt x="108953" y="88453"/>
                    <a:pt x="108953" y="90122"/>
                    <a:pt x="107324" y="90122"/>
                  </a:cubicBezTo>
                  <a:cubicBezTo>
                    <a:pt x="107324" y="90122"/>
                    <a:pt x="107324" y="90122"/>
                    <a:pt x="128505" y="90122"/>
                  </a:cubicBezTo>
                  <a:cubicBezTo>
                    <a:pt x="128505" y="90122"/>
                    <a:pt x="130134" y="90122"/>
                    <a:pt x="130134" y="91791"/>
                  </a:cubicBezTo>
                  <a:cubicBezTo>
                    <a:pt x="130134" y="91791"/>
                    <a:pt x="130134" y="91791"/>
                    <a:pt x="131763" y="91791"/>
                  </a:cubicBezTo>
                  <a:cubicBezTo>
                    <a:pt x="131763" y="93460"/>
                    <a:pt x="131763" y="93460"/>
                    <a:pt x="131763" y="93460"/>
                  </a:cubicBezTo>
                  <a:cubicBezTo>
                    <a:pt x="131763" y="93460"/>
                    <a:pt x="131763" y="95129"/>
                    <a:pt x="131763" y="95129"/>
                  </a:cubicBezTo>
                  <a:cubicBezTo>
                    <a:pt x="131763" y="96798"/>
                    <a:pt x="131763" y="96798"/>
                    <a:pt x="131763" y="96798"/>
                  </a:cubicBezTo>
                  <a:cubicBezTo>
                    <a:pt x="130134" y="96798"/>
                    <a:pt x="130134" y="98467"/>
                    <a:pt x="130134" y="98467"/>
                  </a:cubicBezTo>
                  <a:cubicBezTo>
                    <a:pt x="130134" y="98467"/>
                    <a:pt x="130134" y="98467"/>
                    <a:pt x="128505" y="100136"/>
                  </a:cubicBezTo>
                  <a:cubicBezTo>
                    <a:pt x="128505" y="100136"/>
                    <a:pt x="128505" y="100136"/>
                    <a:pt x="128505" y="101804"/>
                  </a:cubicBezTo>
                  <a:cubicBezTo>
                    <a:pt x="126875" y="101804"/>
                    <a:pt x="126875" y="103473"/>
                    <a:pt x="126875" y="103473"/>
                  </a:cubicBezTo>
                  <a:cubicBezTo>
                    <a:pt x="126875" y="103473"/>
                    <a:pt x="126875" y="103473"/>
                    <a:pt x="126875" y="105142"/>
                  </a:cubicBezTo>
                  <a:cubicBezTo>
                    <a:pt x="126875" y="105142"/>
                    <a:pt x="126875" y="105142"/>
                    <a:pt x="126875" y="108480"/>
                  </a:cubicBezTo>
                  <a:cubicBezTo>
                    <a:pt x="126875" y="108480"/>
                    <a:pt x="126875" y="110149"/>
                    <a:pt x="126875" y="110149"/>
                  </a:cubicBezTo>
                  <a:cubicBezTo>
                    <a:pt x="126875" y="110149"/>
                    <a:pt x="126875" y="111818"/>
                    <a:pt x="125246" y="111818"/>
                  </a:cubicBezTo>
                  <a:cubicBezTo>
                    <a:pt x="125246" y="113487"/>
                    <a:pt x="125246" y="113487"/>
                    <a:pt x="125246" y="113487"/>
                  </a:cubicBezTo>
                  <a:cubicBezTo>
                    <a:pt x="125246" y="113487"/>
                    <a:pt x="125246" y="113487"/>
                    <a:pt x="123617" y="115156"/>
                  </a:cubicBezTo>
                  <a:cubicBezTo>
                    <a:pt x="123617" y="115156"/>
                    <a:pt x="123617" y="115156"/>
                    <a:pt x="121988" y="116825"/>
                  </a:cubicBezTo>
                  <a:cubicBezTo>
                    <a:pt x="121988" y="116825"/>
                    <a:pt x="121988" y="118494"/>
                    <a:pt x="121988" y="118494"/>
                  </a:cubicBezTo>
                  <a:cubicBezTo>
                    <a:pt x="121988" y="118494"/>
                    <a:pt x="121988" y="120163"/>
                    <a:pt x="121988" y="120163"/>
                  </a:cubicBezTo>
                  <a:cubicBezTo>
                    <a:pt x="121988" y="120163"/>
                    <a:pt x="121988" y="121832"/>
                    <a:pt x="121988" y="121832"/>
                  </a:cubicBezTo>
                  <a:cubicBezTo>
                    <a:pt x="121988" y="121832"/>
                    <a:pt x="120358" y="123500"/>
                    <a:pt x="120358" y="123500"/>
                  </a:cubicBezTo>
                  <a:cubicBezTo>
                    <a:pt x="120358" y="125169"/>
                    <a:pt x="120358" y="125169"/>
                    <a:pt x="118729" y="125169"/>
                  </a:cubicBezTo>
                  <a:cubicBezTo>
                    <a:pt x="118729" y="126838"/>
                    <a:pt x="117100" y="126838"/>
                    <a:pt x="117100" y="128507"/>
                  </a:cubicBezTo>
                  <a:cubicBezTo>
                    <a:pt x="115470" y="128507"/>
                    <a:pt x="115470" y="128507"/>
                    <a:pt x="113841" y="128507"/>
                  </a:cubicBezTo>
                  <a:cubicBezTo>
                    <a:pt x="113841" y="130176"/>
                    <a:pt x="112212" y="130176"/>
                    <a:pt x="110582" y="130176"/>
                  </a:cubicBezTo>
                  <a:cubicBezTo>
                    <a:pt x="110582" y="130176"/>
                    <a:pt x="110582" y="130176"/>
                    <a:pt x="104065" y="130176"/>
                  </a:cubicBezTo>
                  <a:cubicBezTo>
                    <a:pt x="104065" y="130176"/>
                    <a:pt x="104065" y="130176"/>
                    <a:pt x="99177" y="128507"/>
                  </a:cubicBezTo>
                  <a:cubicBezTo>
                    <a:pt x="99177" y="128507"/>
                    <a:pt x="99177" y="128507"/>
                    <a:pt x="94290" y="128507"/>
                  </a:cubicBezTo>
                  <a:cubicBezTo>
                    <a:pt x="94290" y="128507"/>
                    <a:pt x="94290" y="128507"/>
                    <a:pt x="91031" y="128507"/>
                  </a:cubicBezTo>
                  <a:cubicBezTo>
                    <a:pt x="89402" y="128507"/>
                    <a:pt x="87772" y="126838"/>
                    <a:pt x="87772" y="126838"/>
                  </a:cubicBezTo>
                  <a:cubicBezTo>
                    <a:pt x="86143" y="126838"/>
                    <a:pt x="84514" y="126838"/>
                    <a:pt x="84514" y="126838"/>
                  </a:cubicBezTo>
                  <a:lnTo>
                    <a:pt x="84514" y="130176"/>
                  </a:lnTo>
                  <a:cubicBezTo>
                    <a:pt x="84514" y="130176"/>
                    <a:pt x="84514" y="130176"/>
                    <a:pt x="69850" y="130176"/>
                  </a:cubicBezTo>
                  <a:cubicBezTo>
                    <a:pt x="69850" y="130176"/>
                    <a:pt x="69850" y="130176"/>
                    <a:pt x="69850" y="96798"/>
                  </a:cubicBezTo>
                  <a:cubicBezTo>
                    <a:pt x="69850" y="96798"/>
                    <a:pt x="69850" y="96798"/>
                    <a:pt x="84514" y="96798"/>
                  </a:cubicBezTo>
                  <a:cubicBezTo>
                    <a:pt x="84514" y="96798"/>
                    <a:pt x="84514" y="95129"/>
                    <a:pt x="84514" y="95129"/>
                  </a:cubicBezTo>
                  <a:cubicBezTo>
                    <a:pt x="84514" y="93460"/>
                    <a:pt x="84514" y="91791"/>
                    <a:pt x="86143" y="91791"/>
                  </a:cubicBezTo>
                  <a:cubicBezTo>
                    <a:pt x="86143" y="90122"/>
                    <a:pt x="87772" y="88453"/>
                    <a:pt x="89402" y="86784"/>
                  </a:cubicBezTo>
                  <a:cubicBezTo>
                    <a:pt x="91031" y="85115"/>
                    <a:pt x="92660" y="85115"/>
                    <a:pt x="94290" y="83446"/>
                  </a:cubicBezTo>
                  <a:cubicBezTo>
                    <a:pt x="95919" y="83446"/>
                    <a:pt x="97548" y="81777"/>
                    <a:pt x="99177" y="80108"/>
                  </a:cubicBezTo>
                  <a:cubicBezTo>
                    <a:pt x="99177" y="80108"/>
                    <a:pt x="100807" y="78440"/>
                    <a:pt x="102436" y="78440"/>
                  </a:cubicBezTo>
                  <a:cubicBezTo>
                    <a:pt x="104065" y="76771"/>
                    <a:pt x="104065" y="75102"/>
                    <a:pt x="105695" y="73433"/>
                  </a:cubicBezTo>
                  <a:cubicBezTo>
                    <a:pt x="107324" y="73433"/>
                    <a:pt x="107324" y="71764"/>
                    <a:pt x="107324" y="70095"/>
                  </a:cubicBezTo>
                  <a:cubicBezTo>
                    <a:pt x="108953" y="68426"/>
                    <a:pt x="108953" y="68426"/>
                    <a:pt x="108953" y="66757"/>
                  </a:cubicBezTo>
                  <a:cubicBezTo>
                    <a:pt x="108953" y="66757"/>
                    <a:pt x="110582" y="66757"/>
                    <a:pt x="110582" y="65088"/>
                  </a:cubicBezTo>
                  <a:close/>
                  <a:moveTo>
                    <a:pt x="100807" y="47625"/>
                  </a:moveTo>
                  <a:cubicBezTo>
                    <a:pt x="72554" y="47625"/>
                    <a:pt x="47625" y="70545"/>
                    <a:pt x="47625" y="98376"/>
                  </a:cubicBezTo>
                  <a:cubicBezTo>
                    <a:pt x="47625" y="127843"/>
                    <a:pt x="70892" y="152400"/>
                    <a:pt x="100807" y="152400"/>
                  </a:cubicBezTo>
                  <a:cubicBezTo>
                    <a:pt x="129059" y="152400"/>
                    <a:pt x="153988" y="129481"/>
                    <a:pt x="153988" y="100013"/>
                  </a:cubicBezTo>
                  <a:cubicBezTo>
                    <a:pt x="153988" y="70545"/>
                    <a:pt x="130721" y="47625"/>
                    <a:pt x="100807" y="47625"/>
                  </a:cubicBezTo>
                  <a:close/>
                  <a:moveTo>
                    <a:pt x="80963" y="0"/>
                  </a:moveTo>
                  <a:lnTo>
                    <a:pt x="120651" y="0"/>
                  </a:lnTo>
                  <a:lnTo>
                    <a:pt x="120651" y="20638"/>
                  </a:lnTo>
                  <a:lnTo>
                    <a:pt x="141288" y="30163"/>
                  </a:lnTo>
                  <a:lnTo>
                    <a:pt x="157163" y="14288"/>
                  </a:lnTo>
                  <a:lnTo>
                    <a:pt x="185738" y="44450"/>
                  </a:lnTo>
                  <a:lnTo>
                    <a:pt x="171451" y="58738"/>
                  </a:lnTo>
                  <a:lnTo>
                    <a:pt x="179388" y="80963"/>
                  </a:lnTo>
                  <a:lnTo>
                    <a:pt x="201613" y="80963"/>
                  </a:lnTo>
                  <a:lnTo>
                    <a:pt x="201613" y="120650"/>
                  </a:lnTo>
                  <a:lnTo>
                    <a:pt x="179388" y="120650"/>
                  </a:lnTo>
                  <a:lnTo>
                    <a:pt x="169863" y="142875"/>
                  </a:lnTo>
                  <a:lnTo>
                    <a:pt x="185738" y="155575"/>
                  </a:lnTo>
                  <a:lnTo>
                    <a:pt x="157163" y="185738"/>
                  </a:lnTo>
                  <a:lnTo>
                    <a:pt x="141288" y="171450"/>
                  </a:lnTo>
                  <a:lnTo>
                    <a:pt x="120651" y="179388"/>
                  </a:lnTo>
                  <a:lnTo>
                    <a:pt x="120651" y="200025"/>
                  </a:lnTo>
                  <a:lnTo>
                    <a:pt x="80963" y="200025"/>
                  </a:lnTo>
                  <a:lnTo>
                    <a:pt x="80963" y="179388"/>
                  </a:lnTo>
                  <a:lnTo>
                    <a:pt x="60325" y="171450"/>
                  </a:lnTo>
                  <a:lnTo>
                    <a:pt x="44450" y="185738"/>
                  </a:lnTo>
                  <a:lnTo>
                    <a:pt x="15875" y="155575"/>
                  </a:lnTo>
                  <a:lnTo>
                    <a:pt x="30163" y="142875"/>
                  </a:lnTo>
                  <a:lnTo>
                    <a:pt x="22225" y="120650"/>
                  </a:lnTo>
                  <a:lnTo>
                    <a:pt x="0" y="120650"/>
                  </a:lnTo>
                  <a:lnTo>
                    <a:pt x="0" y="80963"/>
                  </a:lnTo>
                  <a:lnTo>
                    <a:pt x="22225" y="80963"/>
                  </a:lnTo>
                  <a:lnTo>
                    <a:pt x="30163" y="58738"/>
                  </a:lnTo>
                  <a:lnTo>
                    <a:pt x="15875" y="44450"/>
                  </a:lnTo>
                  <a:lnTo>
                    <a:pt x="44450" y="14288"/>
                  </a:lnTo>
                  <a:lnTo>
                    <a:pt x="60325" y="30163"/>
                  </a:lnTo>
                  <a:lnTo>
                    <a:pt x="80963" y="2063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000"/>
            </a:p>
          </p:txBody>
        </p:sp>
      </p:grpSp>
      <p:sp>
        <p:nvSpPr>
          <p:cNvPr id="253" name="Freeform 216">
            <a:extLst>
              <a:ext uri="{FF2B5EF4-FFF2-40B4-BE49-F238E27FC236}">
                <a16:creationId xmlns:a16="http://schemas.microsoft.com/office/drawing/2014/main" id="{3C19239F-D8F3-4C41-9195-4E0FF58E2CE5}"/>
              </a:ext>
            </a:extLst>
          </p:cNvPr>
          <p:cNvSpPr/>
          <p:nvPr/>
        </p:nvSpPr>
        <p:spPr bwMode="auto">
          <a:xfrm>
            <a:off x="6514729" y="2045041"/>
            <a:ext cx="308040" cy="30803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014C0827-E1F9-4749-ACA7-247C47E960FA}"/>
              </a:ext>
            </a:extLst>
          </p:cNvPr>
          <p:cNvSpPr/>
          <p:nvPr/>
        </p:nvSpPr>
        <p:spPr bwMode="auto">
          <a:xfrm>
            <a:off x="7200759" y="1589354"/>
            <a:ext cx="380284" cy="252040"/>
          </a:xfrm>
          <a:custGeom>
            <a:avLst/>
            <a:gdLst>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93290 h 660982"/>
              <a:gd name="connsiteX6" fmla="*/ 459186 w 997304"/>
              <a:gd name="connsiteY6" fmla="*/ 542856 h 660982"/>
              <a:gd name="connsiteX7" fmla="*/ 784287 w 997304"/>
              <a:gd name="connsiteY7" fmla="*/ 175824 h 660982"/>
              <a:gd name="connsiteX8" fmla="*/ 650374 w 997304"/>
              <a:gd name="connsiteY8" fmla="*/ 165962 h 660982"/>
              <a:gd name="connsiteX9" fmla="*/ 641224 w 997304"/>
              <a:gd name="connsiteY9" fmla="*/ 165634 h 660982"/>
              <a:gd name="connsiteX10" fmla="*/ 651105 w 997304"/>
              <a:gd name="connsiteY10" fmla="*/ 165634 h 660982"/>
              <a:gd name="connsiteX11" fmla="*/ 651105 w 997304"/>
              <a:gd name="connsiteY11" fmla="*/ 160609 h 660982"/>
              <a:gd name="connsiteX12" fmla="*/ 651105 w 997304"/>
              <a:gd name="connsiteY12" fmla="*/ 155585 h 660982"/>
              <a:gd name="connsiteX13" fmla="*/ 725358 w 997304"/>
              <a:gd name="connsiteY13" fmla="*/ 23694 h 660982"/>
              <a:gd name="connsiteX14" fmla="*/ 733086 w 997304"/>
              <a:gd name="connsiteY14" fmla="*/ 9968 h 660982"/>
              <a:gd name="connsiteX15" fmla="*/ 763921 w 997304"/>
              <a:gd name="connsiteY15" fmla="*/ 26579 h 660982"/>
              <a:gd name="connsiteX16" fmla="*/ 877628 w 997304"/>
              <a:gd name="connsiteY16" fmla="*/ 242015 h 660982"/>
              <a:gd name="connsiteX17" fmla="*/ 877628 w 997304"/>
              <a:gd name="connsiteY17" fmla="*/ 266953 h 660982"/>
              <a:gd name="connsiteX18" fmla="*/ 997304 w 997304"/>
              <a:gd name="connsiteY18" fmla="*/ 446511 h 660982"/>
              <a:gd name="connsiteX19" fmla="*/ 772911 w 997304"/>
              <a:gd name="connsiteY19" fmla="*/ 660982 h 660982"/>
              <a:gd name="connsiteX20" fmla="*/ 224393 w 997304"/>
              <a:gd name="connsiteY20" fmla="*/ 660982 h 660982"/>
              <a:gd name="connsiteX21" fmla="*/ 0 w 997304"/>
              <a:gd name="connsiteY21" fmla="*/ 446511 h 660982"/>
              <a:gd name="connsiteX22" fmla="*/ 109703 w 997304"/>
              <a:gd name="connsiteY22" fmla="*/ 271941 h 660982"/>
              <a:gd name="connsiteX23" fmla="*/ 109703 w 997304"/>
              <a:gd name="connsiteY23" fmla="*/ 251990 h 660982"/>
              <a:gd name="connsiteX24" fmla="*/ 309164 w 997304"/>
              <a:gd name="connsiteY24" fmla="*/ 62457 h 660982"/>
              <a:gd name="connsiteX25" fmla="*/ 408894 w 997304"/>
              <a:gd name="connsiteY25" fmla="*/ 92384 h 660982"/>
              <a:gd name="connsiteX26" fmla="*/ 502392 w 997304"/>
              <a:gd name="connsiteY26" fmla="*/ 11333 h 660982"/>
              <a:gd name="connsiteX27" fmla="*/ 532413 w 997304"/>
              <a:gd name="connsiteY27"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459186 w 997304"/>
              <a:gd name="connsiteY5" fmla="*/ 542856 h 660982"/>
              <a:gd name="connsiteX6" fmla="*/ 784287 w 997304"/>
              <a:gd name="connsiteY6" fmla="*/ 175824 h 660982"/>
              <a:gd name="connsiteX7" fmla="*/ 650374 w 997304"/>
              <a:gd name="connsiteY7" fmla="*/ 165962 h 660982"/>
              <a:gd name="connsiteX8" fmla="*/ 641224 w 997304"/>
              <a:gd name="connsiteY8" fmla="*/ 165634 h 660982"/>
              <a:gd name="connsiteX9" fmla="*/ 651105 w 997304"/>
              <a:gd name="connsiteY9" fmla="*/ 165634 h 660982"/>
              <a:gd name="connsiteX10" fmla="*/ 651105 w 997304"/>
              <a:gd name="connsiteY10" fmla="*/ 160609 h 660982"/>
              <a:gd name="connsiteX11" fmla="*/ 651105 w 997304"/>
              <a:gd name="connsiteY11" fmla="*/ 155585 h 660982"/>
              <a:gd name="connsiteX12" fmla="*/ 725358 w 997304"/>
              <a:gd name="connsiteY12" fmla="*/ 23694 h 660982"/>
              <a:gd name="connsiteX13" fmla="*/ 733086 w 997304"/>
              <a:gd name="connsiteY13" fmla="*/ 9968 h 660982"/>
              <a:gd name="connsiteX14" fmla="*/ 763921 w 997304"/>
              <a:gd name="connsiteY14" fmla="*/ 26579 h 660982"/>
              <a:gd name="connsiteX15" fmla="*/ 877628 w 997304"/>
              <a:gd name="connsiteY15" fmla="*/ 242015 h 660982"/>
              <a:gd name="connsiteX16" fmla="*/ 877628 w 997304"/>
              <a:gd name="connsiteY16" fmla="*/ 266953 h 660982"/>
              <a:gd name="connsiteX17" fmla="*/ 997304 w 997304"/>
              <a:gd name="connsiteY17" fmla="*/ 446511 h 660982"/>
              <a:gd name="connsiteX18" fmla="*/ 772911 w 997304"/>
              <a:gd name="connsiteY18" fmla="*/ 660982 h 660982"/>
              <a:gd name="connsiteX19" fmla="*/ 224393 w 997304"/>
              <a:gd name="connsiteY19" fmla="*/ 660982 h 660982"/>
              <a:gd name="connsiteX20" fmla="*/ 0 w 997304"/>
              <a:gd name="connsiteY20" fmla="*/ 446511 h 660982"/>
              <a:gd name="connsiteX21" fmla="*/ 109703 w 997304"/>
              <a:gd name="connsiteY21" fmla="*/ 271941 h 660982"/>
              <a:gd name="connsiteX22" fmla="*/ 109703 w 997304"/>
              <a:gd name="connsiteY22" fmla="*/ 251990 h 660982"/>
              <a:gd name="connsiteX23" fmla="*/ 309164 w 997304"/>
              <a:gd name="connsiteY23" fmla="*/ 62457 h 660982"/>
              <a:gd name="connsiteX24" fmla="*/ 408894 w 997304"/>
              <a:gd name="connsiteY24" fmla="*/ 92384 h 660982"/>
              <a:gd name="connsiteX25" fmla="*/ 502392 w 997304"/>
              <a:gd name="connsiteY25" fmla="*/ 11333 h 660982"/>
              <a:gd name="connsiteX26" fmla="*/ 532413 w 997304"/>
              <a:gd name="connsiteY26" fmla="*/ 0 h 660982"/>
              <a:gd name="connsiteX0" fmla="*/ 532413 w 997304"/>
              <a:gd name="connsiteY0" fmla="*/ 0 h 660982"/>
              <a:gd name="connsiteX1" fmla="*/ 506422 w 997304"/>
              <a:gd name="connsiteY1" fmla="*/ 83576 h 660982"/>
              <a:gd name="connsiteX2" fmla="*/ 449123 w 997304"/>
              <a:gd name="connsiteY2" fmla="*/ 267825 h 660982"/>
              <a:gd name="connsiteX3" fmla="*/ 549748 w 997304"/>
              <a:gd name="connsiteY3" fmla="*/ 278011 h 660982"/>
              <a:gd name="connsiteX4" fmla="*/ 459186 w 997304"/>
              <a:gd name="connsiteY4" fmla="*/ 542856 h 660982"/>
              <a:gd name="connsiteX5" fmla="*/ 784287 w 997304"/>
              <a:gd name="connsiteY5" fmla="*/ 175824 h 660982"/>
              <a:gd name="connsiteX6" fmla="*/ 650374 w 997304"/>
              <a:gd name="connsiteY6" fmla="*/ 165962 h 660982"/>
              <a:gd name="connsiteX7" fmla="*/ 641224 w 997304"/>
              <a:gd name="connsiteY7" fmla="*/ 165634 h 660982"/>
              <a:gd name="connsiteX8" fmla="*/ 651105 w 997304"/>
              <a:gd name="connsiteY8" fmla="*/ 165634 h 660982"/>
              <a:gd name="connsiteX9" fmla="*/ 651105 w 997304"/>
              <a:gd name="connsiteY9" fmla="*/ 160609 h 660982"/>
              <a:gd name="connsiteX10" fmla="*/ 651105 w 997304"/>
              <a:gd name="connsiteY10" fmla="*/ 155585 h 660982"/>
              <a:gd name="connsiteX11" fmla="*/ 725358 w 997304"/>
              <a:gd name="connsiteY11" fmla="*/ 23694 h 660982"/>
              <a:gd name="connsiteX12" fmla="*/ 733086 w 997304"/>
              <a:gd name="connsiteY12" fmla="*/ 9968 h 660982"/>
              <a:gd name="connsiteX13" fmla="*/ 763921 w 997304"/>
              <a:gd name="connsiteY13" fmla="*/ 26579 h 660982"/>
              <a:gd name="connsiteX14" fmla="*/ 877628 w 997304"/>
              <a:gd name="connsiteY14" fmla="*/ 242015 h 660982"/>
              <a:gd name="connsiteX15" fmla="*/ 877628 w 997304"/>
              <a:gd name="connsiteY15" fmla="*/ 266953 h 660982"/>
              <a:gd name="connsiteX16" fmla="*/ 997304 w 997304"/>
              <a:gd name="connsiteY16" fmla="*/ 446511 h 660982"/>
              <a:gd name="connsiteX17" fmla="*/ 772911 w 997304"/>
              <a:gd name="connsiteY17" fmla="*/ 660982 h 660982"/>
              <a:gd name="connsiteX18" fmla="*/ 224393 w 997304"/>
              <a:gd name="connsiteY18" fmla="*/ 660982 h 660982"/>
              <a:gd name="connsiteX19" fmla="*/ 0 w 997304"/>
              <a:gd name="connsiteY19" fmla="*/ 446511 h 660982"/>
              <a:gd name="connsiteX20" fmla="*/ 109703 w 997304"/>
              <a:gd name="connsiteY20" fmla="*/ 271941 h 660982"/>
              <a:gd name="connsiteX21" fmla="*/ 109703 w 997304"/>
              <a:gd name="connsiteY21" fmla="*/ 251990 h 660982"/>
              <a:gd name="connsiteX22" fmla="*/ 309164 w 997304"/>
              <a:gd name="connsiteY22" fmla="*/ 62457 h 660982"/>
              <a:gd name="connsiteX23" fmla="*/ 408894 w 997304"/>
              <a:gd name="connsiteY23" fmla="*/ 92384 h 660982"/>
              <a:gd name="connsiteX24" fmla="*/ 502392 w 997304"/>
              <a:gd name="connsiteY24" fmla="*/ 11333 h 660982"/>
              <a:gd name="connsiteX25" fmla="*/ 532413 w 997304"/>
              <a:gd name="connsiteY25"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651105 w 997304"/>
              <a:gd name="connsiteY9" fmla="*/ 155585 h 660982"/>
              <a:gd name="connsiteX10" fmla="*/ 725358 w 997304"/>
              <a:gd name="connsiteY10" fmla="*/ 23694 h 660982"/>
              <a:gd name="connsiteX11" fmla="*/ 733086 w 997304"/>
              <a:gd name="connsiteY11" fmla="*/ 9968 h 660982"/>
              <a:gd name="connsiteX12" fmla="*/ 763921 w 997304"/>
              <a:gd name="connsiteY12" fmla="*/ 26579 h 660982"/>
              <a:gd name="connsiteX13" fmla="*/ 877628 w 997304"/>
              <a:gd name="connsiteY13" fmla="*/ 242015 h 660982"/>
              <a:gd name="connsiteX14" fmla="*/ 877628 w 997304"/>
              <a:gd name="connsiteY14" fmla="*/ 266953 h 660982"/>
              <a:gd name="connsiteX15" fmla="*/ 997304 w 997304"/>
              <a:gd name="connsiteY15" fmla="*/ 446511 h 660982"/>
              <a:gd name="connsiteX16" fmla="*/ 772911 w 997304"/>
              <a:gd name="connsiteY16" fmla="*/ 660982 h 660982"/>
              <a:gd name="connsiteX17" fmla="*/ 224393 w 997304"/>
              <a:gd name="connsiteY17" fmla="*/ 660982 h 660982"/>
              <a:gd name="connsiteX18" fmla="*/ 0 w 997304"/>
              <a:gd name="connsiteY18" fmla="*/ 446511 h 660982"/>
              <a:gd name="connsiteX19" fmla="*/ 109703 w 997304"/>
              <a:gd name="connsiteY19" fmla="*/ 271941 h 660982"/>
              <a:gd name="connsiteX20" fmla="*/ 109703 w 997304"/>
              <a:gd name="connsiteY20" fmla="*/ 251990 h 660982"/>
              <a:gd name="connsiteX21" fmla="*/ 309164 w 997304"/>
              <a:gd name="connsiteY21" fmla="*/ 62457 h 660982"/>
              <a:gd name="connsiteX22" fmla="*/ 408894 w 997304"/>
              <a:gd name="connsiteY22" fmla="*/ 92384 h 660982"/>
              <a:gd name="connsiteX23" fmla="*/ 502392 w 997304"/>
              <a:gd name="connsiteY23" fmla="*/ 11333 h 660982"/>
              <a:gd name="connsiteX24" fmla="*/ 532413 w 997304"/>
              <a:gd name="connsiteY24"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725358 w 997304"/>
              <a:gd name="connsiteY9" fmla="*/ 23694 h 660982"/>
              <a:gd name="connsiteX10" fmla="*/ 733086 w 997304"/>
              <a:gd name="connsiteY10" fmla="*/ 9968 h 660982"/>
              <a:gd name="connsiteX11" fmla="*/ 763921 w 997304"/>
              <a:gd name="connsiteY11" fmla="*/ 26579 h 660982"/>
              <a:gd name="connsiteX12" fmla="*/ 877628 w 997304"/>
              <a:gd name="connsiteY12" fmla="*/ 242015 h 660982"/>
              <a:gd name="connsiteX13" fmla="*/ 877628 w 997304"/>
              <a:gd name="connsiteY13" fmla="*/ 266953 h 660982"/>
              <a:gd name="connsiteX14" fmla="*/ 997304 w 997304"/>
              <a:gd name="connsiteY14" fmla="*/ 446511 h 660982"/>
              <a:gd name="connsiteX15" fmla="*/ 772911 w 997304"/>
              <a:gd name="connsiteY15" fmla="*/ 660982 h 660982"/>
              <a:gd name="connsiteX16" fmla="*/ 224393 w 997304"/>
              <a:gd name="connsiteY16" fmla="*/ 660982 h 660982"/>
              <a:gd name="connsiteX17" fmla="*/ 0 w 997304"/>
              <a:gd name="connsiteY17" fmla="*/ 446511 h 660982"/>
              <a:gd name="connsiteX18" fmla="*/ 109703 w 997304"/>
              <a:gd name="connsiteY18" fmla="*/ 271941 h 660982"/>
              <a:gd name="connsiteX19" fmla="*/ 109703 w 997304"/>
              <a:gd name="connsiteY19" fmla="*/ 251990 h 660982"/>
              <a:gd name="connsiteX20" fmla="*/ 309164 w 997304"/>
              <a:gd name="connsiteY20" fmla="*/ 62457 h 660982"/>
              <a:gd name="connsiteX21" fmla="*/ 408894 w 997304"/>
              <a:gd name="connsiteY21" fmla="*/ 92384 h 660982"/>
              <a:gd name="connsiteX22" fmla="*/ 502392 w 997304"/>
              <a:gd name="connsiteY22" fmla="*/ 11333 h 660982"/>
              <a:gd name="connsiteX23" fmla="*/ 532413 w 997304"/>
              <a:gd name="connsiteY23"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725358 w 997304"/>
              <a:gd name="connsiteY8" fmla="*/ 23694 h 660982"/>
              <a:gd name="connsiteX9" fmla="*/ 733086 w 997304"/>
              <a:gd name="connsiteY9" fmla="*/ 9968 h 660982"/>
              <a:gd name="connsiteX10" fmla="*/ 763921 w 997304"/>
              <a:gd name="connsiteY10" fmla="*/ 26579 h 660982"/>
              <a:gd name="connsiteX11" fmla="*/ 877628 w 997304"/>
              <a:gd name="connsiteY11" fmla="*/ 242015 h 660982"/>
              <a:gd name="connsiteX12" fmla="*/ 877628 w 997304"/>
              <a:gd name="connsiteY12" fmla="*/ 266953 h 660982"/>
              <a:gd name="connsiteX13" fmla="*/ 997304 w 997304"/>
              <a:gd name="connsiteY13" fmla="*/ 446511 h 660982"/>
              <a:gd name="connsiteX14" fmla="*/ 772911 w 997304"/>
              <a:gd name="connsiteY14" fmla="*/ 660982 h 660982"/>
              <a:gd name="connsiteX15" fmla="*/ 224393 w 997304"/>
              <a:gd name="connsiteY15" fmla="*/ 660982 h 660982"/>
              <a:gd name="connsiteX16" fmla="*/ 0 w 997304"/>
              <a:gd name="connsiteY16" fmla="*/ 446511 h 660982"/>
              <a:gd name="connsiteX17" fmla="*/ 109703 w 997304"/>
              <a:gd name="connsiteY17" fmla="*/ 271941 h 660982"/>
              <a:gd name="connsiteX18" fmla="*/ 109703 w 997304"/>
              <a:gd name="connsiteY18" fmla="*/ 251990 h 660982"/>
              <a:gd name="connsiteX19" fmla="*/ 309164 w 997304"/>
              <a:gd name="connsiteY19" fmla="*/ 62457 h 660982"/>
              <a:gd name="connsiteX20" fmla="*/ 408894 w 997304"/>
              <a:gd name="connsiteY20" fmla="*/ 92384 h 660982"/>
              <a:gd name="connsiteX21" fmla="*/ 502392 w 997304"/>
              <a:gd name="connsiteY21" fmla="*/ 11333 h 660982"/>
              <a:gd name="connsiteX22" fmla="*/ 532413 w 997304"/>
              <a:gd name="connsiteY22"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725358 w 997304"/>
              <a:gd name="connsiteY7" fmla="*/ 23694 h 660982"/>
              <a:gd name="connsiteX8" fmla="*/ 733086 w 997304"/>
              <a:gd name="connsiteY8" fmla="*/ 9968 h 660982"/>
              <a:gd name="connsiteX9" fmla="*/ 763921 w 997304"/>
              <a:gd name="connsiteY9" fmla="*/ 26579 h 660982"/>
              <a:gd name="connsiteX10" fmla="*/ 877628 w 997304"/>
              <a:gd name="connsiteY10" fmla="*/ 242015 h 660982"/>
              <a:gd name="connsiteX11" fmla="*/ 877628 w 997304"/>
              <a:gd name="connsiteY11" fmla="*/ 266953 h 660982"/>
              <a:gd name="connsiteX12" fmla="*/ 997304 w 997304"/>
              <a:gd name="connsiteY12" fmla="*/ 446511 h 660982"/>
              <a:gd name="connsiteX13" fmla="*/ 772911 w 997304"/>
              <a:gd name="connsiteY13" fmla="*/ 660982 h 660982"/>
              <a:gd name="connsiteX14" fmla="*/ 224393 w 997304"/>
              <a:gd name="connsiteY14" fmla="*/ 660982 h 660982"/>
              <a:gd name="connsiteX15" fmla="*/ 0 w 997304"/>
              <a:gd name="connsiteY15" fmla="*/ 446511 h 660982"/>
              <a:gd name="connsiteX16" fmla="*/ 109703 w 997304"/>
              <a:gd name="connsiteY16" fmla="*/ 271941 h 660982"/>
              <a:gd name="connsiteX17" fmla="*/ 109703 w 997304"/>
              <a:gd name="connsiteY17" fmla="*/ 251990 h 660982"/>
              <a:gd name="connsiteX18" fmla="*/ 309164 w 997304"/>
              <a:gd name="connsiteY18" fmla="*/ 62457 h 660982"/>
              <a:gd name="connsiteX19" fmla="*/ 408894 w 997304"/>
              <a:gd name="connsiteY19" fmla="*/ 92384 h 660982"/>
              <a:gd name="connsiteX20" fmla="*/ 502392 w 997304"/>
              <a:gd name="connsiteY20" fmla="*/ 11333 h 660982"/>
              <a:gd name="connsiteX21" fmla="*/ 532413 w 997304"/>
              <a:gd name="connsiteY21"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25358 w 997304"/>
              <a:gd name="connsiteY6" fmla="*/ 23694 h 660982"/>
              <a:gd name="connsiteX7" fmla="*/ 733086 w 997304"/>
              <a:gd name="connsiteY7" fmla="*/ 9968 h 660982"/>
              <a:gd name="connsiteX8" fmla="*/ 763921 w 997304"/>
              <a:gd name="connsiteY8" fmla="*/ 26579 h 660982"/>
              <a:gd name="connsiteX9" fmla="*/ 877628 w 997304"/>
              <a:gd name="connsiteY9" fmla="*/ 242015 h 660982"/>
              <a:gd name="connsiteX10" fmla="*/ 877628 w 997304"/>
              <a:gd name="connsiteY10" fmla="*/ 266953 h 660982"/>
              <a:gd name="connsiteX11" fmla="*/ 997304 w 997304"/>
              <a:gd name="connsiteY11" fmla="*/ 446511 h 660982"/>
              <a:gd name="connsiteX12" fmla="*/ 772911 w 997304"/>
              <a:gd name="connsiteY12" fmla="*/ 660982 h 660982"/>
              <a:gd name="connsiteX13" fmla="*/ 224393 w 997304"/>
              <a:gd name="connsiteY13" fmla="*/ 660982 h 660982"/>
              <a:gd name="connsiteX14" fmla="*/ 0 w 997304"/>
              <a:gd name="connsiteY14" fmla="*/ 446511 h 660982"/>
              <a:gd name="connsiteX15" fmla="*/ 109703 w 997304"/>
              <a:gd name="connsiteY15" fmla="*/ 271941 h 660982"/>
              <a:gd name="connsiteX16" fmla="*/ 109703 w 997304"/>
              <a:gd name="connsiteY16" fmla="*/ 251990 h 660982"/>
              <a:gd name="connsiteX17" fmla="*/ 309164 w 997304"/>
              <a:gd name="connsiteY17" fmla="*/ 62457 h 660982"/>
              <a:gd name="connsiteX18" fmla="*/ 408894 w 997304"/>
              <a:gd name="connsiteY18" fmla="*/ 92384 h 660982"/>
              <a:gd name="connsiteX19" fmla="*/ 502392 w 997304"/>
              <a:gd name="connsiteY19" fmla="*/ 11333 h 660982"/>
              <a:gd name="connsiteX20" fmla="*/ 532413 w 997304"/>
              <a:gd name="connsiteY20"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7304" h="660982">
                <a:moveTo>
                  <a:pt x="532413" y="0"/>
                </a:moveTo>
                <a:lnTo>
                  <a:pt x="449123" y="267825"/>
                </a:lnTo>
                <a:lnTo>
                  <a:pt x="549748" y="278011"/>
                </a:lnTo>
                <a:lnTo>
                  <a:pt x="459186" y="542856"/>
                </a:lnTo>
                <a:lnTo>
                  <a:pt x="784287" y="175824"/>
                </a:lnTo>
                <a:lnTo>
                  <a:pt x="641224" y="165634"/>
                </a:lnTo>
                <a:lnTo>
                  <a:pt x="733086" y="9968"/>
                </a:lnTo>
                <a:lnTo>
                  <a:pt x="763921" y="26579"/>
                </a:lnTo>
                <a:cubicBezTo>
                  <a:pt x="832827" y="72900"/>
                  <a:pt x="877628" y="151613"/>
                  <a:pt x="877628" y="242015"/>
                </a:cubicBezTo>
                <a:lnTo>
                  <a:pt x="877628" y="266953"/>
                </a:lnTo>
                <a:cubicBezTo>
                  <a:pt x="952425" y="301867"/>
                  <a:pt x="997304" y="366707"/>
                  <a:pt x="997304" y="446511"/>
                </a:cubicBezTo>
                <a:cubicBezTo>
                  <a:pt x="997304" y="566216"/>
                  <a:pt x="897574" y="660982"/>
                  <a:pt x="772911" y="660982"/>
                </a:cubicBezTo>
                <a:lnTo>
                  <a:pt x="224393" y="660982"/>
                </a:lnTo>
                <a:cubicBezTo>
                  <a:pt x="99730" y="660982"/>
                  <a:pt x="0" y="566216"/>
                  <a:pt x="0" y="446511"/>
                </a:cubicBezTo>
                <a:cubicBezTo>
                  <a:pt x="0" y="371695"/>
                  <a:pt x="39892" y="306855"/>
                  <a:pt x="109703" y="271941"/>
                </a:cubicBezTo>
                <a:lnTo>
                  <a:pt x="109703" y="251990"/>
                </a:lnTo>
                <a:cubicBezTo>
                  <a:pt x="109703" y="147248"/>
                  <a:pt x="199461" y="62457"/>
                  <a:pt x="309164" y="62457"/>
                </a:cubicBezTo>
                <a:cubicBezTo>
                  <a:pt x="344070" y="62457"/>
                  <a:pt x="378975" y="72433"/>
                  <a:pt x="408894" y="92384"/>
                </a:cubicBezTo>
                <a:cubicBezTo>
                  <a:pt x="433827" y="57470"/>
                  <a:pt x="466240" y="30037"/>
                  <a:pt x="502392" y="11333"/>
                </a:cubicBezTo>
                <a:lnTo>
                  <a:pt x="53241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EF914225-20B3-4A9A-8250-E977C4B7DD27}"/>
              </a:ext>
            </a:extLst>
          </p:cNvPr>
          <p:cNvSpPr>
            <a:spLocks/>
          </p:cNvSpPr>
          <p:nvPr/>
        </p:nvSpPr>
        <p:spPr bwMode="auto">
          <a:xfrm>
            <a:off x="10954470" y="3572768"/>
            <a:ext cx="389986" cy="437258"/>
          </a:xfrm>
          <a:custGeom>
            <a:avLst/>
            <a:gdLst>
              <a:gd name="connsiteX0" fmla="*/ 206976 w 209550"/>
              <a:gd name="connsiteY0" fmla="*/ 74612 h 234950"/>
              <a:gd name="connsiteX1" fmla="*/ 209550 w 209550"/>
              <a:gd name="connsiteY1" fmla="*/ 74612 h 234950"/>
              <a:gd name="connsiteX2" fmla="*/ 209550 w 209550"/>
              <a:gd name="connsiteY2" fmla="*/ 77157 h 234950"/>
              <a:gd name="connsiteX3" fmla="*/ 209550 w 209550"/>
              <a:gd name="connsiteY3" fmla="*/ 181504 h 234950"/>
              <a:gd name="connsiteX4" fmla="*/ 209550 w 209550"/>
              <a:gd name="connsiteY4" fmla="*/ 184049 h 234950"/>
              <a:gd name="connsiteX5" fmla="*/ 119449 w 209550"/>
              <a:gd name="connsiteY5" fmla="*/ 234950 h 234950"/>
              <a:gd name="connsiteX6" fmla="*/ 116874 w 209550"/>
              <a:gd name="connsiteY6" fmla="*/ 234950 h 234950"/>
              <a:gd name="connsiteX7" fmla="*/ 114300 w 209550"/>
              <a:gd name="connsiteY7" fmla="*/ 232405 h 234950"/>
              <a:gd name="connsiteX8" fmla="*/ 114300 w 209550"/>
              <a:gd name="connsiteY8" fmla="*/ 130603 h 234950"/>
              <a:gd name="connsiteX9" fmla="*/ 116874 w 209550"/>
              <a:gd name="connsiteY9" fmla="*/ 128058 h 234950"/>
              <a:gd name="connsiteX10" fmla="*/ 206976 w 209550"/>
              <a:gd name="connsiteY10" fmla="*/ 74612 h 234950"/>
              <a:gd name="connsiteX11" fmla="*/ 0 w 209550"/>
              <a:gd name="connsiteY11" fmla="*/ 74612 h 234950"/>
              <a:gd name="connsiteX12" fmla="*/ 5063 w 209550"/>
              <a:gd name="connsiteY12" fmla="*/ 74612 h 234950"/>
              <a:gd name="connsiteX13" fmla="*/ 93663 w 209550"/>
              <a:gd name="connsiteY13" fmla="*/ 125513 h 234950"/>
              <a:gd name="connsiteX14" fmla="*/ 93663 w 209550"/>
              <a:gd name="connsiteY14" fmla="*/ 128058 h 234950"/>
              <a:gd name="connsiteX15" fmla="*/ 93663 w 209550"/>
              <a:gd name="connsiteY15" fmla="*/ 232405 h 234950"/>
              <a:gd name="connsiteX16" fmla="*/ 93663 w 209550"/>
              <a:gd name="connsiteY16" fmla="*/ 234950 h 234950"/>
              <a:gd name="connsiteX17" fmla="*/ 91132 w 209550"/>
              <a:gd name="connsiteY17" fmla="*/ 234950 h 234950"/>
              <a:gd name="connsiteX18" fmla="*/ 0 w 209550"/>
              <a:gd name="connsiteY18" fmla="*/ 184049 h 234950"/>
              <a:gd name="connsiteX19" fmla="*/ 0 w 209550"/>
              <a:gd name="connsiteY19" fmla="*/ 181504 h 234950"/>
              <a:gd name="connsiteX20" fmla="*/ 0 w 209550"/>
              <a:gd name="connsiteY20" fmla="*/ 77157 h 234950"/>
              <a:gd name="connsiteX21" fmla="*/ 0 w 209550"/>
              <a:gd name="connsiteY21" fmla="*/ 74612 h 234950"/>
              <a:gd name="connsiteX22" fmla="*/ 102217 w 209550"/>
              <a:gd name="connsiteY22" fmla="*/ 0 h 234950"/>
              <a:gd name="connsiteX23" fmla="*/ 104775 w 209550"/>
              <a:gd name="connsiteY23" fmla="*/ 0 h 234950"/>
              <a:gd name="connsiteX24" fmla="*/ 196850 w 209550"/>
              <a:gd name="connsiteY24" fmla="*/ 51686 h 234950"/>
              <a:gd name="connsiteX25" fmla="*/ 196850 w 209550"/>
              <a:gd name="connsiteY25" fmla="*/ 54270 h 234950"/>
              <a:gd name="connsiteX26" fmla="*/ 196850 w 209550"/>
              <a:gd name="connsiteY26" fmla="*/ 56855 h 234950"/>
              <a:gd name="connsiteX27" fmla="*/ 107333 w 209550"/>
              <a:gd name="connsiteY27" fmla="*/ 108541 h 234950"/>
              <a:gd name="connsiteX28" fmla="*/ 104775 w 209550"/>
              <a:gd name="connsiteY28" fmla="*/ 111125 h 234950"/>
              <a:gd name="connsiteX29" fmla="*/ 104775 w 209550"/>
              <a:gd name="connsiteY29" fmla="*/ 108541 h 234950"/>
              <a:gd name="connsiteX30" fmla="*/ 12700 w 209550"/>
              <a:gd name="connsiteY30" fmla="*/ 56855 h 234950"/>
              <a:gd name="connsiteX31" fmla="*/ 12700 w 209550"/>
              <a:gd name="connsiteY31" fmla="*/ 54270 h 234950"/>
              <a:gd name="connsiteX32" fmla="*/ 12700 w 209550"/>
              <a:gd name="connsiteY32" fmla="*/ 51686 h 234950"/>
              <a:gd name="connsiteX33" fmla="*/ 102217 w 209550"/>
              <a:gd name="connsiteY33"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234950">
                <a:moveTo>
                  <a:pt x="206976" y="74612"/>
                </a:moveTo>
                <a:cubicBezTo>
                  <a:pt x="206976" y="74612"/>
                  <a:pt x="206976" y="74612"/>
                  <a:pt x="209550" y="74612"/>
                </a:cubicBezTo>
                <a:cubicBezTo>
                  <a:pt x="209550" y="77157"/>
                  <a:pt x="209550" y="77157"/>
                  <a:pt x="209550" y="77157"/>
                </a:cubicBezTo>
                <a:cubicBezTo>
                  <a:pt x="209550" y="77157"/>
                  <a:pt x="209550" y="77157"/>
                  <a:pt x="209550" y="181504"/>
                </a:cubicBezTo>
                <a:cubicBezTo>
                  <a:pt x="209550" y="181504"/>
                  <a:pt x="209550" y="181504"/>
                  <a:pt x="209550" y="184049"/>
                </a:cubicBezTo>
                <a:cubicBezTo>
                  <a:pt x="209550" y="184049"/>
                  <a:pt x="209550" y="184049"/>
                  <a:pt x="119449" y="234950"/>
                </a:cubicBezTo>
                <a:cubicBezTo>
                  <a:pt x="119449" y="234950"/>
                  <a:pt x="119449" y="234950"/>
                  <a:pt x="116874" y="234950"/>
                </a:cubicBezTo>
                <a:cubicBezTo>
                  <a:pt x="114300" y="234950"/>
                  <a:pt x="114300" y="232405"/>
                  <a:pt x="114300" y="232405"/>
                </a:cubicBezTo>
                <a:cubicBezTo>
                  <a:pt x="114300" y="232405"/>
                  <a:pt x="114300" y="232405"/>
                  <a:pt x="114300" y="130603"/>
                </a:cubicBezTo>
                <a:cubicBezTo>
                  <a:pt x="114300" y="128058"/>
                  <a:pt x="114300" y="128058"/>
                  <a:pt x="116874" y="128058"/>
                </a:cubicBezTo>
                <a:cubicBezTo>
                  <a:pt x="116874" y="128058"/>
                  <a:pt x="116874" y="128058"/>
                  <a:pt x="206976" y="74612"/>
                </a:cubicBezTo>
                <a:close/>
                <a:moveTo>
                  <a:pt x="0" y="74612"/>
                </a:moveTo>
                <a:cubicBezTo>
                  <a:pt x="0" y="74612"/>
                  <a:pt x="0" y="74612"/>
                  <a:pt x="5063" y="74612"/>
                </a:cubicBezTo>
                <a:cubicBezTo>
                  <a:pt x="5063" y="74612"/>
                  <a:pt x="5063" y="74612"/>
                  <a:pt x="93663" y="125513"/>
                </a:cubicBezTo>
                <a:cubicBezTo>
                  <a:pt x="93663" y="128058"/>
                  <a:pt x="93663" y="128058"/>
                  <a:pt x="93663" y="128058"/>
                </a:cubicBezTo>
                <a:cubicBezTo>
                  <a:pt x="93663" y="128058"/>
                  <a:pt x="93663" y="128058"/>
                  <a:pt x="93663" y="232405"/>
                </a:cubicBezTo>
                <a:cubicBezTo>
                  <a:pt x="93663" y="232405"/>
                  <a:pt x="93663" y="234950"/>
                  <a:pt x="93663" y="234950"/>
                </a:cubicBezTo>
                <a:cubicBezTo>
                  <a:pt x="93663" y="234950"/>
                  <a:pt x="93663" y="234950"/>
                  <a:pt x="91132" y="234950"/>
                </a:cubicBezTo>
                <a:cubicBezTo>
                  <a:pt x="91132" y="234950"/>
                  <a:pt x="91132" y="234950"/>
                  <a:pt x="0" y="184049"/>
                </a:cubicBezTo>
                <a:cubicBezTo>
                  <a:pt x="0" y="181504"/>
                  <a:pt x="0" y="181504"/>
                  <a:pt x="0" y="181504"/>
                </a:cubicBezTo>
                <a:cubicBezTo>
                  <a:pt x="0" y="181504"/>
                  <a:pt x="0" y="181504"/>
                  <a:pt x="0" y="77157"/>
                </a:cubicBezTo>
                <a:cubicBezTo>
                  <a:pt x="0" y="77157"/>
                  <a:pt x="0" y="74612"/>
                  <a:pt x="0" y="74612"/>
                </a:cubicBezTo>
                <a:close/>
                <a:moveTo>
                  <a:pt x="102217" y="0"/>
                </a:moveTo>
                <a:cubicBezTo>
                  <a:pt x="104775" y="0"/>
                  <a:pt x="104775" y="0"/>
                  <a:pt x="104775" y="0"/>
                </a:cubicBezTo>
                <a:cubicBezTo>
                  <a:pt x="196850" y="51686"/>
                  <a:pt x="196850" y="51686"/>
                  <a:pt x="196850" y="51686"/>
                </a:cubicBezTo>
                <a:cubicBezTo>
                  <a:pt x="196850" y="54270"/>
                  <a:pt x="196850" y="54270"/>
                  <a:pt x="196850" y="54270"/>
                </a:cubicBezTo>
                <a:cubicBezTo>
                  <a:pt x="196850" y="56855"/>
                  <a:pt x="196850" y="56855"/>
                  <a:pt x="196850" y="56855"/>
                </a:cubicBezTo>
                <a:cubicBezTo>
                  <a:pt x="107333" y="108541"/>
                  <a:pt x="107333" y="108541"/>
                  <a:pt x="107333" y="108541"/>
                </a:cubicBezTo>
                <a:cubicBezTo>
                  <a:pt x="104775" y="111125"/>
                  <a:pt x="104775" y="111125"/>
                  <a:pt x="104775" y="111125"/>
                </a:cubicBezTo>
                <a:cubicBezTo>
                  <a:pt x="104775" y="108541"/>
                  <a:pt x="104775" y="108541"/>
                  <a:pt x="104775" y="108541"/>
                </a:cubicBezTo>
                <a:cubicBezTo>
                  <a:pt x="12700" y="56855"/>
                  <a:pt x="12700" y="56855"/>
                  <a:pt x="12700" y="56855"/>
                </a:cubicBezTo>
                <a:cubicBezTo>
                  <a:pt x="12700" y="56855"/>
                  <a:pt x="12700" y="56855"/>
                  <a:pt x="12700" y="54270"/>
                </a:cubicBezTo>
                <a:cubicBezTo>
                  <a:pt x="12700" y="54270"/>
                  <a:pt x="12700" y="51686"/>
                  <a:pt x="12700" y="51686"/>
                </a:cubicBezTo>
                <a:cubicBezTo>
                  <a:pt x="102217" y="0"/>
                  <a:pt x="102217" y="0"/>
                  <a:pt x="10221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sp>
        <p:nvSpPr>
          <p:cNvPr id="259" name="Freeform: Shape 258">
            <a:extLst>
              <a:ext uri="{FF2B5EF4-FFF2-40B4-BE49-F238E27FC236}">
                <a16:creationId xmlns:a16="http://schemas.microsoft.com/office/drawing/2014/main" id="{88BF8A50-30F1-450E-9B89-A9E429F20ED6}"/>
              </a:ext>
            </a:extLst>
          </p:cNvPr>
          <p:cNvSpPr>
            <a:spLocks/>
          </p:cNvSpPr>
          <p:nvPr/>
        </p:nvSpPr>
        <p:spPr bwMode="auto">
          <a:xfrm>
            <a:off x="1030140" y="3572768"/>
            <a:ext cx="389986" cy="437258"/>
          </a:xfrm>
          <a:custGeom>
            <a:avLst/>
            <a:gdLst>
              <a:gd name="connsiteX0" fmla="*/ 206976 w 209550"/>
              <a:gd name="connsiteY0" fmla="*/ 74612 h 234950"/>
              <a:gd name="connsiteX1" fmla="*/ 209550 w 209550"/>
              <a:gd name="connsiteY1" fmla="*/ 74612 h 234950"/>
              <a:gd name="connsiteX2" fmla="*/ 209550 w 209550"/>
              <a:gd name="connsiteY2" fmla="*/ 77157 h 234950"/>
              <a:gd name="connsiteX3" fmla="*/ 209550 w 209550"/>
              <a:gd name="connsiteY3" fmla="*/ 181504 h 234950"/>
              <a:gd name="connsiteX4" fmla="*/ 209550 w 209550"/>
              <a:gd name="connsiteY4" fmla="*/ 184049 h 234950"/>
              <a:gd name="connsiteX5" fmla="*/ 119449 w 209550"/>
              <a:gd name="connsiteY5" fmla="*/ 234950 h 234950"/>
              <a:gd name="connsiteX6" fmla="*/ 116874 w 209550"/>
              <a:gd name="connsiteY6" fmla="*/ 234950 h 234950"/>
              <a:gd name="connsiteX7" fmla="*/ 114300 w 209550"/>
              <a:gd name="connsiteY7" fmla="*/ 232405 h 234950"/>
              <a:gd name="connsiteX8" fmla="*/ 114300 w 209550"/>
              <a:gd name="connsiteY8" fmla="*/ 130603 h 234950"/>
              <a:gd name="connsiteX9" fmla="*/ 116874 w 209550"/>
              <a:gd name="connsiteY9" fmla="*/ 128058 h 234950"/>
              <a:gd name="connsiteX10" fmla="*/ 206976 w 209550"/>
              <a:gd name="connsiteY10" fmla="*/ 74612 h 234950"/>
              <a:gd name="connsiteX11" fmla="*/ 0 w 209550"/>
              <a:gd name="connsiteY11" fmla="*/ 74612 h 234950"/>
              <a:gd name="connsiteX12" fmla="*/ 5063 w 209550"/>
              <a:gd name="connsiteY12" fmla="*/ 74612 h 234950"/>
              <a:gd name="connsiteX13" fmla="*/ 93663 w 209550"/>
              <a:gd name="connsiteY13" fmla="*/ 125513 h 234950"/>
              <a:gd name="connsiteX14" fmla="*/ 93663 w 209550"/>
              <a:gd name="connsiteY14" fmla="*/ 128058 h 234950"/>
              <a:gd name="connsiteX15" fmla="*/ 93663 w 209550"/>
              <a:gd name="connsiteY15" fmla="*/ 232405 h 234950"/>
              <a:gd name="connsiteX16" fmla="*/ 93663 w 209550"/>
              <a:gd name="connsiteY16" fmla="*/ 234950 h 234950"/>
              <a:gd name="connsiteX17" fmla="*/ 91132 w 209550"/>
              <a:gd name="connsiteY17" fmla="*/ 234950 h 234950"/>
              <a:gd name="connsiteX18" fmla="*/ 0 w 209550"/>
              <a:gd name="connsiteY18" fmla="*/ 184049 h 234950"/>
              <a:gd name="connsiteX19" fmla="*/ 0 w 209550"/>
              <a:gd name="connsiteY19" fmla="*/ 181504 h 234950"/>
              <a:gd name="connsiteX20" fmla="*/ 0 w 209550"/>
              <a:gd name="connsiteY20" fmla="*/ 77157 h 234950"/>
              <a:gd name="connsiteX21" fmla="*/ 0 w 209550"/>
              <a:gd name="connsiteY21" fmla="*/ 74612 h 234950"/>
              <a:gd name="connsiteX22" fmla="*/ 102217 w 209550"/>
              <a:gd name="connsiteY22" fmla="*/ 0 h 234950"/>
              <a:gd name="connsiteX23" fmla="*/ 104775 w 209550"/>
              <a:gd name="connsiteY23" fmla="*/ 0 h 234950"/>
              <a:gd name="connsiteX24" fmla="*/ 196850 w 209550"/>
              <a:gd name="connsiteY24" fmla="*/ 51686 h 234950"/>
              <a:gd name="connsiteX25" fmla="*/ 196850 w 209550"/>
              <a:gd name="connsiteY25" fmla="*/ 54270 h 234950"/>
              <a:gd name="connsiteX26" fmla="*/ 196850 w 209550"/>
              <a:gd name="connsiteY26" fmla="*/ 56855 h 234950"/>
              <a:gd name="connsiteX27" fmla="*/ 107333 w 209550"/>
              <a:gd name="connsiteY27" fmla="*/ 108541 h 234950"/>
              <a:gd name="connsiteX28" fmla="*/ 104775 w 209550"/>
              <a:gd name="connsiteY28" fmla="*/ 111125 h 234950"/>
              <a:gd name="connsiteX29" fmla="*/ 104775 w 209550"/>
              <a:gd name="connsiteY29" fmla="*/ 108541 h 234950"/>
              <a:gd name="connsiteX30" fmla="*/ 12700 w 209550"/>
              <a:gd name="connsiteY30" fmla="*/ 56855 h 234950"/>
              <a:gd name="connsiteX31" fmla="*/ 12700 w 209550"/>
              <a:gd name="connsiteY31" fmla="*/ 54270 h 234950"/>
              <a:gd name="connsiteX32" fmla="*/ 12700 w 209550"/>
              <a:gd name="connsiteY32" fmla="*/ 51686 h 234950"/>
              <a:gd name="connsiteX33" fmla="*/ 102217 w 209550"/>
              <a:gd name="connsiteY33"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234950">
                <a:moveTo>
                  <a:pt x="206976" y="74612"/>
                </a:moveTo>
                <a:cubicBezTo>
                  <a:pt x="206976" y="74612"/>
                  <a:pt x="206976" y="74612"/>
                  <a:pt x="209550" y="74612"/>
                </a:cubicBezTo>
                <a:cubicBezTo>
                  <a:pt x="209550" y="77157"/>
                  <a:pt x="209550" y="77157"/>
                  <a:pt x="209550" y="77157"/>
                </a:cubicBezTo>
                <a:cubicBezTo>
                  <a:pt x="209550" y="77157"/>
                  <a:pt x="209550" y="77157"/>
                  <a:pt x="209550" y="181504"/>
                </a:cubicBezTo>
                <a:cubicBezTo>
                  <a:pt x="209550" y="181504"/>
                  <a:pt x="209550" y="181504"/>
                  <a:pt x="209550" y="184049"/>
                </a:cubicBezTo>
                <a:cubicBezTo>
                  <a:pt x="209550" y="184049"/>
                  <a:pt x="209550" y="184049"/>
                  <a:pt x="119449" y="234950"/>
                </a:cubicBezTo>
                <a:cubicBezTo>
                  <a:pt x="119449" y="234950"/>
                  <a:pt x="119449" y="234950"/>
                  <a:pt x="116874" y="234950"/>
                </a:cubicBezTo>
                <a:cubicBezTo>
                  <a:pt x="114300" y="234950"/>
                  <a:pt x="114300" y="232405"/>
                  <a:pt x="114300" y="232405"/>
                </a:cubicBezTo>
                <a:cubicBezTo>
                  <a:pt x="114300" y="232405"/>
                  <a:pt x="114300" y="232405"/>
                  <a:pt x="114300" y="130603"/>
                </a:cubicBezTo>
                <a:cubicBezTo>
                  <a:pt x="114300" y="128058"/>
                  <a:pt x="114300" y="128058"/>
                  <a:pt x="116874" y="128058"/>
                </a:cubicBezTo>
                <a:cubicBezTo>
                  <a:pt x="116874" y="128058"/>
                  <a:pt x="116874" y="128058"/>
                  <a:pt x="206976" y="74612"/>
                </a:cubicBezTo>
                <a:close/>
                <a:moveTo>
                  <a:pt x="0" y="74612"/>
                </a:moveTo>
                <a:cubicBezTo>
                  <a:pt x="0" y="74612"/>
                  <a:pt x="0" y="74612"/>
                  <a:pt x="5063" y="74612"/>
                </a:cubicBezTo>
                <a:cubicBezTo>
                  <a:pt x="5063" y="74612"/>
                  <a:pt x="5063" y="74612"/>
                  <a:pt x="93663" y="125513"/>
                </a:cubicBezTo>
                <a:cubicBezTo>
                  <a:pt x="93663" y="128058"/>
                  <a:pt x="93663" y="128058"/>
                  <a:pt x="93663" y="128058"/>
                </a:cubicBezTo>
                <a:cubicBezTo>
                  <a:pt x="93663" y="128058"/>
                  <a:pt x="93663" y="128058"/>
                  <a:pt x="93663" y="232405"/>
                </a:cubicBezTo>
                <a:cubicBezTo>
                  <a:pt x="93663" y="232405"/>
                  <a:pt x="93663" y="234950"/>
                  <a:pt x="93663" y="234950"/>
                </a:cubicBezTo>
                <a:cubicBezTo>
                  <a:pt x="93663" y="234950"/>
                  <a:pt x="93663" y="234950"/>
                  <a:pt x="91132" y="234950"/>
                </a:cubicBezTo>
                <a:cubicBezTo>
                  <a:pt x="91132" y="234950"/>
                  <a:pt x="91132" y="234950"/>
                  <a:pt x="0" y="184049"/>
                </a:cubicBezTo>
                <a:cubicBezTo>
                  <a:pt x="0" y="181504"/>
                  <a:pt x="0" y="181504"/>
                  <a:pt x="0" y="181504"/>
                </a:cubicBezTo>
                <a:cubicBezTo>
                  <a:pt x="0" y="181504"/>
                  <a:pt x="0" y="181504"/>
                  <a:pt x="0" y="77157"/>
                </a:cubicBezTo>
                <a:cubicBezTo>
                  <a:pt x="0" y="77157"/>
                  <a:pt x="0" y="74612"/>
                  <a:pt x="0" y="74612"/>
                </a:cubicBezTo>
                <a:close/>
                <a:moveTo>
                  <a:pt x="102217" y="0"/>
                </a:moveTo>
                <a:cubicBezTo>
                  <a:pt x="104775" y="0"/>
                  <a:pt x="104775" y="0"/>
                  <a:pt x="104775" y="0"/>
                </a:cubicBezTo>
                <a:cubicBezTo>
                  <a:pt x="196850" y="51686"/>
                  <a:pt x="196850" y="51686"/>
                  <a:pt x="196850" y="51686"/>
                </a:cubicBezTo>
                <a:cubicBezTo>
                  <a:pt x="196850" y="54270"/>
                  <a:pt x="196850" y="54270"/>
                  <a:pt x="196850" y="54270"/>
                </a:cubicBezTo>
                <a:cubicBezTo>
                  <a:pt x="196850" y="56855"/>
                  <a:pt x="196850" y="56855"/>
                  <a:pt x="196850" y="56855"/>
                </a:cubicBezTo>
                <a:cubicBezTo>
                  <a:pt x="107333" y="108541"/>
                  <a:pt x="107333" y="108541"/>
                  <a:pt x="107333" y="108541"/>
                </a:cubicBezTo>
                <a:cubicBezTo>
                  <a:pt x="104775" y="111125"/>
                  <a:pt x="104775" y="111125"/>
                  <a:pt x="104775" y="111125"/>
                </a:cubicBezTo>
                <a:cubicBezTo>
                  <a:pt x="104775" y="108541"/>
                  <a:pt x="104775" y="108541"/>
                  <a:pt x="104775" y="108541"/>
                </a:cubicBezTo>
                <a:cubicBezTo>
                  <a:pt x="12700" y="56855"/>
                  <a:pt x="12700" y="56855"/>
                  <a:pt x="12700" y="56855"/>
                </a:cubicBezTo>
                <a:cubicBezTo>
                  <a:pt x="12700" y="56855"/>
                  <a:pt x="12700" y="56855"/>
                  <a:pt x="12700" y="54270"/>
                </a:cubicBezTo>
                <a:cubicBezTo>
                  <a:pt x="12700" y="54270"/>
                  <a:pt x="12700" y="51686"/>
                  <a:pt x="12700" y="51686"/>
                </a:cubicBezTo>
                <a:cubicBezTo>
                  <a:pt x="102217" y="0"/>
                  <a:pt x="102217" y="0"/>
                  <a:pt x="10221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grpSp>
        <p:nvGrpSpPr>
          <p:cNvPr id="262" name="Group 154">
            <a:extLst>
              <a:ext uri="{FF2B5EF4-FFF2-40B4-BE49-F238E27FC236}">
                <a16:creationId xmlns:a16="http://schemas.microsoft.com/office/drawing/2014/main" id="{9E2F9558-C7DF-407A-93E6-C04DF55F2B3A}"/>
              </a:ext>
            </a:extLst>
          </p:cNvPr>
          <p:cNvGrpSpPr>
            <a:grpSpLocks noChangeAspect="1"/>
          </p:cNvGrpSpPr>
          <p:nvPr/>
        </p:nvGrpSpPr>
        <p:grpSpPr bwMode="auto">
          <a:xfrm>
            <a:off x="6552191" y="5477705"/>
            <a:ext cx="210068" cy="291295"/>
            <a:chOff x="1057" y="2781"/>
            <a:chExt cx="225" cy="312"/>
          </a:xfrm>
        </p:grpSpPr>
        <p:sp>
          <p:nvSpPr>
            <p:cNvPr id="263" name="Oval 155">
              <a:extLst>
                <a:ext uri="{FF2B5EF4-FFF2-40B4-BE49-F238E27FC236}">
                  <a16:creationId xmlns:a16="http://schemas.microsoft.com/office/drawing/2014/main" id="{8A43A708-5C13-4D32-A618-FE04DF28BAFD}"/>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64" name="Freeform 156">
              <a:extLst>
                <a:ext uri="{FF2B5EF4-FFF2-40B4-BE49-F238E27FC236}">
                  <a16:creationId xmlns:a16="http://schemas.microsoft.com/office/drawing/2014/main" id="{75691631-1CDC-4E74-847A-00718DBD21F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65" name="Freeform 157">
              <a:extLst>
                <a:ext uri="{FF2B5EF4-FFF2-40B4-BE49-F238E27FC236}">
                  <a16:creationId xmlns:a16="http://schemas.microsoft.com/office/drawing/2014/main" id="{86AA92DA-02F4-48D8-B6F6-FA2307EBA2BF}"/>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66" name="Freeform 158">
              <a:extLst>
                <a:ext uri="{FF2B5EF4-FFF2-40B4-BE49-F238E27FC236}">
                  <a16:creationId xmlns:a16="http://schemas.microsoft.com/office/drawing/2014/main" id="{C2837695-75C2-4A0E-9F53-3586D555053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267" name="Group 266">
            <a:extLst>
              <a:ext uri="{FF2B5EF4-FFF2-40B4-BE49-F238E27FC236}">
                <a16:creationId xmlns:a16="http://schemas.microsoft.com/office/drawing/2014/main" id="{A5087E11-F05F-4A01-8CC7-3CE5AFA61702}"/>
              </a:ext>
            </a:extLst>
          </p:cNvPr>
          <p:cNvGrpSpPr/>
          <p:nvPr/>
        </p:nvGrpSpPr>
        <p:grpSpPr>
          <a:xfrm>
            <a:off x="5661486" y="1467242"/>
            <a:ext cx="495300" cy="371475"/>
            <a:chOff x="11134725" y="2487613"/>
            <a:chExt cx="495300" cy="371475"/>
          </a:xfrm>
        </p:grpSpPr>
        <p:sp>
          <p:nvSpPr>
            <p:cNvPr id="268" name="Rectangle 225">
              <a:extLst>
                <a:ext uri="{FF2B5EF4-FFF2-40B4-BE49-F238E27FC236}">
                  <a16:creationId xmlns:a16="http://schemas.microsoft.com/office/drawing/2014/main" id="{8CD175D1-F846-4D6E-BB50-24A6A68ADFF8}"/>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69" name="Rectangle 226">
              <a:extLst>
                <a:ext uri="{FF2B5EF4-FFF2-40B4-BE49-F238E27FC236}">
                  <a16:creationId xmlns:a16="http://schemas.microsoft.com/office/drawing/2014/main" id="{7272136B-CAE9-4927-82AF-F37646C55ADE}"/>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0" name="Oval 227">
              <a:extLst>
                <a:ext uri="{FF2B5EF4-FFF2-40B4-BE49-F238E27FC236}">
                  <a16:creationId xmlns:a16="http://schemas.microsoft.com/office/drawing/2014/main" id="{613906D7-EE31-4A93-ACAE-3AB84DFF71CC}"/>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1" name="Oval 228">
              <a:extLst>
                <a:ext uri="{FF2B5EF4-FFF2-40B4-BE49-F238E27FC236}">
                  <a16:creationId xmlns:a16="http://schemas.microsoft.com/office/drawing/2014/main" id="{28E5745E-E985-4BAA-AB00-1B5FC32898FB}"/>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2" name="Oval 229">
              <a:extLst>
                <a:ext uri="{FF2B5EF4-FFF2-40B4-BE49-F238E27FC236}">
                  <a16:creationId xmlns:a16="http://schemas.microsoft.com/office/drawing/2014/main" id="{609B7BF0-FF0D-42EB-A20F-F957B32719D7}"/>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3" name="Rectangle 230">
              <a:extLst>
                <a:ext uri="{FF2B5EF4-FFF2-40B4-BE49-F238E27FC236}">
                  <a16:creationId xmlns:a16="http://schemas.microsoft.com/office/drawing/2014/main" id="{AE7200A6-FC58-4D3B-A3C1-D6ADFD848569}"/>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4" name="Rectangle 231">
              <a:extLst>
                <a:ext uri="{FF2B5EF4-FFF2-40B4-BE49-F238E27FC236}">
                  <a16:creationId xmlns:a16="http://schemas.microsoft.com/office/drawing/2014/main" id="{CCAB0B8B-EDD4-4268-8ADC-95BEDEE0BAB2}"/>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5" name="Rectangle 232">
              <a:extLst>
                <a:ext uri="{FF2B5EF4-FFF2-40B4-BE49-F238E27FC236}">
                  <a16:creationId xmlns:a16="http://schemas.microsoft.com/office/drawing/2014/main" id="{DF010A36-D06E-4E56-BDAF-53DD0517D939}"/>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6" name="Rectangle 233">
              <a:extLst>
                <a:ext uri="{FF2B5EF4-FFF2-40B4-BE49-F238E27FC236}">
                  <a16:creationId xmlns:a16="http://schemas.microsoft.com/office/drawing/2014/main" id="{91C0A288-BDD6-45F8-BE68-FA56403BE9A1}"/>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7" name="Rectangle 234">
              <a:extLst>
                <a:ext uri="{FF2B5EF4-FFF2-40B4-BE49-F238E27FC236}">
                  <a16:creationId xmlns:a16="http://schemas.microsoft.com/office/drawing/2014/main" id="{BCF910EF-545B-476B-B496-B3D4FC08B52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278" name="Rectangle 235">
              <a:extLst>
                <a:ext uri="{FF2B5EF4-FFF2-40B4-BE49-F238E27FC236}">
                  <a16:creationId xmlns:a16="http://schemas.microsoft.com/office/drawing/2014/main" id="{47F6A161-56EC-40E2-AFD8-A8DCDDF7AC75}"/>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grpSp>
      <p:grpSp>
        <p:nvGrpSpPr>
          <p:cNvPr id="10" name="Group 9">
            <a:extLst>
              <a:ext uri="{FF2B5EF4-FFF2-40B4-BE49-F238E27FC236}">
                <a16:creationId xmlns:a16="http://schemas.microsoft.com/office/drawing/2014/main" id="{99E95EAA-2D6F-452D-A9F5-E646D3B15737}"/>
              </a:ext>
            </a:extLst>
          </p:cNvPr>
          <p:cNvGrpSpPr/>
          <p:nvPr/>
        </p:nvGrpSpPr>
        <p:grpSpPr>
          <a:xfrm>
            <a:off x="7453813" y="5146538"/>
            <a:ext cx="323771" cy="323768"/>
            <a:chOff x="9069732" y="1712502"/>
            <a:chExt cx="495308" cy="495304"/>
          </a:xfrm>
          <a:solidFill>
            <a:schemeClr val="accent1"/>
          </a:solidFill>
        </p:grpSpPr>
        <p:sp>
          <p:nvSpPr>
            <p:cNvPr id="280" name="Freeform 5">
              <a:extLst>
                <a:ext uri="{FF2B5EF4-FFF2-40B4-BE49-F238E27FC236}">
                  <a16:creationId xmlns:a16="http://schemas.microsoft.com/office/drawing/2014/main" id="{C6E6F739-536C-4CF2-B10E-0387719FADE1}"/>
                </a:ext>
              </a:extLst>
            </p:cNvPr>
            <p:cNvSpPr>
              <a:spLocks/>
            </p:cNvSpPr>
            <p:nvPr/>
          </p:nvSpPr>
          <p:spPr bwMode="auto">
            <a:xfrm>
              <a:off x="9330086" y="1972854"/>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1" name="Freeform 6">
              <a:extLst>
                <a:ext uri="{FF2B5EF4-FFF2-40B4-BE49-F238E27FC236}">
                  <a16:creationId xmlns:a16="http://schemas.microsoft.com/office/drawing/2014/main" id="{6A6E0720-6A63-46E2-B63F-FD0B87280AB2}"/>
                </a:ext>
              </a:extLst>
            </p:cNvPr>
            <p:cNvSpPr>
              <a:spLocks noEditPoints="1"/>
            </p:cNvSpPr>
            <p:nvPr/>
          </p:nvSpPr>
          <p:spPr bwMode="auto">
            <a:xfrm>
              <a:off x="9069732" y="1712502"/>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285" name="Group 284">
            <a:extLst>
              <a:ext uri="{FF2B5EF4-FFF2-40B4-BE49-F238E27FC236}">
                <a16:creationId xmlns:a16="http://schemas.microsoft.com/office/drawing/2014/main" id="{7E57A7AD-5DCD-4E95-B6D5-EC5622AED811}"/>
              </a:ext>
            </a:extLst>
          </p:cNvPr>
          <p:cNvGrpSpPr/>
          <p:nvPr/>
        </p:nvGrpSpPr>
        <p:grpSpPr>
          <a:xfrm>
            <a:off x="2061193" y="5146538"/>
            <a:ext cx="323771" cy="323768"/>
            <a:chOff x="9069732" y="1712502"/>
            <a:chExt cx="495308" cy="495304"/>
          </a:xfrm>
          <a:solidFill>
            <a:schemeClr val="accent1"/>
          </a:solidFill>
        </p:grpSpPr>
        <p:sp>
          <p:nvSpPr>
            <p:cNvPr id="286" name="Freeform 5">
              <a:extLst>
                <a:ext uri="{FF2B5EF4-FFF2-40B4-BE49-F238E27FC236}">
                  <a16:creationId xmlns:a16="http://schemas.microsoft.com/office/drawing/2014/main" id="{697EE52C-F0E5-4342-A575-7C619A37DA84}"/>
                </a:ext>
              </a:extLst>
            </p:cNvPr>
            <p:cNvSpPr>
              <a:spLocks/>
            </p:cNvSpPr>
            <p:nvPr/>
          </p:nvSpPr>
          <p:spPr bwMode="auto">
            <a:xfrm>
              <a:off x="9330086" y="1972854"/>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7" name="Freeform 6">
              <a:extLst>
                <a:ext uri="{FF2B5EF4-FFF2-40B4-BE49-F238E27FC236}">
                  <a16:creationId xmlns:a16="http://schemas.microsoft.com/office/drawing/2014/main" id="{94D0A9AA-2B8E-497B-87BB-0D1E2D2685C6}"/>
                </a:ext>
              </a:extLst>
            </p:cNvPr>
            <p:cNvSpPr>
              <a:spLocks noEditPoints="1"/>
            </p:cNvSpPr>
            <p:nvPr/>
          </p:nvSpPr>
          <p:spPr bwMode="auto">
            <a:xfrm>
              <a:off x="9069732" y="1712502"/>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288" name="Group 287">
            <a:extLst>
              <a:ext uri="{FF2B5EF4-FFF2-40B4-BE49-F238E27FC236}">
                <a16:creationId xmlns:a16="http://schemas.microsoft.com/office/drawing/2014/main" id="{1B438CD5-4B29-414B-B45D-2DE799E1E09C}"/>
              </a:ext>
            </a:extLst>
          </p:cNvPr>
          <p:cNvGrpSpPr/>
          <p:nvPr/>
        </p:nvGrpSpPr>
        <p:grpSpPr>
          <a:xfrm>
            <a:off x="4256781" y="5149442"/>
            <a:ext cx="330436" cy="351559"/>
            <a:chOff x="9375929" y="2207880"/>
            <a:chExt cx="330436" cy="351559"/>
          </a:xfrm>
          <a:solidFill>
            <a:schemeClr val="accent1"/>
          </a:solidFill>
        </p:grpSpPr>
        <p:sp>
          <p:nvSpPr>
            <p:cNvPr id="289" name="Freeform: Shape 288">
              <a:extLst>
                <a:ext uri="{FF2B5EF4-FFF2-40B4-BE49-F238E27FC236}">
                  <a16:creationId xmlns:a16="http://schemas.microsoft.com/office/drawing/2014/main" id="{99DE2DFF-BC3D-4F3F-94DF-8D6E66C899C1}"/>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sp>
          <p:nvSpPr>
            <p:cNvPr id="290" name="Freeform: Shape 289">
              <a:extLst>
                <a:ext uri="{FF2B5EF4-FFF2-40B4-BE49-F238E27FC236}">
                  <a16:creationId xmlns:a16="http://schemas.microsoft.com/office/drawing/2014/main" id="{74820ECD-2A77-444C-8A9E-350F9E91C847}"/>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grpSp>
      <p:grpSp>
        <p:nvGrpSpPr>
          <p:cNvPr id="11" name="Group 10">
            <a:extLst>
              <a:ext uri="{FF2B5EF4-FFF2-40B4-BE49-F238E27FC236}">
                <a16:creationId xmlns:a16="http://schemas.microsoft.com/office/drawing/2014/main" id="{094A81E2-9EF2-4E70-8B03-9E94FAAE8AC2}"/>
              </a:ext>
            </a:extLst>
          </p:cNvPr>
          <p:cNvGrpSpPr/>
          <p:nvPr/>
        </p:nvGrpSpPr>
        <p:grpSpPr>
          <a:xfrm>
            <a:off x="6448069" y="4285750"/>
            <a:ext cx="472754" cy="201874"/>
            <a:chOff x="9693966" y="3297485"/>
            <a:chExt cx="570469" cy="243599"/>
          </a:xfrm>
        </p:grpSpPr>
        <p:sp>
          <p:nvSpPr>
            <p:cNvPr id="291" name="Freeform 70">
              <a:extLst>
                <a:ext uri="{FF2B5EF4-FFF2-40B4-BE49-F238E27FC236}">
                  <a16:creationId xmlns:a16="http://schemas.microsoft.com/office/drawing/2014/main" id="{2BAE256C-E261-47EF-ABF0-A12883982562}"/>
                </a:ext>
              </a:extLst>
            </p:cNvPr>
            <p:cNvSpPr/>
            <p:nvPr/>
          </p:nvSpPr>
          <p:spPr bwMode="auto">
            <a:xfrm>
              <a:off x="9693966" y="3297485"/>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6">
              <a:extLst>
                <a:ext uri="{FF2B5EF4-FFF2-40B4-BE49-F238E27FC236}">
                  <a16:creationId xmlns:a16="http://schemas.microsoft.com/office/drawing/2014/main" id="{D5215A0E-E938-4FCE-BBF3-A5D1E806FC7A}"/>
                </a:ext>
              </a:extLst>
            </p:cNvPr>
            <p:cNvSpPr>
              <a:spLocks/>
            </p:cNvSpPr>
            <p:nvPr/>
          </p:nvSpPr>
          <p:spPr bwMode="auto">
            <a:xfrm>
              <a:off x="10028307" y="3299580"/>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000"/>
            </a:p>
          </p:txBody>
        </p:sp>
      </p:grpSp>
      <p:grpSp>
        <p:nvGrpSpPr>
          <p:cNvPr id="293" name="Group 292">
            <a:extLst>
              <a:ext uri="{FF2B5EF4-FFF2-40B4-BE49-F238E27FC236}">
                <a16:creationId xmlns:a16="http://schemas.microsoft.com/office/drawing/2014/main" id="{0C3B53FC-BAF1-4140-BB62-4B5D6B8FF1B6}"/>
              </a:ext>
            </a:extLst>
          </p:cNvPr>
          <p:cNvGrpSpPr/>
          <p:nvPr/>
        </p:nvGrpSpPr>
        <p:grpSpPr>
          <a:xfrm>
            <a:off x="8904357" y="5149442"/>
            <a:ext cx="330436" cy="351559"/>
            <a:chOff x="9375929" y="2207880"/>
            <a:chExt cx="330436" cy="351559"/>
          </a:xfrm>
          <a:solidFill>
            <a:schemeClr val="accent1"/>
          </a:solidFill>
        </p:grpSpPr>
        <p:sp>
          <p:nvSpPr>
            <p:cNvPr id="294" name="Freeform: Shape 293">
              <a:extLst>
                <a:ext uri="{FF2B5EF4-FFF2-40B4-BE49-F238E27FC236}">
                  <a16:creationId xmlns:a16="http://schemas.microsoft.com/office/drawing/2014/main" id="{AA353796-E6A8-4563-A5FE-1FC97CC84EB6}"/>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sp>
          <p:nvSpPr>
            <p:cNvPr id="295" name="Freeform: Shape 294">
              <a:extLst>
                <a:ext uri="{FF2B5EF4-FFF2-40B4-BE49-F238E27FC236}">
                  <a16:creationId xmlns:a16="http://schemas.microsoft.com/office/drawing/2014/main" id="{D793ABB6-E8F1-4F69-BDA1-6B3A05D8022D}"/>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grpSp>
    </p:spTree>
    <p:extLst>
      <p:ext uri="{BB962C8B-B14F-4D97-AF65-F5344CB8AC3E}">
        <p14:creationId xmlns:p14="http://schemas.microsoft.com/office/powerpoint/2010/main" val="42846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Connector: Elbow 100">
            <a:extLst>
              <a:ext uri="{FF2B5EF4-FFF2-40B4-BE49-F238E27FC236}">
                <a16:creationId xmlns:a16="http://schemas.microsoft.com/office/drawing/2014/main" id="{19EC292B-756C-4501-AEB8-D685AD987E1A}"/>
              </a:ext>
            </a:extLst>
          </p:cNvPr>
          <p:cNvCxnSpPr>
            <a:cxnSpLocks/>
            <a:endCxn id="83" idx="1"/>
          </p:cNvCxnSpPr>
          <p:nvPr/>
        </p:nvCxnSpPr>
        <p:spPr>
          <a:xfrm>
            <a:off x="5586915" y="3458686"/>
            <a:ext cx="1938707" cy="1380334"/>
          </a:xfrm>
          <a:prstGeom prst="bentConnector3">
            <a:avLst>
              <a:gd name="adj1" fmla="val -310"/>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A067611-7868-4237-A0C7-53161031E47E}"/>
              </a:ext>
            </a:extLst>
          </p:cNvPr>
          <p:cNvSpPr/>
          <p:nvPr/>
        </p:nvSpPr>
        <p:spPr bwMode="auto">
          <a:xfrm>
            <a:off x="600059" y="2942101"/>
            <a:ext cx="1850181" cy="702733"/>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Web app #N</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Rest web API</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err="1">
                <a:ln>
                  <a:noFill/>
                </a:ln>
                <a:solidFill>
                  <a:schemeClr val="tx1"/>
                </a:solidFill>
                <a:effectLst/>
                <a:uLnTx/>
                <a:uFillTx/>
                <a:latin typeface="Segoe UI" panose="020B0502040204020203" pitchFamily="34" charset="0"/>
                <a:ea typeface="+mn-ea"/>
                <a:cs typeface="Segoe UI" panose="020B0502040204020203" pitchFamily="34" charset="0"/>
              </a:rPr>
              <a:t>Auth</a:t>
            </a: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 encryption</a:t>
            </a:r>
          </a:p>
        </p:txBody>
      </p:sp>
      <p:sp>
        <p:nvSpPr>
          <p:cNvPr id="80" name="Rectangle 79">
            <a:extLst>
              <a:ext uri="{FF2B5EF4-FFF2-40B4-BE49-F238E27FC236}">
                <a16:creationId xmlns:a16="http://schemas.microsoft.com/office/drawing/2014/main" id="{4CBC8AA5-E5AD-43C3-ACC1-5614840DEF6E}"/>
              </a:ext>
            </a:extLst>
          </p:cNvPr>
          <p:cNvSpPr/>
          <p:nvPr/>
        </p:nvSpPr>
        <p:spPr bwMode="auto">
          <a:xfrm>
            <a:off x="2961214" y="2079549"/>
            <a:ext cx="1931915"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Machine learning</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RRE prediction</a:t>
            </a:r>
          </a:p>
        </p:txBody>
      </p:sp>
      <p:sp>
        <p:nvSpPr>
          <p:cNvPr id="81" name="Rectangle 80">
            <a:extLst>
              <a:ext uri="{FF2B5EF4-FFF2-40B4-BE49-F238E27FC236}">
                <a16:creationId xmlns:a16="http://schemas.microsoft.com/office/drawing/2014/main" id="{F8398E3C-D836-449D-8D57-241FB247F149}"/>
              </a:ext>
            </a:extLst>
          </p:cNvPr>
          <p:cNvSpPr/>
          <p:nvPr/>
        </p:nvSpPr>
        <p:spPr bwMode="auto">
          <a:xfrm>
            <a:off x="2892741" y="4161173"/>
            <a:ext cx="1913635"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Table storage #N</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NoSQL (key/value)</a:t>
            </a:r>
          </a:p>
        </p:txBody>
      </p:sp>
      <p:sp>
        <p:nvSpPr>
          <p:cNvPr id="82" name="Rectangle 81">
            <a:extLst>
              <a:ext uri="{FF2B5EF4-FFF2-40B4-BE49-F238E27FC236}">
                <a16:creationId xmlns:a16="http://schemas.microsoft.com/office/drawing/2014/main" id="{D875D5CD-09CA-4CBB-9762-9F75343A29E8}"/>
              </a:ext>
            </a:extLst>
          </p:cNvPr>
          <p:cNvSpPr/>
          <p:nvPr/>
        </p:nvSpPr>
        <p:spPr bwMode="auto">
          <a:xfrm>
            <a:off x="5144412" y="3051920"/>
            <a:ext cx="1786528"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20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SQL database—</a:t>
            </a:r>
            <a:b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Elastic #N</a:t>
            </a:r>
          </a:p>
        </p:txBody>
      </p:sp>
      <p:sp>
        <p:nvSpPr>
          <p:cNvPr id="84" name="Rectangle 83">
            <a:extLst>
              <a:ext uri="{FF2B5EF4-FFF2-40B4-BE49-F238E27FC236}">
                <a16:creationId xmlns:a16="http://schemas.microsoft.com/office/drawing/2014/main" id="{FB775039-5088-4550-9528-EA9CEF3F19ED}"/>
              </a:ext>
            </a:extLst>
          </p:cNvPr>
          <p:cNvSpPr/>
          <p:nvPr/>
        </p:nvSpPr>
        <p:spPr bwMode="auto">
          <a:xfrm>
            <a:off x="7525622" y="3640961"/>
            <a:ext cx="2900030"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20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Machine learning</a:t>
            </a:r>
          </a:p>
        </p:txBody>
      </p:sp>
      <p:sp>
        <p:nvSpPr>
          <p:cNvPr id="86" name="Rectangle 85">
            <a:extLst>
              <a:ext uri="{FF2B5EF4-FFF2-40B4-BE49-F238E27FC236}">
                <a16:creationId xmlns:a16="http://schemas.microsoft.com/office/drawing/2014/main" id="{D50435FF-0B03-4D51-BEAC-CDC41E6C6434}"/>
              </a:ext>
            </a:extLst>
          </p:cNvPr>
          <p:cNvSpPr/>
          <p:nvPr/>
        </p:nvSpPr>
        <p:spPr bwMode="auto">
          <a:xfrm>
            <a:off x="9546771" y="2435254"/>
            <a:ext cx="2292752"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Admin tool</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Admin web on-premise</a:t>
            </a:r>
          </a:p>
        </p:txBody>
      </p:sp>
      <p:sp>
        <p:nvSpPr>
          <p:cNvPr id="88" name="Rectangle 87">
            <a:extLst>
              <a:ext uri="{FF2B5EF4-FFF2-40B4-BE49-F238E27FC236}">
                <a16:creationId xmlns:a16="http://schemas.microsoft.com/office/drawing/2014/main" id="{6C432278-62EC-45F1-BC93-1D96DEEACFC6}"/>
              </a:ext>
            </a:extLst>
          </p:cNvPr>
          <p:cNvSpPr/>
          <p:nvPr/>
        </p:nvSpPr>
        <p:spPr bwMode="auto">
          <a:xfrm>
            <a:off x="2090222" y="5974081"/>
            <a:ext cx="1629971" cy="61177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LUA</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Game server</a:t>
            </a:r>
            <a:b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On-premise</a:t>
            </a:r>
          </a:p>
        </p:txBody>
      </p:sp>
      <p:sp>
        <p:nvSpPr>
          <p:cNvPr id="89" name="Rectangle 88">
            <a:extLst>
              <a:ext uri="{FF2B5EF4-FFF2-40B4-BE49-F238E27FC236}">
                <a16:creationId xmlns:a16="http://schemas.microsoft.com/office/drawing/2014/main" id="{5B448F5A-00C5-48F1-B26A-4602F5D91FF8}"/>
              </a:ext>
            </a:extLst>
          </p:cNvPr>
          <p:cNvSpPr/>
          <p:nvPr/>
        </p:nvSpPr>
        <p:spPr bwMode="auto">
          <a:xfrm>
            <a:off x="600059" y="5974080"/>
            <a:ext cx="1211285" cy="61177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200"/>
              </a:spcAft>
              <a:buClrTx/>
              <a:buSzTx/>
              <a:buFontTx/>
              <a:buNone/>
              <a:tabLst/>
              <a:defRPr/>
            </a:pPr>
            <a:r>
              <a:rPr kumimoji="0" lang="en-US" sz="1200" b="0" i="0" u="none" strike="noStrike" kern="0" cap="none" normalizeH="0" noProof="0" err="1">
                <a:ln>
                  <a:noFill/>
                </a:ln>
                <a:solidFill>
                  <a:schemeClr val="tx1"/>
                </a:solidFill>
                <a:effectLst/>
                <a:uLnTx/>
                <a:uFillTx/>
                <a:latin typeface="Segoe UI" panose="020B0502040204020203" pitchFamily="34" charset="0"/>
                <a:ea typeface="+mn-ea"/>
                <a:cs typeface="Segoe UI" panose="020B0502040204020203" pitchFamily="34" charset="0"/>
              </a:rPr>
              <a:t>CDN</a:t>
            </a:r>
            <a:endPar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A794DDD2-25DD-47F9-809C-FBF503AA660C}"/>
              </a:ext>
            </a:extLst>
          </p:cNvPr>
          <p:cNvSpPr txBox="1"/>
          <p:nvPr/>
        </p:nvSpPr>
        <p:spPr>
          <a:xfrm>
            <a:off x="7525622" y="5367431"/>
            <a:ext cx="1569340" cy="166199"/>
          </a:xfrm>
          <a:prstGeom prst="rect">
            <a:avLst/>
          </a:prstGeom>
          <a:noFill/>
          <a:effectLst/>
        </p:spPr>
        <p:txBody>
          <a:bodyPr wrap="non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ML batch data storage</a:t>
            </a:r>
          </a:p>
        </p:txBody>
      </p:sp>
      <p:sp>
        <p:nvSpPr>
          <p:cNvPr id="92" name="TextBox 91">
            <a:extLst>
              <a:ext uri="{FF2B5EF4-FFF2-40B4-BE49-F238E27FC236}">
                <a16:creationId xmlns:a16="http://schemas.microsoft.com/office/drawing/2014/main" id="{564DAAFA-7A58-4FD1-8905-BD802EACCCB5}"/>
              </a:ext>
            </a:extLst>
          </p:cNvPr>
          <p:cNvSpPr txBox="1"/>
          <p:nvPr/>
        </p:nvSpPr>
        <p:spPr>
          <a:xfrm>
            <a:off x="7525621" y="3444857"/>
            <a:ext cx="2790403" cy="166199"/>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Prediction—batch and real-time</a:t>
            </a:r>
          </a:p>
        </p:txBody>
      </p:sp>
      <p:sp>
        <p:nvSpPr>
          <p:cNvPr id="93" name="TextBox 92">
            <a:extLst>
              <a:ext uri="{FF2B5EF4-FFF2-40B4-BE49-F238E27FC236}">
                <a16:creationId xmlns:a16="http://schemas.microsoft.com/office/drawing/2014/main" id="{555E26AE-E025-452A-86F2-5036BFC1A803}"/>
              </a:ext>
            </a:extLst>
          </p:cNvPr>
          <p:cNvSpPr txBox="1"/>
          <p:nvPr/>
        </p:nvSpPr>
        <p:spPr>
          <a:xfrm>
            <a:off x="9546771" y="2075651"/>
            <a:ext cx="1651343" cy="332399"/>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Admin tool</a:t>
            </a:r>
            <a:b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94" name="TextBox 93">
            <a:extLst>
              <a:ext uri="{FF2B5EF4-FFF2-40B4-BE49-F238E27FC236}">
                <a16:creationId xmlns:a16="http://schemas.microsoft.com/office/drawing/2014/main" id="{6232F7CC-0705-44DD-892D-CB7A07DEF6DE}"/>
              </a:ext>
            </a:extLst>
          </p:cNvPr>
          <p:cNvSpPr txBox="1"/>
          <p:nvPr/>
        </p:nvSpPr>
        <p:spPr>
          <a:xfrm>
            <a:off x="5144412" y="2789869"/>
            <a:ext cx="1279196" cy="166199"/>
          </a:xfrm>
          <a:prstGeom prst="rect">
            <a:avLst/>
          </a:prstGeom>
          <a:noFill/>
          <a:effectLst/>
        </p:spPr>
        <p:txBody>
          <a:bodyPr wrap="non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Transactional data</a:t>
            </a:r>
          </a:p>
        </p:txBody>
      </p:sp>
      <p:sp>
        <p:nvSpPr>
          <p:cNvPr id="95" name="TextBox 94">
            <a:extLst>
              <a:ext uri="{FF2B5EF4-FFF2-40B4-BE49-F238E27FC236}">
                <a16:creationId xmlns:a16="http://schemas.microsoft.com/office/drawing/2014/main" id="{239F3DE3-0BF2-4C68-B4F9-29DC9DF0F119}"/>
              </a:ext>
            </a:extLst>
          </p:cNvPr>
          <p:cNvSpPr txBox="1"/>
          <p:nvPr/>
        </p:nvSpPr>
        <p:spPr>
          <a:xfrm>
            <a:off x="2961214" y="1896950"/>
            <a:ext cx="1572379" cy="166199"/>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Real-time prediction</a:t>
            </a:r>
          </a:p>
        </p:txBody>
      </p:sp>
      <p:sp>
        <p:nvSpPr>
          <p:cNvPr id="96" name="TextBox 95">
            <a:extLst>
              <a:ext uri="{FF2B5EF4-FFF2-40B4-BE49-F238E27FC236}">
                <a16:creationId xmlns:a16="http://schemas.microsoft.com/office/drawing/2014/main" id="{CF3A324B-5116-4EF9-A1A0-18430DA17456}"/>
              </a:ext>
            </a:extLst>
          </p:cNvPr>
          <p:cNvSpPr txBox="1"/>
          <p:nvPr/>
        </p:nvSpPr>
        <p:spPr>
          <a:xfrm>
            <a:off x="7525621" y="4402720"/>
            <a:ext cx="2191185" cy="166199"/>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Prediction—batch execution</a:t>
            </a:r>
          </a:p>
        </p:txBody>
      </p:sp>
      <p:sp>
        <p:nvSpPr>
          <p:cNvPr id="97" name="TextBox 96">
            <a:extLst>
              <a:ext uri="{FF2B5EF4-FFF2-40B4-BE49-F238E27FC236}">
                <a16:creationId xmlns:a16="http://schemas.microsoft.com/office/drawing/2014/main" id="{249B8308-8891-4B24-AB2F-093F89382CD4}"/>
              </a:ext>
            </a:extLst>
          </p:cNvPr>
          <p:cNvSpPr txBox="1"/>
          <p:nvPr/>
        </p:nvSpPr>
        <p:spPr>
          <a:xfrm>
            <a:off x="2892741" y="3984355"/>
            <a:ext cx="1160574" cy="166199"/>
          </a:xfrm>
          <a:prstGeom prst="rect">
            <a:avLst/>
          </a:prstGeom>
          <a:noFill/>
          <a:effectLst/>
        </p:spPr>
        <p:txBody>
          <a:bodyPr wrap="non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ML RRE </a:t>
            </a:r>
            <a:r>
              <a:rPr kumimoji="0" lang="en-US" sz="1200" b="0" i="0" u="none" strike="noStrike" kern="0" cap="none" spc="0" normalizeH="0" noProof="0" err="1">
                <a:ln>
                  <a:noFill/>
                </a:ln>
                <a:solidFill>
                  <a:schemeClr val="tx1"/>
                </a:solidFill>
                <a:effectLst/>
                <a:uLnTx/>
                <a:uFillTx/>
                <a:latin typeface="Segoe UI Semibold" panose="020B0702040204020203" pitchFamily="34" charset="0"/>
                <a:ea typeface="+mn-ea"/>
                <a:cs typeface="Segoe UI Semibold" panose="020B0702040204020203" pitchFamily="34" charset="0"/>
              </a:rPr>
              <a:t>LogData</a:t>
            </a:r>
            <a:endPar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449287A9-586F-4BF5-9715-B5FECE5076CE}"/>
              </a:ext>
            </a:extLst>
          </p:cNvPr>
          <p:cNvSpPr txBox="1"/>
          <p:nvPr/>
        </p:nvSpPr>
        <p:spPr>
          <a:xfrm>
            <a:off x="600059" y="2756408"/>
            <a:ext cx="1450918" cy="166199"/>
          </a:xfrm>
          <a:prstGeom prst="rect">
            <a:avLst/>
          </a:prstGeom>
          <a:noFill/>
          <a:effectLst/>
        </p:spPr>
        <p:txBody>
          <a:bodyPr wrap="square" lIns="0" tIns="0" rIns="0" bIns="0"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normalizeH="0" noProof="0">
                <a:ln>
                  <a:noFill/>
                </a:ln>
                <a:effectLst/>
                <a:uLnTx/>
                <a:uFillTx/>
                <a:latin typeface="Segoe UI Semibold" panose="020B0702040204020203" pitchFamily="34" charset="0"/>
                <a:ea typeface="+mn-ea"/>
                <a:cs typeface="Segoe UI Semibold" panose="020B0702040204020203" pitchFamily="34" charset="0"/>
              </a:rPr>
              <a:t>Game ML front end</a:t>
            </a:r>
          </a:p>
        </p:txBody>
      </p:sp>
      <p:cxnSp>
        <p:nvCxnSpPr>
          <p:cNvPr id="99" name="Connector: Elbow 98">
            <a:extLst>
              <a:ext uri="{FF2B5EF4-FFF2-40B4-BE49-F238E27FC236}">
                <a16:creationId xmlns:a16="http://schemas.microsoft.com/office/drawing/2014/main" id="{3AE523FE-8F62-448A-9B82-670D436F0C25}"/>
              </a:ext>
            </a:extLst>
          </p:cNvPr>
          <p:cNvCxnSpPr>
            <a:cxnSpLocks/>
            <a:stCxn id="87" idx="3"/>
          </p:cNvCxnSpPr>
          <p:nvPr/>
        </p:nvCxnSpPr>
        <p:spPr>
          <a:xfrm flipV="1">
            <a:off x="7072923" y="2912718"/>
            <a:ext cx="4557468" cy="3367251"/>
          </a:xfrm>
          <a:prstGeom prst="bentConnector3">
            <a:avLst>
              <a:gd name="adj1" fmla="val 99921"/>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490DF02-803B-42C9-9D96-3A6D4214B779}"/>
              </a:ext>
            </a:extLst>
          </p:cNvPr>
          <p:cNvCxnSpPr>
            <a:cxnSpLocks/>
            <a:stCxn id="82" idx="3"/>
            <a:endCxn id="86" idx="1"/>
          </p:cNvCxnSpPr>
          <p:nvPr/>
        </p:nvCxnSpPr>
        <p:spPr>
          <a:xfrm flipV="1">
            <a:off x="6930940" y="2676801"/>
            <a:ext cx="2615831" cy="616666"/>
          </a:xfrm>
          <a:prstGeom prst="bentConnector3">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33B36CCD-8E1B-4385-A4EA-33C0959AC3D6}"/>
              </a:ext>
            </a:extLst>
          </p:cNvPr>
          <p:cNvCxnSpPr>
            <a:cxnSpLocks/>
            <a:stCxn id="79" idx="3"/>
            <a:endCxn id="82" idx="1"/>
          </p:cNvCxnSpPr>
          <p:nvPr/>
        </p:nvCxnSpPr>
        <p:spPr>
          <a:xfrm flipV="1">
            <a:off x="2450240" y="3293467"/>
            <a:ext cx="2694172" cy="1"/>
          </a:xfrm>
          <a:prstGeom prst="bentConnector3">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E2D23398-1E7D-4EBF-8BE8-7B28E8EF8BA1}"/>
              </a:ext>
            </a:extLst>
          </p:cNvPr>
          <p:cNvCxnSpPr>
            <a:cxnSpLocks/>
            <a:stCxn id="98" idx="0"/>
            <a:endCxn id="95" idx="0"/>
          </p:cNvCxnSpPr>
          <p:nvPr/>
        </p:nvCxnSpPr>
        <p:spPr>
          <a:xfrm rot="5400000" flipH="1" flipV="1">
            <a:off x="2106732" y="1115736"/>
            <a:ext cx="859458" cy="2421886"/>
          </a:xfrm>
          <a:prstGeom prst="bentConnector3">
            <a:avLst>
              <a:gd name="adj1" fmla="val 126598"/>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14520E1-7BF5-456A-9EA0-A00D36D5A04C}"/>
              </a:ext>
            </a:extLst>
          </p:cNvPr>
          <p:cNvSpPr txBox="1"/>
          <p:nvPr/>
        </p:nvSpPr>
        <p:spPr>
          <a:xfrm>
            <a:off x="2118303" y="5760708"/>
            <a:ext cx="1490793" cy="166199"/>
          </a:xfrm>
          <a:prstGeom prst="rect">
            <a:avLst/>
          </a:prstGeom>
          <a:noFill/>
          <a:effectLst/>
        </p:spPr>
        <p:txBody>
          <a:bodyPr wrap="non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Legacy—game server</a:t>
            </a:r>
          </a:p>
        </p:txBody>
      </p:sp>
      <p:cxnSp>
        <p:nvCxnSpPr>
          <p:cNvPr id="111" name="Connector: Elbow 110">
            <a:extLst>
              <a:ext uri="{FF2B5EF4-FFF2-40B4-BE49-F238E27FC236}">
                <a16:creationId xmlns:a16="http://schemas.microsoft.com/office/drawing/2014/main" id="{9E867CB8-E626-44C6-AAF0-692D52CF3A15}"/>
              </a:ext>
            </a:extLst>
          </p:cNvPr>
          <p:cNvCxnSpPr>
            <a:cxnSpLocks/>
            <a:endCxn id="110" idx="0"/>
          </p:cNvCxnSpPr>
          <p:nvPr/>
        </p:nvCxnSpPr>
        <p:spPr>
          <a:xfrm>
            <a:off x="1671836" y="4909300"/>
            <a:ext cx="1191864" cy="851408"/>
          </a:xfrm>
          <a:prstGeom prst="bentConnector2">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057F60B-D7EB-403D-8A2C-284ABDB5D283}"/>
              </a:ext>
            </a:extLst>
          </p:cNvPr>
          <p:cNvCxnSpPr>
            <a:cxnSpLocks/>
          </p:cNvCxnSpPr>
          <p:nvPr/>
        </p:nvCxnSpPr>
        <p:spPr>
          <a:xfrm>
            <a:off x="1296581" y="5181600"/>
            <a:ext cx="0" cy="786367"/>
          </a:xfrm>
          <a:prstGeom prst="straightConnector1">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412AF065-59E3-425C-9002-CE028B9F2B93}"/>
              </a:ext>
            </a:extLst>
          </p:cNvPr>
          <p:cNvSpPr txBox="1"/>
          <p:nvPr/>
        </p:nvSpPr>
        <p:spPr>
          <a:xfrm>
            <a:off x="1525149" y="1762414"/>
            <a:ext cx="1572379" cy="274408"/>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000" b="1">
                <a:gradFill>
                  <a:gsLst>
                    <a:gs pos="2917">
                      <a:srgbClr val="B4009E"/>
                    </a:gs>
                    <a:gs pos="30000">
                      <a:srgbClr val="B4009E"/>
                    </a:gs>
                  </a:gsLst>
                  <a:lin ang="5400000" scaled="0"/>
                </a:gradFill>
                <a:latin typeface="Segoe UI" panose="020B0502040204020203" pitchFamily="34" charset="0"/>
                <a:cs typeface="Segoe UI" panose="020B05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1" i="0" u="none" strike="noStrike" kern="0" cap="none"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Hot path</a:t>
            </a:r>
            <a:br>
              <a:rPr kumimoji="0" lang="en-US" sz="1200" b="1" i="0" u="none" strike="noStrike" kern="0" cap="none"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1" i="0" u="none" strike="noStrike" kern="0" cap="none"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ML RRE</a:t>
            </a:r>
          </a:p>
        </p:txBody>
      </p:sp>
      <p:sp>
        <p:nvSpPr>
          <p:cNvPr id="114" name="TextBox 113">
            <a:extLst>
              <a:ext uri="{FF2B5EF4-FFF2-40B4-BE49-F238E27FC236}">
                <a16:creationId xmlns:a16="http://schemas.microsoft.com/office/drawing/2014/main" id="{80ED390D-CAF9-4B90-8813-36079DE7578C}"/>
              </a:ext>
            </a:extLst>
          </p:cNvPr>
          <p:cNvSpPr txBox="1"/>
          <p:nvPr/>
        </p:nvSpPr>
        <p:spPr>
          <a:xfrm>
            <a:off x="10496019" y="3679532"/>
            <a:ext cx="1343504" cy="274408"/>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b="1" kern="0" spc="100">
                <a:solidFill>
                  <a:srgbClr val="0078D7"/>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Batch mode prediction</a:t>
            </a:r>
          </a:p>
        </p:txBody>
      </p:sp>
      <p:sp>
        <p:nvSpPr>
          <p:cNvPr id="83" name="Rectangle 82">
            <a:extLst>
              <a:ext uri="{FF2B5EF4-FFF2-40B4-BE49-F238E27FC236}">
                <a16:creationId xmlns:a16="http://schemas.microsoft.com/office/drawing/2014/main" id="{3E06D9CB-619C-4945-82A5-3D5B067B311F}"/>
              </a:ext>
            </a:extLst>
          </p:cNvPr>
          <p:cNvSpPr/>
          <p:nvPr/>
        </p:nvSpPr>
        <p:spPr bwMode="auto">
          <a:xfrm>
            <a:off x="7525622" y="4597473"/>
            <a:ext cx="2900712"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Azure Functions</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Machine learning batch execution</a:t>
            </a:r>
          </a:p>
        </p:txBody>
      </p:sp>
      <p:sp>
        <p:nvSpPr>
          <p:cNvPr id="85" name="Rectangle 84">
            <a:extLst>
              <a:ext uri="{FF2B5EF4-FFF2-40B4-BE49-F238E27FC236}">
                <a16:creationId xmlns:a16="http://schemas.microsoft.com/office/drawing/2014/main" id="{8D05A809-E2B8-4555-9B9D-49EC6B74125E}"/>
              </a:ext>
            </a:extLst>
          </p:cNvPr>
          <p:cNvSpPr/>
          <p:nvPr/>
        </p:nvSpPr>
        <p:spPr bwMode="auto">
          <a:xfrm>
            <a:off x="7525619" y="5568464"/>
            <a:ext cx="2900033" cy="4830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Blob storage</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ML batch JSON data storage</a:t>
            </a:r>
          </a:p>
        </p:txBody>
      </p:sp>
      <p:cxnSp>
        <p:nvCxnSpPr>
          <p:cNvPr id="244" name="Connector: Elbow 243">
            <a:extLst>
              <a:ext uri="{FF2B5EF4-FFF2-40B4-BE49-F238E27FC236}">
                <a16:creationId xmlns:a16="http://schemas.microsoft.com/office/drawing/2014/main" id="{74AC0FE1-66CF-4376-9217-560D0EB2CB88}"/>
              </a:ext>
            </a:extLst>
          </p:cNvPr>
          <p:cNvCxnSpPr>
            <a:cxnSpLocks/>
            <a:endCxn id="85" idx="3"/>
          </p:cNvCxnSpPr>
          <p:nvPr/>
        </p:nvCxnSpPr>
        <p:spPr>
          <a:xfrm>
            <a:off x="5574215" y="4260975"/>
            <a:ext cx="4851437" cy="1549036"/>
          </a:xfrm>
          <a:prstGeom prst="bentConnector3">
            <a:avLst>
              <a:gd name="adj1" fmla="val 104712"/>
            </a:avLst>
          </a:prstGeom>
          <a:ln w="12700">
            <a:solidFill>
              <a:srgbClr val="0078D7"/>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B48FDC37-DBFC-4258-B65E-FEC7548EF76E}"/>
              </a:ext>
            </a:extLst>
          </p:cNvPr>
          <p:cNvCxnSpPr>
            <a:cxnSpLocks/>
          </p:cNvCxnSpPr>
          <p:nvPr/>
        </p:nvCxnSpPr>
        <p:spPr>
          <a:xfrm rot="10800000">
            <a:off x="7525622" y="3881747"/>
            <a:ext cx="12700" cy="790505"/>
          </a:xfrm>
          <a:prstGeom prst="bentConnector3">
            <a:avLst>
              <a:gd name="adj1" fmla="val 1800000"/>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A5B781D-3FC9-4FDC-BA9C-A882EC6C0804}"/>
              </a:ext>
            </a:extLst>
          </p:cNvPr>
          <p:cNvSpPr txBox="1"/>
          <p:nvPr/>
        </p:nvSpPr>
        <p:spPr>
          <a:xfrm>
            <a:off x="6065520" y="3708836"/>
            <a:ext cx="1137718" cy="498598"/>
          </a:xfrm>
          <a:prstGeom prst="rect">
            <a:avLst/>
          </a:prstGeom>
          <a:noFill/>
          <a:effectLst/>
        </p:spPr>
        <p:txBody>
          <a:bodyPr wrap="square" lIns="0" tIns="0" rIns="0" bIns="0" rtlCol="0">
            <a:spAutoFit/>
          </a:bodyPr>
          <a:lstStyle>
            <a:defPPr>
              <a:defRPr lang="en-US"/>
            </a:defPPr>
            <a:lvl1pPr defTabSz="932509">
              <a:lnSpc>
                <a:spcPct val="90000"/>
              </a:lnSpc>
              <a:spcAft>
                <a:spcPts val="600"/>
              </a:spcAft>
              <a:defRPr sz="1200" b="1" kern="0" spc="100">
                <a:solidFill>
                  <a:srgbClr val="0078D7"/>
                </a:solidFill>
                <a:latin typeface="Segoe UI Semibold" panose="020B0702040204020203" pitchFamily="34" charset="0"/>
                <a:cs typeface="Segoe UI Semibold" panose="020B0702040204020203" pitchFamily="34" charset="0"/>
              </a:defRPr>
            </a:lvl1pPr>
          </a:lstStyle>
          <a:p>
            <a:pPr marL="0" marR="0" lvl="0" indent="0" algn="r" defTabSz="932509"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Cold path</a:t>
            </a:r>
            <a:br>
              <a:rPr kumimoji="0" lang="en-US" sz="1200" b="1" i="0" u="none" strike="noStrike" kern="0" cap="none" spc="0"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1" i="0" u="none" strike="noStrike" kern="0" cap="none" spc="0" normalizeH="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Massive data prediction</a:t>
            </a:r>
          </a:p>
        </p:txBody>
      </p:sp>
      <p:sp>
        <p:nvSpPr>
          <p:cNvPr id="87" name="Rectangle 86">
            <a:extLst>
              <a:ext uri="{FF2B5EF4-FFF2-40B4-BE49-F238E27FC236}">
                <a16:creationId xmlns:a16="http://schemas.microsoft.com/office/drawing/2014/main" id="{FE3554EA-8713-445F-A383-178C21FEBF06}"/>
              </a:ext>
            </a:extLst>
          </p:cNvPr>
          <p:cNvSpPr/>
          <p:nvPr/>
        </p:nvSpPr>
        <p:spPr bwMode="auto">
          <a:xfrm>
            <a:off x="4773658" y="5974080"/>
            <a:ext cx="2299265" cy="61177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Maria DB</a:t>
            </a:r>
          </a:p>
          <a:p>
            <a:pPr marL="0" marR="0" lvl="0" indent="0" algn="l"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normalizeH="0" noProof="0">
                <a:ln>
                  <a:noFill/>
                </a:ln>
                <a:solidFill>
                  <a:schemeClr val="tx1"/>
                </a:solidFill>
                <a:effectLst/>
                <a:uLnTx/>
                <a:uFillTx/>
                <a:latin typeface="Segoe UI" panose="020B0502040204020203" pitchFamily="34" charset="0"/>
                <a:ea typeface="+mn-ea"/>
                <a:cs typeface="Segoe UI" panose="020B0502040204020203" pitchFamily="34" charset="0"/>
              </a:rPr>
              <a:t>Game server data store</a:t>
            </a:r>
          </a:p>
        </p:txBody>
      </p:sp>
      <p:sp>
        <p:nvSpPr>
          <p:cNvPr id="90" name="TextBox 89">
            <a:extLst>
              <a:ext uri="{FF2B5EF4-FFF2-40B4-BE49-F238E27FC236}">
                <a16:creationId xmlns:a16="http://schemas.microsoft.com/office/drawing/2014/main" id="{530BE7A4-E9D8-4E09-8946-3A5FA132F26A}"/>
              </a:ext>
            </a:extLst>
          </p:cNvPr>
          <p:cNvSpPr txBox="1"/>
          <p:nvPr/>
        </p:nvSpPr>
        <p:spPr>
          <a:xfrm>
            <a:off x="4773658" y="5760708"/>
            <a:ext cx="1582843" cy="166199"/>
          </a:xfrm>
          <a:prstGeom prst="rect">
            <a:avLst/>
          </a:prstGeom>
          <a:noFill/>
        </p:spPr>
        <p:txBody>
          <a:bodyPr wrap="square" lIns="0" tIns="0" rIns="0" bIns="0" rtlCol="0">
            <a:spAutoFit/>
          </a:bodyPr>
          <a:lstStyle>
            <a:defPPr>
              <a:defRPr lang="en-US"/>
            </a:defPPr>
            <a:lvl1pPr defTabSz="932509">
              <a:lnSpc>
                <a:spcPct val="90000"/>
              </a:lnSpc>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Legacy game database</a:t>
            </a:r>
          </a:p>
        </p:txBody>
      </p:sp>
      <p:sp>
        <p:nvSpPr>
          <p:cNvPr id="7" name="Title 6">
            <a:extLst>
              <a:ext uri="{FF2B5EF4-FFF2-40B4-BE49-F238E27FC236}">
                <a16:creationId xmlns:a16="http://schemas.microsoft.com/office/drawing/2014/main" id="{F348BDD5-197E-48A5-83FF-7769F9C65981}"/>
              </a:ext>
            </a:extLst>
          </p:cNvPr>
          <p:cNvSpPr>
            <a:spLocks noGrp="1"/>
          </p:cNvSpPr>
          <p:nvPr>
            <p:ph type="title"/>
          </p:nvPr>
        </p:nvSpPr>
        <p:spPr/>
        <p:txBody>
          <a:bodyPr/>
          <a:lstStyle/>
          <a:p>
            <a:r>
              <a:rPr lang="en-US"/>
              <a:t>Gaming app</a:t>
            </a:r>
          </a:p>
        </p:txBody>
      </p:sp>
      <p:sp>
        <p:nvSpPr>
          <p:cNvPr id="8" name="Text Placeholder 7">
            <a:extLst>
              <a:ext uri="{FF2B5EF4-FFF2-40B4-BE49-F238E27FC236}">
                <a16:creationId xmlns:a16="http://schemas.microsoft.com/office/drawing/2014/main" id="{ECD64CF6-895C-4C25-BA0E-B4E708E78655}"/>
              </a:ext>
            </a:extLst>
          </p:cNvPr>
          <p:cNvSpPr>
            <a:spLocks noGrp="1"/>
          </p:cNvSpPr>
          <p:nvPr>
            <p:ph type="body" sz="quarter" idx="10"/>
          </p:nvPr>
        </p:nvSpPr>
        <p:spPr/>
        <p:txBody>
          <a:bodyPr/>
          <a:lstStyle/>
          <a:p>
            <a:r>
              <a:rPr lang="en-US"/>
              <a:t>Machine learning and batch analytics</a:t>
            </a:r>
          </a:p>
        </p:txBody>
      </p:sp>
      <p:cxnSp>
        <p:nvCxnSpPr>
          <p:cNvPr id="14" name="Straight Arrow Connector 13">
            <a:extLst>
              <a:ext uri="{FF2B5EF4-FFF2-40B4-BE49-F238E27FC236}">
                <a16:creationId xmlns:a16="http://schemas.microsoft.com/office/drawing/2014/main" id="{48D5F615-645A-4618-8DA8-23648A3EE386}"/>
              </a:ext>
            </a:extLst>
          </p:cNvPr>
          <p:cNvCxnSpPr>
            <a:cxnSpLocks/>
            <a:stCxn id="88" idx="3"/>
            <a:endCxn id="87" idx="1"/>
          </p:cNvCxnSpPr>
          <p:nvPr/>
        </p:nvCxnSpPr>
        <p:spPr>
          <a:xfrm flipV="1">
            <a:off x="3720193" y="6279969"/>
            <a:ext cx="1053465" cy="1"/>
          </a:xfrm>
          <a:prstGeom prst="straightConnector1">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6C62CBE8-6691-4F52-B3AD-97059FADCB69}"/>
              </a:ext>
            </a:extLst>
          </p:cNvPr>
          <p:cNvGrpSpPr/>
          <p:nvPr/>
        </p:nvGrpSpPr>
        <p:grpSpPr>
          <a:xfrm>
            <a:off x="1046162" y="4599736"/>
            <a:ext cx="495300" cy="495300"/>
            <a:chOff x="8281988" y="4418013"/>
            <a:chExt cx="495300" cy="495300"/>
          </a:xfrm>
        </p:grpSpPr>
        <p:sp>
          <p:nvSpPr>
            <p:cNvPr id="201" name="Freeform: Shape 200">
              <a:extLst>
                <a:ext uri="{FF2B5EF4-FFF2-40B4-BE49-F238E27FC236}">
                  <a16:creationId xmlns:a16="http://schemas.microsoft.com/office/drawing/2014/main" id="{71E1C27D-EF1C-4DB6-8C7E-0A59E74890BC}"/>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721664E5-EF0F-45EB-956D-5E25A17731D3}"/>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03" name="Freeform: Shape 202">
            <a:extLst>
              <a:ext uri="{FF2B5EF4-FFF2-40B4-BE49-F238E27FC236}">
                <a16:creationId xmlns:a16="http://schemas.microsoft.com/office/drawing/2014/main" id="{F4130E76-CDBE-484C-8303-4CCD01F50585}"/>
              </a:ext>
            </a:extLst>
          </p:cNvPr>
          <p:cNvSpPr/>
          <p:nvPr/>
        </p:nvSpPr>
        <p:spPr bwMode="auto">
          <a:xfrm>
            <a:off x="1293811" y="6159817"/>
            <a:ext cx="380284" cy="252040"/>
          </a:xfrm>
          <a:custGeom>
            <a:avLst/>
            <a:gdLst>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93290 h 660982"/>
              <a:gd name="connsiteX6" fmla="*/ 459186 w 997304"/>
              <a:gd name="connsiteY6" fmla="*/ 542856 h 660982"/>
              <a:gd name="connsiteX7" fmla="*/ 784287 w 997304"/>
              <a:gd name="connsiteY7" fmla="*/ 175824 h 660982"/>
              <a:gd name="connsiteX8" fmla="*/ 650374 w 997304"/>
              <a:gd name="connsiteY8" fmla="*/ 165962 h 660982"/>
              <a:gd name="connsiteX9" fmla="*/ 641224 w 997304"/>
              <a:gd name="connsiteY9" fmla="*/ 165634 h 660982"/>
              <a:gd name="connsiteX10" fmla="*/ 651105 w 997304"/>
              <a:gd name="connsiteY10" fmla="*/ 165634 h 660982"/>
              <a:gd name="connsiteX11" fmla="*/ 651105 w 997304"/>
              <a:gd name="connsiteY11" fmla="*/ 160609 h 660982"/>
              <a:gd name="connsiteX12" fmla="*/ 651105 w 997304"/>
              <a:gd name="connsiteY12" fmla="*/ 155585 h 660982"/>
              <a:gd name="connsiteX13" fmla="*/ 725358 w 997304"/>
              <a:gd name="connsiteY13" fmla="*/ 23694 h 660982"/>
              <a:gd name="connsiteX14" fmla="*/ 733086 w 997304"/>
              <a:gd name="connsiteY14" fmla="*/ 9968 h 660982"/>
              <a:gd name="connsiteX15" fmla="*/ 763921 w 997304"/>
              <a:gd name="connsiteY15" fmla="*/ 26579 h 660982"/>
              <a:gd name="connsiteX16" fmla="*/ 877628 w 997304"/>
              <a:gd name="connsiteY16" fmla="*/ 242015 h 660982"/>
              <a:gd name="connsiteX17" fmla="*/ 877628 w 997304"/>
              <a:gd name="connsiteY17" fmla="*/ 266953 h 660982"/>
              <a:gd name="connsiteX18" fmla="*/ 997304 w 997304"/>
              <a:gd name="connsiteY18" fmla="*/ 446511 h 660982"/>
              <a:gd name="connsiteX19" fmla="*/ 772911 w 997304"/>
              <a:gd name="connsiteY19" fmla="*/ 660982 h 660982"/>
              <a:gd name="connsiteX20" fmla="*/ 224393 w 997304"/>
              <a:gd name="connsiteY20" fmla="*/ 660982 h 660982"/>
              <a:gd name="connsiteX21" fmla="*/ 0 w 997304"/>
              <a:gd name="connsiteY21" fmla="*/ 446511 h 660982"/>
              <a:gd name="connsiteX22" fmla="*/ 109703 w 997304"/>
              <a:gd name="connsiteY22" fmla="*/ 271941 h 660982"/>
              <a:gd name="connsiteX23" fmla="*/ 109703 w 997304"/>
              <a:gd name="connsiteY23" fmla="*/ 251990 h 660982"/>
              <a:gd name="connsiteX24" fmla="*/ 309164 w 997304"/>
              <a:gd name="connsiteY24" fmla="*/ 62457 h 660982"/>
              <a:gd name="connsiteX25" fmla="*/ 408894 w 997304"/>
              <a:gd name="connsiteY25" fmla="*/ 92384 h 660982"/>
              <a:gd name="connsiteX26" fmla="*/ 502392 w 997304"/>
              <a:gd name="connsiteY26" fmla="*/ 11333 h 660982"/>
              <a:gd name="connsiteX27" fmla="*/ 532413 w 997304"/>
              <a:gd name="connsiteY27"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459186 w 997304"/>
              <a:gd name="connsiteY5" fmla="*/ 542856 h 660982"/>
              <a:gd name="connsiteX6" fmla="*/ 784287 w 997304"/>
              <a:gd name="connsiteY6" fmla="*/ 175824 h 660982"/>
              <a:gd name="connsiteX7" fmla="*/ 650374 w 997304"/>
              <a:gd name="connsiteY7" fmla="*/ 165962 h 660982"/>
              <a:gd name="connsiteX8" fmla="*/ 641224 w 997304"/>
              <a:gd name="connsiteY8" fmla="*/ 165634 h 660982"/>
              <a:gd name="connsiteX9" fmla="*/ 651105 w 997304"/>
              <a:gd name="connsiteY9" fmla="*/ 165634 h 660982"/>
              <a:gd name="connsiteX10" fmla="*/ 651105 w 997304"/>
              <a:gd name="connsiteY10" fmla="*/ 160609 h 660982"/>
              <a:gd name="connsiteX11" fmla="*/ 651105 w 997304"/>
              <a:gd name="connsiteY11" fmla="*/ 155585 h 660982"/>
              <a:gd name="connsiteX12" fmla="*/ 725358 w 997304"/>
              <a:gd name="connsiteY12" fmla="*/ 23694 h 660982"/>
              <a:gd name="connsiteX13" fmla="*/ 733086 w 997304"/>
              <a:gd name="connsiteY13" fmla="*/ 9968 h 660982"/>
              <a:gd name="connsiteX14" fmla="*/ 763921 w 997304"/>
              <a:gd name="connsiteY14" fmla="*/ 26579 h 660982"/>
              <a:gd name="connsiteX15" fmla="*/ 877628 w 997304"/>
              <a:gd name="connsiteY15" fmla="*/ 242015 h 660982"/>
              <a:gd name="connsiteX16" fmla="*/ 877628 w 997304"/>
              <a:gd name="connsiteY16" fmla="*/ 266953 h 660982"/>
              <a:gd name="connsiteX17" fmla="*/ 997304 w 997304"/>
              <a:gd name="connsiteY17" fmla="*/ 446511 h 660982"/>
              <a:gd name="connsiteX18" fmla="*/ 772911 w 997304"/>
              <a:gd name="connsiteY18" fmla="*/ 660982 h 660982"/>
              <a:gd name="connsiteX19" fmla="*/ 224393 w 997304"/>
              <a:gd name="connsiteY19" fmla="*/ 660982 h 660982"/>
              <a:gd name="connsiteX20" fmla="*/ 0 w 997304"/>
              <a:gd name="connsiteY20" fmla="*/ 446511 h 660982"/>
              <a:gd name="connsiteX21" fmla="*/ 109703 w 997304"/>
              <a:gd name="connsiteY21" fmla="*/ 271941 h 660982"/>
              <a:gd name="connsiteX22" fmla="*/ 109703 w 997304"/>
              <a:gd name="connsiteY22" fmla="*/ 251990 h 660982"/>
              <a:gd name="connsiteX23" fmla="*/ 309164 w 997304"/>
              <a:gd name="connsiteY23" fmla="*/ 62457 h 660982"/>
              <a:gd name="connsiteX24" fmla="*/ 408894 w 997304"/>
              <a:gd name="connsiteY24" fmla="*/ 92384 h 660982"/>
              <a:gd name="connsiteX25" fmla="*/ 502392 w 997304"/>
              <a:gd name="connsiteY25" fmla="*/ 11333 h 660982"/>
              <a:gd name="connsiteX26" fmla="*/ 532413 w 997304"/>
              <a:gd name="connsiteY26" fmla="*/ 0 h 660982"/>
              <a:gd name="connsiteX0" fmla="*/ 532413 w 997304"/>
              <a:gd name="connsiteY0" fmla="*/ 0 h 660982"/>
              <a:gd name="connsiteX1" fmla="*/ 506422 w 997304"/>
              <a:gd name="connsiteY1" fmla="*/ 83576 h 660982"/>
              <a:gd name="connsiteX2" fmla="*/ 449123 w 997304"/>
              <a:gd name="connsiteY2" fmla="*/ 267825 h 660982"/>
              <a:gd name="connsiteX3" fmla="*/ 549748 w 997304"/>
              <a:gd name="connsiteY3" fmla="*/ 278011 h 660982"/>
              <a:gd name="connsiteX4" fmla="*/ 459186 w 997304"/>
              <a:gd name="connsiteY4" fmla="*/ 542856 h 660982"/>
              <a:gd name="connsiteX5" fmla="*/ 784287 w 997304"/>
              <a:gd name="connsiteY5" fmla="*/ 175824 h 660982"/>
              <a:gd name="connsiteX6" fmla="*/ 650374 w 997304"/>
              <a:gd name="connsiteY6" fmla="*/ 165962 h 660982"/>
              <a:gd name="connsiteX7" fmla="*/ 641224 w 997304"/>
              <a:gd name="connsiteY7" fmla="*/ 165634 h 660982"/>
              <a:gd name="connsiteX8" fmla="*/ 651105 w 997304"/>
              <a:gd name="connsiteY8" fmla="*/ 165634 h 660982"/>
              <a:gd name="connsiteX9" fmla="*/ 651105 w 997304"/>
              <a:gd name="connsiteY9" fmla="*/ 160609 h 660982"/>
              <a:gd name="connsiteX10" fmla="*/ 651105 w 997304"/>
              <a:gd name="connsiteY10" fmla="*/ 155585 h 660982"/>
              <a:gd name="connsiteX11" fmla="*/ 725358 w 997304"/>
              <a:gd name="connsiteY11" fmla="*/ 23694 h 660982"/>
              <a:gd name="connsiteX12" fmla="*/ 733086 w 997304"/>
              <a:gd name="connsiteY12" fmla="*/ 9968 h 660982"/>
              <a:gd name="connsiteX13" fmla="*/ 763921 w 997304"/>
              <a:gd name="connsiteY13" fmla="*/ 26579 h 660982"/>
              <a:gd name="connsiteX14" fmla="*/ 877628 w 997304"/>
              <a:gd name="connsiteY14" fmla="*/ 242015 h 660982"/>
              <a:gd name="connsiteX15" fmla="*/ 877628 w 997304"/>
              <a:gd name="connsiteY15" fmla="*/ 266953 h 660982"/>
              <a:gd name="connsiteX16" fmla="*/ 997304 w 997304"/>
              <a:gd name="connsiteY16" fmla="*/ 446511 h 660982"/>
              <a:gd name="connsiteX17" fmla="*/ 772911 w 997304"/>
              <a:gd name="connsiteY17" fmla="*/ 660982 h 660982"/>
              <a:gd name="connsiteX18" fmla="*/ 224393 w 997304"/>
              <a:gd name="connsiteY18" fmla="*/ 660982 h 660982"/>
              <a:gd name="connsiteX19" fmla="*/ 0 w 997304"/>
              <a:gd name="connsiteY19" fmla="*/ 446511 h 660982"/>
              <a:gd name="connsiteX20" fmla="*/ 109703 w 997304"/>
              <a:gd name="connsiteY20" fmla="*/ 271941 h 660982"/>
              <a:gd name="connsiteX21" fmla="*/ 109703 w 997304"/>
              <a:gd name="connsiteY21" fmla="*/ 251990 h 660982"/>
              <a:gd name="connsiteX22" fmla="*/ 309164 w 997304"/>
              <a:gd name="connsiteY22" fmla="*/ 62457 h 660982"/>
              <a:gd name="connsiteX23" fmla="*/ 408894 w 997304"/>
              <a:gd name="connsiteY23" fmla="*/ 92384 h 660982"/>
              <a:gd name="connsiteX24" fmla="*/ 502392 w 997304"/>
              <a:gd name="connsiteY24" fmla="*/ 11333 h 660982"/>
              <a:gd name="connsiteX25" fmla="*/ 532413 w 997304"/>
              <a:gd name="connsiteY25"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651105 w 997304"/>
              <a:gd name="connsiteY9" fmla="*/ 155585 h 660982"/>
              <a:gd name="connsiteX10" fmla="*/ 725358 w 997304"/>
              <a:gd name="connsiteY10" fmla="*/ 23694 h 660982"/>
              <a:gd name="connsiteX11" fmla="*/ 733086 w 997304"/>
              <a:gd name="connsiteY11" fmla="*/ 9968 h 660982"/>
              <a:gd name="connsiteX12" fmla="*/ 763921 w 997304"/>
              <a:gd name="connsiteY12" fmla="*/ 26579 h 660982"/>
              <a:gd name="connsiteX13" fmla="*/ 877628 w 997304"/>
              <a:gd name="connsiteY13" fmla="*/ 242015 h 660982"/>
              <a:gd name="connsiteX14" fmla="*/ 877628 w 997304"/>
              <a:gd name="connsiteY14" fmla="*/ 266953 h 660982"/>
              <a:gd name="connsiteX15" fmla="*/ 997304 w 997304"/>
              <a:gd name="connsiteY15" fmla="*/ 446511 h 660982"/>
              <a:gd name="connsiteX16" fmla="*/ 772911 w 997304"/>
              <a:gd name="connsiteY16" fmla="*/ 660982 h 660982"/>
              <a:gd name="connsiteX17" fmla="*/ 224393 w 997304"/>
              <a:gd name="connsiteY17" fmla="*/ 660982 h 660982"/>
              <a:gd name="connsiteX18" fmla="*/ 0 w 997304"/>
              <a:gd name="connsiteY18" fmla="*/ 446511 h 660982"/>
              <a:gd name="connsiteX19" fmla="*/ 109703 w 997304"/>
              <a:gd name="connsiteY19" fmla="*/ 271941 h 660982"/>
              <a:gd name="connsiteX20" fmla="*/ 109703 w 997304"/>
              <a:gd name="connsiteY20" fmla="*/ 251990 h 660982"/>
              <a:gd name="connsiteX21" fmla="*/ 309164 w 997304"/>
              <a:gd name="connsiteY21" fmla="*/ 62457 h 660982"/>
              <a:gd name="connsiteX22" fmla="*/ 408894 w 997304"/>
              <a:gd name="connsiteY22" fmla="*/ 92384 h 660982"/>
              <a:gd name="connsiteX23" fmla="*/ 502392 w 997304"/>
              <a:gd name="connsiteY23" fmla="*/ 11333 h 660982"/>
              <a:gd name="connsiteX24" fmla="*/ 532413 w 997304"/>
              <a:gd name="connsiteY24"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725358 w 997304"/>
              <a:gd name="connsiteY9" fmla="*/ 23694 h 660982"/>
              <a:gd name="connsiteX10" fmla="*/ 733086 w 997304"/>
              <a:gd name="connsiteY10" fmla="*/ 9968 h 660982"/>
              <a:gd name="connsiteX11" fmla="*/ 763921 w 997304"/>
              <a:gd name="connsiteY11" fmla="*/ 26579 h 660982"/>
              <a:gd name="connsiteX12" fmla="*/ 877628 w 997304"/>
              <a:gd name="connsiteY12" fmla="*/ 242015 h 660982"/>
              <a:gd name="connsiteX13" fmla="*/ 877628 w 997304"/>
              <a:gd name="connsiteY13" fmla="*/ 266953 h 660982"/>
              <a:gd name="connsiteX14" fmla="*/ 997304 w 997304"/>
              <a:gd name="connsiteY14" fmla="*/ 446511 h 660982"/>
              <a:gd name="connsiteX15" fmla="*/ 772911 w 997304"/>
              <a:gd name="connsiteY15" fmla="*/ 660982 h 660982"/>
              <a:gd name="connsiteX16" fmla="*/ 224393 w 997304"/>
              <a:gd name="connsiteY16" fmla="*/ 660982 h 660982"/>
              <a:gd name="connsiteX17" fmla="*/ 0 w 997304"/>
              <a:gd name="connsiteY17" fmla="*/ 446511 h 660982"/>
              <a:gd name="connsiteX18" fmla="*/ 109703 w 997304"/>
              <a:gd name="connsiteY18" fmla="*/ 271941 h 660982"/>
              <a:gd name="connsiteX19" fmla="*/ 109703 w 997304"/>
              <a:gd name="connsiteY19" fmla="*/ 251990 h 660982"/>
              <a:gd name="connsiteX20" fmla="*/ 309164 w 997304"/>
              <a:gd name="connsiteY20" fmla="*/ 62457 h 660982"/>
              <a:gd name="connsiteX21" fmla="*/ 408894 w 997304"/>
              <a:gd name="connsiteY21" fmla="*/ 92384 h 660982"/>
              <a:gd name="connsiteX22" fmla="*/ 502392 w 997304"/>
              <a:gd name="connsiteY22" fmla="*/ 11333 h 660982"/>
              <a:gd name="connsiteX23" fmla="*/ 532413 w 997304"/>
              <a:gd name="connsiteY23"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725358 w 997304"/>
              <a:gd name="connsiteY8" fmla="*/ 23694 h 660982"/>
              <a:gd name="connsiteX9" fmla="*/ 733086 w 997304"/>
              <a:gd name="connsiteY9" fmla="*/ 9968 h 660982"/>
              <a:gd name="connsiteX10" fmla="*/ 763921 w 997304"/>
              <a:gd name="connsiteY10" fmla="*/ 26579 h 660982"/>
              <a:gd name="connsiteX11" fmla="*/ 877628 w 997304"/>
              <a:gd name="connsiteY11" fmla="*/ 242015 h 660982"/>
              <a:gd name="connsiteX12" fmla="*/ 877628 w 997304"/>
              <a:gd name="connsiteY12" fmla="*/ 266953 h 660982"/>
              <a:gd name="connsiteX13" fmla="*/ 997304 w 997304"/>
              <a:gd name="connsiteY13" fmla="*/ 446511 h 660982"/>
              <a:gd name="connsiteX14" fmla="*/ 772911 w 997304"/>
              <a:gd name="connsiteY14" fmla="*/ 660982 h 660982"/>
              <a:gd name="connsiteX15" fmla="*/ 224393 w 997304"/>
              <a:gd name="connsiteY15" fmla="*/ 660982 h 660982"/>
              <a:gd name="connsiteX16" fmla="*/ 0 w 997304"/>
              <a:gd name="connsiteY16" fmla="*/ 446511 h 660982"/>
              <a:gd name="connsiteX17" fmla="*/ 109703 w 997304"/>
              <a:gd name="connsiteY17" fmla="*/ 271941 h 660982"/>
              <a:gd name="connsiteX18" fmla="*/ 109703 w 997304"/>
              <a:gd name="connsiteY18" fmla="*/ 251990 h 660982"/>
              <a:gd name="connsiteX19" fmla="*/ 309164 w 997304"/>
              <a:gd name="connsiteY19" fmla="*/ 62457 h 660982"/>
              <a:gd name="connsiteX20" fmla="*/ 408894 w 997304"/>
              <a:gd name="connsiteY20" fmla="*/ 92384 h 660982"/>
              <a:gd name="connsiteX21" fmla="*/ 502392 w 997304"/>
              <a:gd name="connsiteY21" fmla="*/ 11333 h 660982"/>
              <a:gd name="connsiteX22" fmla="*/ 532413 w 997304"/>
              <a:gd name="connsiteY22"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725358 w 997304"/>
              <a:gd name="connsiteY7" fmla="*/ 23694 h 660982"/>
              <a:gd name="connsiteX8" fmla="*/ 733086 w 997304"/>
              <a:gd name="connsiteY8" fmla="*/ 9968 h 660982"/>
              <a:gd name="connsiteX9" fmla="*/ 763921 w 997304"/>
              <a:gd name="connsiteY9" fmla="*/ 26579 h 660982"/>
              <a:gd name="connsiteX10" fmla="*/ 877628 w 997304"/>
              <a:gd name="connsiteY10" fmla="*/ 242015 h 660982"/>
              <a:gd name="connsiteX11" fmla="*/ 877628 w 997304"/>
              <a:gd name="connsiteY11" fmla="*/ 266953 h 660982"/>
              <a:gd name="connsiteX12" fmla="*/ 997304 w 997304"/>
              <a:gd name="connsiteY12" fmla="*/ 446511 h 660982"/>
              <a:gd name="connsiteX13" fmla="*/ 772911 w 997304"/>
              <a:gd name="connsiteY13" fmla="*/ 660982 h 660982"/>
              <a:gd name="connsiteX14" fmla="*/ 224393 w 997304"/>
              <a:gd name="connsiteY14" fmla="*/ 660982 h 660982"/>
              <a:gd name="connsiteX15" fmla="*/ 0 w 997304"/>
              <a:gd name="connsiteY15" fmla="*/ 446511 h 660982"/>
              <a:gd name="connsiteX16" fmla="*/ 109703 w 997304"/>
              <a:gd name="connsiteY16" fmla="*/ 271941 h 660982"/>
              <a:gd name="connsiteX17" fmla="*/ 109703 w 997304"/>
              <a:gd name="connsiteY17" fmla="*/ 251990 h 660982"/>
              <a:gd name="connsiteX18" fmla="*/ 309164 w 997304"/>
              <a:gd name="connsiteY18" fmla="*/ 62457 h 660982"/>
              <a:gd name="connsiteX19" fmla="*/ 408894 w 997304"/>
              <a:gd name="connsiteY19" fmla="*/ 92384 h 660982"/>
              <a:gd name="connsiteX20" fmla="*/ 502392 w 997304"/>
              <a:gd name="connsiteY20" fmla="*/ 11333 h 660982"/>
              <a:gd name="connsiteX21" fmla="*/ 532413 w 997304"/>
              <a:gd name="connsiteY21"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25358 w 997304"/>
              <a:gd name="connsiteY6" fmla="*/ 23694 h 660982"/>
              <a:gd name="connsiteX7" fmla="*/ 733086 w 997304"/>
              <a:gd name="connsiteY7" fmla="*/ 9968 h 660982"/>
              <a:gd name="connsiteX8" fmla="*/ 763921 w 997304"/>
              <a:gd name="connsiteY8" fmla="*/ 26579 h 660982"/>
              <a:gd name="connsiteX9" fmla="*/ 877628 w 997304"/>
              <a:gd name="connsiteY9" fmla="*/ 242015 h 660982"/>
              <a:gd name="connsiteX10" fmla="*/ 877628 w 997304"/>
              <a:gd name="connsiteY10" fmla="*/ 266953 h 660982"/>
              <a:gd name="connsiteX11" fmla="*/ 997304 w 997304"/>
              <a:gd name="connsiteY11" fmla="*/ 446511 h 660982"/>
              <a:gd name="connsiteX12" fmla="*/ 772911 w 997304"/>
              <a:gd name="connsiteY12" fmla="*/ 660982 h 660982"/>
              <a:gd name="connsiteX13" fmla="*/ 224393 w 997304"/>
              <a:gd name="connsiteY13" fmla="*/ 660982 h 660982"/>
              <a:gd name="connsiteX14" fmla="*/ 0 w 997304"/>
              <a:gd name="connsiteY14" fmla="*/ 446511 h 660982"/>
              <a:gd name="connsiteX15" fmla="*/ 109703 w 997304"/>
              <a:gd name="connsiteY15" fmla="*/ 271941 h 660982"/>
              <a:gd name="connsiteX16" fmla="*/ 109703 w 997304"/>
              <a:gd name="connsiteY16" fmla="*/ 251990 h 660982"/>
              <a:gd name="connsiteX17" fmla="*/ 309164 w 997304"/>
              <a:gd name="connsiteY17" fmla="*/ 62457 h 660982"/>
              <a:gd name="connsiteX18" fmla="*/ 408894 w 997304"/>
              <a:gd name="connsiteY18" fmla="*/ 92384 h 660982"/>
              <a:gd name="connsiteX19" fmla="*/ 502392 w 997304"/>
              <a:gd name="connsiteY19" fmla="*/ 11333 h 660982"/>
              <a:gd name="connsiteX20" fmla="*/ 532413 w 997304"/>
              <a:gd name="connsiteY20"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7304" h="660982">
                <a:moveTo>
                  <a:pt x="532413" y="0"/>
                </a:moveTo>
                <a:lnTo>
                  <a:pt x="449123" y="267825"/>
                </a:lnTo>
                <a:lnTo>
                  <a:pt x="549748" y="278011"/>
                </a:lnTo>
                <a:lnTo>
                  <a:pt x="459186" y="542856"/>
                </a:lnTo>
                <a:lnTo>
                  <a:pt x="784287" y="175824"/>
                </a:lnTo>
                <a:lnTo>
                  <a:pt x="641224" y="165634"/>
                </a:lnTo>
                <a:lnTo>
                  <a:pt x="733086" y="9968"/>
                </a:lnTo>
                <a:lnTo>
                  <a:pt x="763921" y="26579"/>
                </a:lnTo>
                <a:cubicBezTo>
                  <a:pt x="832827" y="72900"/>
                  <a:pt x="877628" y="151613"/>
                  <a:pt x="877628" y="242015"/>
                </a:cubicBezTo>
                <a:lnTo>
                  <a:pt x="877628" y="266953"/>
                </a:lnTo>
                <a:cubicBezTo>
                  <a:pt x="952425" y="301867"/>
                  <a:pt x="997304" y="366707"/>
                  <a:pt x="997304" y="446511"/>
                </a:cubicBezTo>
                <a:cubicBezTo>
                  <a:pt x="997304" y="566216"/>
                  <a:pt x="897574" y="660982"/>
                  <a:pt x="772911" y="660982"/>
                </a:cubicBezTo>
                <a:lnTo>
                  <a:pt x="224393" y="660982"/>
                </a:lnTo>
                <a:cubicBezTo>
                  <a:pt x="99730" y="660982"/>
                  <a:pt x="0" y="566216"/>
                  <a:pt x="0" y="446511"/>
                </a:cubicBezTo>
                <a:cubicBezTo>
                  <a:pt x="0" y="371695"/>
                  <a:pt x="39892" y="306855"/>
                  <a:pt x="109703" y="271941"/>
                </a:cubicBezTo>
                <a:lnTo>
                  <a:pt x="109703" y="251990"/>
                </a:lnTo>
                <a:cubicBezTo>
                  <a:pt x="109703" y="147248"/>
                  <a:pt x="199461" y="62457"/>
                  <a:pt x="309164" y="62457"/>
                </a:cubicBezTo>
                <a:cubicBezTo>
                  <a:pt x="344070" y="62457"/>
                  <a:pt x="378975" y="72433"/>
                  <a:pt x="408894" y="92384"/>
                </a:cubicBezTo>
                <a:cubicBezTo>
                  <a:pt x="433827" y="57470"/>
                  <a:pt x="466240" y="30037"/>
                  <a:pt x="502392" y="11333"/>
                </a:cubicBezTo>
                <a:lnTo>
                  <a:pt x="53241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4" name="Group 86">
            <a:extLst>
              <a:ext uri="{FF2B5EF4-FFF2-40B4-BE49-F238E27FC236}">
                <a16:creationId xmlns:a16="http://schemas.microsoft.com/office/drawing/2014/main" id="{E1CB309E-94C3-4C80-8E86-16F6F564695F}"/>
              </a:ext>
            </a:extLst>
          </p:cNvPr>
          <p:cNvGrpSpPr>
            <a:grpSpLocks noChangeAspect="1"/>
          </p:cNvGrpSpPr>
          <p:nvPr/>
        </p:nvGrpSpPr>
        <p:grpSpPr bwMode="auto">
          <a:xfrm>
            <a:off x="3403938" y="6067161"/>
            <a:ext cx="212806" cy="425616"/>
            <a:chOff x="1692" y="2781"/>
            <a:chExt cx="156" cy="312"/>
          </a:xfrm>
        </p:grpSpPr>
        <p:sp>
          <p:nvSpPr>
            <p:cNvPr id="205" name="AutoShape 85">
              <a:extLst>
                <a:ext uri="{FF2B5EF4-FFF2-40B4-BE49-F238E27FC236}">
                  <a16:creationId xmlns:a16="http://schemas.microsoft.com/office/drawing/2014/main" id="{6005DD95-5213-4FF8-95C7-A43FF62C1929}"/>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7">
              <a:extLst>
                <a:ext uri="{FF2B5EF4-FFF2-40B4-BE49-F238E27FC236}">
                  <a16:creationId xmlns:a16="http://schemas.microsoft.com/office/drawing/2014/main" id="{784011B0-112E-465E-808F-C455324A3047}"/>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88">
              <a:extLst>
                <a:ext uri="{FF2B5EF4-FFF2-40B4-BE49-F238E27FC236}">
                  <a16:creationId xmlns:a16="http://schemas.microsoft.com/office/drawing/2014/main" id="{860B404E-557D-4F5B-8367-4635FECDE3D6}"/>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89">
              <a:extLst>
                <a:ext uri="{FF2B5EF4-FFF2-40B4-BE49-F238E27FC236}">
                  <a16:creationId xmlns:a16="http://schemas.microsoft.com/office/drawing/2014/main" id="{5D7A1EFB-972A-4348-9DA4-19CA980A1314}"/>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90">
              <a:extLst>
                <a:ext uri="{FF2B5EF4-FFF2-40B4-BE49-F238E27FC236}">
                  <a16:creationId xmlns:a16="http://schemas.microsoft.com/office/drawing/2014/main" id="{7EE2194E-E2EE-4C0E-90F3-B15FD826D3B3}"/>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206">
            <a:extLst>
              <a:ext uri="{FF2B5EF4-FFF2-40B4-BE49-F238E27FC236}">
                <a16:creationId xmlns:a16="http://schemas.microsoft.com/office/drawing/2014/main" id="{5E29B251-0D2D-4E22-82D2-280E2A4CDB95}"/>
              </a:ext>
            </a:extLst>
          </p:cNvPr>
          <p:cNvGrpSpPr>
            <a:grpSpLocks noChangeAspect="1"/>
          </p:cNvGrpSpPr>
          <p:nvPr/>
        </p:nvGrpSpPr>
        <p:grpSpPr bwMode="auto">
          <a:xfrm>
            <a:off x="6620437" y="6104095"/>
            <a:ext cx="351749" cy="351749"/>
            <a:chOff x="3993" y="2529"/>
            <a:chExt cx="359" cy="359"/>
          </a:xfrm>
        </p:grpSpPr>
        <p:sp>
          <p:nvSpPr>
            <p:cNvPr id="214" name="Freeform 207">
              <a:extLst>
                <a:ext uri="{FF2B5EF4-FFF2-40B4-BE49-F238E27FC236}">
                  <a16:creationId xmlns:a16="http://schemas.microsoft.com/office/drawing/2014/main" id="{3E778FFA-8A82-444B-B696-87098A1D9BC5}"/>
                </a:ext>
              </a:extLst>
            </p:cNvPr>
            <p:cNvSpPr>
              <a:spLocks/>
            </p:cNvSpPr>
            <p:nvPr/>
          </p:nvSpPr>
          <p:spPr bwMode="auto">
            <a:xfrm>
              <a:off x="3993"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8">
              <a:extLst>
                <a:ext uri="{FF2B5EF4-FFF2-40B4-BE49-F238E27FC236}">
                  <a16:creationId xmlns:a16="http://schemas.microsoft.com/office/drawing/2014/main" id="{3044ADD4-9BC6-442C-82D7-6FB57DEF8C75}"/>
                </a:ext>
              </a:extLst>
            </p:cNvPr>
            <p:cNvSpPr>
              <a:spLocks/>
            </p:cNvSpPr>
            <p:nvPr/>
          </p:nvSpPr>
          <p:spPr bwMode="auto">
            <a:xfrm>
              <a:off x="4087"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9">
              <a:extLst>
                <a:ext uri="{FF2B5EF4-FFF2-40B4-BE49-F238E27FC236}">
                  <a16:creationId xmlns:a16="http://schemas.microsoft.com/office/drawing/2014/main" id="{9B5020DD-5855-42CB-A9CF-727B4BF48D76}"/>
                </a:ext>
              </a:extLst>
            </p:cNvPr>
            <p:cNvSpPr>
              <a:spLocks/>
            </p:cNvSpPr>
            <p:nvPr/>
          </p:nvSpPr>
          <p:spPr bwMode="auto">
            <a:xfrm>
              <a:off x="4182"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0">
              <a:extLst>
                <a:ext uri="{FF2B5EF4-FFF2-40B4-BE49-F238E27FC236}">
                  <a16:creationId xmlns:a16="http://schemas.microsoft.com/office/drawing/2014/main" id="{2A05DAFD-3BE1-400A-A272-C9EF851A8756}"/>
                </a:ext>
              </a:extLst>
            </p:cNvPr>
            <p:cNvSpPr>
              <a:spLocks/>
            </p:cNvSpPr>
            <p:nvPr/>
          </p:nvSpPr>
          <p:spPr bwMode="auto">
            <a:xfrm>
              <a:off x="4276"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1">
              <a:extLst>
                <a:ext uri="{FF2B5EF4-FFF2-40B4-BE49-F238E27FC236}">
                  <a16:creationId xmlns:a16="http://schemas.microsoft.com/office/drawing/2014/main" id="{983C7862-AFD1-45E0-A642-C8827DE81EA1}"/>
                </a:ext>
              </a:extLst>
            </p:cNvPr>
            <p:cNvSpPr>
              <a:spLocks/>
            </p:cNvSpPr>
            <p:nvPr/>
          </p:nvSpPr>
          <p:spPr bwMode="auto">
            <a:xfrm>
              <a:off x="3993"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2">
              <a:extLst>
                <a:ext uri="{FF2B5EF4-FFF2-40B4-BE49-F238E27FC236}">
                  <a16:creationId xmlns:a16="http://schemas.microsoft.com/office/drawing/2014/main" id="{DD2604DF-3DB7-4253-8E8F-1FD605679BB8}"/>
                </a:ext>
              </a:extLst>
            </p:cNvPr>
            <p:cNvSpPr>
              <a:spLocks/>
            </p:cNvSpPr>
            <p:nvPr/>
          </p:nvSpPr>
          <p:spPr bwMode="auto">
            <a:xfrm>
              <a:off x="4087"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3">
              <a:extLst>
                <a:ext uri="{FF2B5EF4-FFF2-40B4-BE49-F238E27FC236}">
                  <a16:creationId xmlns:a16="http://schemas.microsoft.com/office/drawing/2014/main" id="{E14B3685-30D1-46FA-B824-CB9594A766BD}"/>
                </a:ext>
              </a:extLst>
            </p:cNvPr>
            <p:cNvSpPr>
              <a:spLocks/>
            </p:cNvSpPr>
            <p:nvPr/>
          </p:nvSpPr>
          <p:spPr bwMode="auto">
            <a:xfrm>
              <a:off x="4182"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4">
              <a:extLst>
                <a:ext uri="{FF2B5EF4-FFF2-40B4-BE49-F238E27FC236}">
                  <a16:creationId xmlns:a16="http://schemas.microsoft.com/office/drawing/2014/main" id="{5B58D536-7EDA-49B6-B400-9995B253BF4B}"/>
                </a:ext>
              </a:extLst>
            </p:cNvPr>
            <p:cNvSpPr>
              <a:spLocks/>
            </p:cNvSpPr>
            <p:nvPr/>
          </p:nvSpPr>
          <p:spPr bwMode="auto">
            <a:xfrm>
              <a:off x="4276"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5">
              <a:extLst>
                <a:ext uri="{FF2B5EF4-FFF2-40B4-BE49-F238E27FC236}">
                  <a16:creationId xmlns:a16="http://schemas.microsoft.com/office/drawing/2014/main" id="{9937975A-4D68-46A5-8A14-63A1895BBDE6}"/>
                </a:ext>
              </a:extLst>
            </p:cNvPr>
            <p:cNvSpPr>
              <a:spLocks/>
            </p:cNvSpPr>
            <p:nvPr/>
          </p:nvSpPr>
          <p:spPr bwMode="auto">
            <a:xfrm>
              <a:off x="3993"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6">
              <a:extLst>
                <a:ext uri="{FF2B5EF4-FFF2-40B4-BE49-F238E27FC236}">
                  <a16:creationId xmlns:a16="http://schemas.microsoft.com/office/drawing/2014/main" id="{96F92298-4B0D-4409-A2F8-1B1FDF4AD319}"/>
                </a:ext>
              </a:extLst>
            </p:cNvPr>
            <p:cNvSpPr>
              <a:spLocks/>
            </p:cNvSpPr>
            <p:nvPr/>
          </p:nvSpPr>
          <p:spPr bwMode="auto">
            <a:xfrm>
              <a:off x="4087"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17">
              <a:extLst>
                <a:ext uri="{FF2B5EF4-FFF2-40B4-BE49-F238E27FC236}">
                  <a16:creationId xmlns:a16="http://schemas.microsoft.com/office/drawing/2014/main" id="{12C4692B-018E-498F-BD22-E485E908DDE0}"/>
                </a:ext>
              </a:extLst>
            </p:cNvPr>
            <p:cNvSpPr>
              <a:spLocks/>
            </p:cNvSpPr>
            <p:nvPr/>
          </p:nvSpPr>
          <p:spPr bwMode="auto">
            <a:xfrm>
              <a:off x="4182"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8">
              <a:extLst>
                <a:ext uri="{FF2B5EF4-FFF2-40B4-BE49-F238E27FC236}">
                  <a16:creationId xmlns:a16="http://schemas.microsoft.com/office/drawing/2014/main" id="{E2DA0509-E1E0-4185-B437-FA4B80F9B50D}"/>
                </a:ext>
              </a:extLst>
            </p:cNvPr>
            <p:cNvSpPr>
              <a:spLocks/>
            </p:cNvSpPr>
            <p:nvPr/>
          </p:nvSpPr>
          <p:spPr bwMode="auto">
            <a:xfrm>
              <a:off x="4276"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9B59CF1E-5B91-449B-B8A3-623A03E2F797}"/>
                </a:ext>
              </a:extLst>
            </p:cNvPr>
            <p:cNvSpPr>
              <a:spLocks/>
            </p:cNvSpPr>
            <p:nvPr/>
          </p:nvSpPr>
          <p:spPr bwMode="auto">
            <a:xfrm>
              <a:off x="3993"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4F7FCD8E-20AE-4F85-A012-1E524844DE04}"/>
                </a:ext>
              </a:extLst>
            </p:cNvPr>
            <p:cNvSpPr>
              <a:spLocks/>
            </p:cNvSpPr>
            <p:nvPr/>
          </p:nvSpPr>
          <p:spPr bwMode="auto">
            <a:xfrm>
              <a:off x="4087"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0ED33131-64D9-4EF4-9CAD-7A383A60182D}"/>
                </a:ext>
              </a:extLst>
            </p:cNvPr>
            <p:cNvSpPr>
              <a:spLocks/>
            </p:cNvSpPr>
            <p:nvPr/>
          </p:nvSpPr>
          <p:spPr bwMode="auto">
            <a:xfrm>
              <a:off x="4182"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D60F482C-D34B-44D9-9354-F37264CFF2E7}"/>
                </a:ext>
              </a:extLst>
            </p:cNvPr>
            <p:cNvSpPr>
              <a:spLocks/>
            </p:cNvSpPr>
            <p:nvPr/>
          </p:nvSpPr>
          <p:spPr bwMode="auto">
            <a:xfrm>
              <a:off x="4276"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0" name="Freeform 220">
            <a:extLst>
              <a:ext uri="{FF2B5EF4-FFF2-40B4-BE49-F238E27FC236}">
                <a16:creationId xmlns:a16="http://schemas.microsoft.com/office/drawing/2014/main" id="{6B61B5F6-1FE5-4397-8FCC-45142CEA8FCB}"/>
              </a:ext>
            </a:extLst>
          </p:cNvPr>
          <p:cNvSpPr/>
          <p:nvPr/>
        </p:nvSpPr>
        <p:spPr bwMode="auto">
          <a:xfrm>
            <a:off x="1947219" y="3132785"/>
            <a:ext cx="321364" cy="321364"/>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31" name="Straight Arrow Connector 230">
            <a:extLst>
              <a:ext uri="{FF2B5EF4-FFF2-40B4-BE49-F238E27FC236}">
                <a16:creationId xmlns:a16="http://schemas.microsoft.com/office/drawing/2014/main" id="{CE5CF717-425C-415A-B49D-D4B0B0D04356}"/>
              </a:ext>
            </a:extLst>
          </p:cNvPr>
          <p:cNvCxnSpPr>
            <a:cxnSpLocks/>
          </p:cNvCxnSpPr>
          <p:nvPr/>
        </p:nvCxnSpPr>
        <p:spPr>
          <a:xfrm>
            <a:off x="1296581" y="3640961"/>
            <a:ext cx="0" cy="829441"/>
          </a:xfrm>
          <a:prstGeom prst="straightConnector1">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1E63B35B-AE42-4C8C-A385-BC86FCD33CC9}"/>
              </a:ext>
            </a:extLst>
          </p:cNvPr>
          <p:cNvCxnSpPr>
            <a:cxnSpLocks/>
          </p:cNvCxnSpPr>
          <p:nvPr/>
        </p:nvCxnSpPr>
        <p:spPr>
          <a:xfrm rot="10800000">
            <a:off x="7525622" y="5018745"/>
            <a:ext cx="12700" cy="790505"/>
          </a:xfrm>
          <a:prstGeom prst="bentConnector3">
            <a:avLst>
              <a:gd name="adj1" fmla="val 1800000"/>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233" name="Freeform: Shape 232">
            <a:extLst>
              <a:ext uri="{FF2B5EF4-FFF2-40B4-BE49-F238E27FC236}">
                <a16:creationId xmlns:a16="http://schemas.microsoft.com/office/drawing/2014/main" id="{6F54524A-2AB1-4531-86A8-541A15472AFC}"/>
              </a:ext>
            </a:extLst>
          </p:cNvPr>
          <p:cNvSpPr/>
          <p:nvPr/>
        </p:nvSpPr>
        <p:spPr bwMode="auto">
          <a:xfrm>
            <a:off x="9983638" y="4710889"/>
            <a:ext cx="328661" cy="275682"/>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06">
            <a:extLst>
              <a:ext uri="{FF2B5EF4-FFF2-40B4-BE49-F238E27FC236}">
                <a16:creationId xmlns:a16="http://schemas.microsoft.com/office/drawing/2014/main" id="{BA34D89F-4713-4C5D-9A4F-8D89EBA0448A}"/>
              </a:ext>
            </a:extLst>
          </p:cNvPr>
          <p:cNvGrpSpPr>
            <a:grpSpLocks noChangeAspect="1"/>
          </p:cNvGrpSpPr>
          <p:nvPr/>
        </p:nvGrpSpPr>
        <p:grpSpPr bwMode="auto">
          <a:xfrm>
            <a:off x="9991442" y="5662741"/>
            <a:ext cx="290702" cy="290702"/>
            <a:chOff x="3993" y="2529"/>
            <a:chExt cx="359" cy="359"/>
          </a:xfrm>
        </p:grpSpPr>
        <p:sp>
          <p:nvSpPr>
            <p:cNvPr id="236" name="Freeform 207">
              <a:extLst>
                <a:ext uri="{FF2B5EF4-FFF2-40B4-BE49-F238E27FC236}">
                  <a16:creationId xmlns:a16="http://schemas.microsoft.com/office/drawing/2014/main" id="{5DCC4D1C-FB6B-4F04-A75D-69E17CEDAF80}"/>
                </a:ext>
              </a:extLst>
            </p:cNvPr>
            <p:cNvSpPr>
              <a:spLocks/>
            </p:cNvSpPr>
            <p:nvPr/>
          </p:nvSpPr>
          <p:spPr bwMode="auto">
            <a:xfrm>
              <a:off x="3993"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8">
              <a:extLst>
                <a:ext uri="{FF2B5EF4-FFF2-40B4-BE49-F238E27FC236}">
                  <a16:creationId xmlns:a16="http://schemas.microsoft.com/office/drawing/2014/main" id="{0A46B351-E4D7-45AD-A295-9EE88E8D262F}"/>
                </a:ext>
              </a:extLst>
            </p:cNvPr>
            <p:cNvSpPr>
              <a:spLocks/>
            </p:cNvSpPr>
            <p:nvPr/>
          </p:nvSpPr>
          <p:spPr bwMode="auto">
            <a:xfrm>
              <a:off x="4087"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9">
              <a:extLst>
                <a:ext uri="{FF2B5EF4-FFF2-40B4-BE49-F238E27FC236}">
                  <a16:creationId xmlns:a16="http://schemas.microsoft.com/office/drawing/2014/main" id="{EB7DEB10-A16A-4A87-97B8-52BE4006AA55}"/>
                </a:ext>
              </a:extLst>
            </p:cNvPr>
            <p:cNvSpPr>
              <a:spLocks/>
            </p:cNvSpPr>
            <p:nvPr/>
          </p:nvSpPr>
          <p:spPr bwMode="auto">
            <a:xfrm>
              <a:off x="4182"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10">
              <a:extLst>
                <a:ext uri="{FF2B5EF4-FFF2-40B4-BE49-F238E27FC236}">
                  <a16:creationId xmlns:a16="http://schemas.microsoft.com/office/drawing/2014/main" id="{EC26B5BC-836F-435F-8A48-C079FBE761EA}"/>
                </a:ext>
              </a:extLst>
            </p:cNvPr>
            <p:cNvSpPr>
              <a:spLocks/>
            </p:cNvSpPr>
            <p:nvPr/>
          </p:nvSpPr>
          <p:spPr bwMode="auto">
            <a:xfrm>
              <a:off x="4276"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11">
              <a:extLst>
                <a:ext uri="{FF2B5EF4-FFF2-40B4-BE49-F238E27FC236}">
                  <a16:creationId xmlns:a16="http://schemas.microsoft.com/office/drawing/2014/main" id="{3B8DC6C2-8949-4CC6-96EA-A921457276B2}"/>
                </a:ext>
              </a:extLst>
            </p:cNvPr>
            <p:cNvSpPr>
              <a:spLocks/>
            </p:cNvSpPr>
            <p:nvPr/>
          </p:nvSpPr>
          <p:spPr bwMode="auto">
            <a:xfrm>
              <a:off x="3993"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2">
              <a:extLst>
                <a:ext uri="{FF2B5EF4-FFF2-40B4-BE49-F238E27FC236}">
                  <a16:creationId xmlns:a16="http://schemas.microsoft.com/office/drawing/2014/main" id="{1CCD294D-95BA-4095-85EE-DF9D200E0663}"/>
                </a:ext>
              </a:extLst>
            </p:cNvPr>
            <p:cNvSpPr>
              <a:spLocks/>
            </p:cNvSpPr>
            <p:nvPr/>
          </p:nvSpPr>
          <p:spPr bwMode="auto">
            <a:xfrm>
              <a:off x="4087"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13">
              <a:extLst>
                <a:ext uri="{FF2B5EF4-FFF2-40B4-BE49-F238E27FC236}">
                  <a16:creationId xmlns:a16="http://schemas.microsoft.com/office/drawing/2014/main" id="{2B3D39AF-2995-4A15-820E-A1A7940BFD39}"/>
                </a:ext>
              </a:extLst>
            </p:cNvPr>
            <p:cNvSpPr>
              <a:spLocks/>
            </p:cNvSpPr>
            <p:nvPr/>
          </p:nvSpPr>
          <p:spPr bwMode="auto">
            <a:xfrm>
              <a:off x="4182"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14">
              <a:extLst>
                <a:ext uri="{FF2B5EF4-FFF2-40B4-BE49-F238E27FC236}">
                  <a16:creationId xmlns:a16="http://schemas.microsoft.com/office/drawing/2014/main" id="{60A19062-02FA-4F0A-B439-3BB778C5101A}"/>
                </a:ext>
              </a:extLst>
            </p:cNvPr>
            <p:cNvSpPr>
              <a:spLocks/>
            </p:cNvSpPr>
            <p:nvPr/>
          </p:nvSpPr>
          <p:spPr bwMode="auto">
            <a:xfrm>
              <a:off x="4276"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15">
              <a:extLst>
                <a:ext uri="{FF2B5EF4-FFF2-40B4-BE49-F238E27FC236}">
                  <a16:creationId xmlns:a16="http://schemas.microsoft.com/office/drawing/2014/main" id="{E9242937-272A-442B-A9F6-18C7ABF792F5}"/>
                </a:ext>
              </a:extLst>
            </p:cNvPr>
            <p:cNvSpPr>
              <a:spLocks/>
            </p:cNvSpPr>
            <p:nvPr/>
          </p:nvSpPr>
          <p:spPr bwMode="auto">
            <a:xfrm>
              <a:off x="3993"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16">
              <a:extLst>
                <a:ext uri="{FF2B5EF4-FFF2-40B4-BE49-F238E27FC236}">
                  <a16:creationId xmlns:a16="http://schemas.microsoft.com/office/drawing/2014/main" id="{897C34C2-92E8-4DCF-B226-CBC7D4082F3D}"/>
                </a:ext>
              </a:extLst>
            </p:cNvPr>
            <p:cNvSpPr>
              <a:spLocks/>
            </p:cNvSpPr>
            <p:nvPr/>
          </p:nvSpPr>
          <p:spPr bwMode="auto">
            <a:xfrm>
              <a:off x="4087"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17">
              <a:extLst>
                <a:ext uri="{FF2B5EF4-FFF2-40B4-BE49-F238E27FC236}">
                  <a16:creationId xmlns:a16="http://schemas.microsoft.com/office/drawing/2014/main" id="{F9AB29C9-B0AC-4D7D-A75C-5B4B0CB20473}"/>
                </a:ext>
              </a:extLst>
            </p:cNvPr>
            <p:cNvSpPr>
              <a:spLocks/>
            </p:cNvSpPr>
            <p:nvPr/>
          </p:nvSpPr>
          <p:spPr bwMode="auto">
            <a:xfrm>
              <a:off x="4182"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18">
              <a:extLst>
                <a:ext uri="{FF2B5EF4-FFF2-40B4-BE49-F238E27FC236}">
                  <a16:creationId xmlns:a16="http://schemas.microsoft.com/office/drawing/2014/main" id="{D43A4B89-2CA2-46DF-A592-F0203E734A5A}"/>
                </a:ext>
              </a:extLst>
            </p:cNvPr>
            <p:cNvSpPr>
              <a:spLocks/>
            </p:cNvSpPr>
            <p:nvPr/>
          </p:nvSpPr>
          <p:spPr bwMode="auto">
            <a:xfrm>
              <a:off x="4276"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19">
              <a:extLst>
                <a:ext uri="{FF2B5EF4-FFF2-40B4-BE49-F238E27FC236}">
                  <a16:creationId xmlns:a16="http://schemas.microsoft.com/office/drawing/2014/main" id="{0FD0D3B7-2586-417C-B8C3-B13582EF159D}"/>
                </a:ext>
              </a:extLst>
            </p:cNvPr>
            <p:cNvSpPr>
              <a:spLocks/>
            </p:cNvSpPr>
            <p:nvPr/>
          </p:nvSpPr>
          <p:spPr bwMode="auto">
            <a:xfrm>
              <a:off x="3993"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20">
              <a:extLst>
                <a:ext uri="{FF2B5EF4-FFF2-40B4-BE49-F238E27FC236}">
                  <a16:creationId xmlns:a16="http://schemas.microsoft.com/office/drawing/2014/main" id="{8E8DEEF6-6D46-4B78-8764-174CA4BE3A5D}"/>
                </a:ext>
              </a:extLst>
            </p:cNvPr>
            <p:cNvSpPr>
              <a:spLocks/>
            </p:cNvSpPr>
            <p:nvPr/>
          </p:nvSpPr>
          <p:spPr bwMode="auto">
            <a:xfrm>
              <a:off x="4087"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21">
              <a:extLst>
                <a:ext uri="{FF2B5EF4-FFF2-40B4-BE49-F238E27FC236}">
                  <a16:creationId xmlns:a16="http://schemas.microsoft.com/office/drawing/2014/main" id="{05B3B4B3-8802-4A8A-A883-C29DE0E07411}"/>
                </a:ext>
              </a:extLst>
            </p:cNvPr>
            <p:cNvSpPr>
              <a:spLocks/>
            </p:cNvSpPr>
            <p:nvPr/>
          </p:nvSpPr>
          <p:spPr bwMode="auto">
            <a:xfrm>
              <a:off x="4182"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22">
              <a:extLst>
                <a:ext uri="{FF2B5EF4-FFF2-40B4-BE49-F238E27FC236}">
                  <a16:creationId xmlns:a16="http://schemas.microsoft.com/office/drawing/2014/main" id="{29C2259D-E442-4937-B19B-2F819CAFDA88}"/>
                </a:ext>
              </a:extLst>
            </p:cNvPr>
            <p:cNvSpPr>
              <a:spLocks/>
            </p:cNvSpPr>
            <p:nvPr/>
          </p:nvSpPr>
          <p:spPr bwMode="auto">
            <a:xfrm>
              <a:off x="4276"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Freeform 188">
            <a:extLst>
              <a:ext uri="{FF2B5EF4-FFF2-40B4-BE49-F238E27FC236}">
                <a16:creationId xmlns:a16="http://schemas.microsoft.com/office/drawing/2014/main" id="{78FBDB2B-EFAD-448B-A82B-779E01A17948}"/>
              </a:ext>
            </a:extLst>
          </p:cNvPr>
          <p:cNvSpPr/>
          <p:nvPr/>
        </p:nvSpPr>
        <p:spPr bwMode="auto">
          <a:xfrm>
            <a:off x="10000485" y="3737831"/>
            <a:ext cx="281660" cy="296448"/>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nvGrpSpPr>
          <p:cNvPr id="257" name="Group 206">
            <a:extLst>
              <a:ext uri="{FF2B5EF4-FFF2-40B4-BE49-F238E27FC236}">
                <a16:creationId xmlns:a16="http://schemas.microsoft.com/office/drawing/2014/main" id="{51D9DFB0-A95A-484C-A389-70EAD9D20638}"/>
              </a:ext>
            </a:extLst>
          </p:cNvPr>
          <p:cNvGrpSpPr>
            <a:grpSpLocks noChangeAspect="1"/>
          </p:cNvGrpSpPr>
          <p:nvPr/>
        </p:nvGrpSpPr>
        <p:grpSpPr bwMode="auto">
          <a:xfrm>
            <a:off x="4411521" y="4260975"/>
            <a:ext cx="290702" cy="290702"/>
            <a:chOff x="3993" y="2529"/>
            <a:chExt cx="359" cy="359"/>
          </a:xfrm>
        </p:grpSpPr>
        <p:sp>
          <p:nvSpPr>
            <p:cNvPr id="258" name="Freeform 207">
              <a:extLst>
                <a:ext uri="{FF2B5EF4-FFF2-40B4-BE49-F238E27FC236}">
                  <a16:creationId xmlns:a16="http://schemas.microsoft.com/office/drawing/2014/main" id="{6F7F5999-AFDD-49B0-9BEA-60440D37F281}"/>
                </a:ext>
              </a:extLst>
            </p:cNvPr>
            <p:cNvSpPr>
              <a:spLocks/>
            </p:cNvSpPr>
            <p:nvPr/>
          </p:nvSpPr>
          <p:spPr bwMode="auto">
            <a:xfrm>
              <a:off x="3993"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08">
              <a:extLst>
                <a:ext uri="{FF2B5EF4-FFF2-40B4-BE49-F238E27FC236}">
                  <a16:creationId xmlns:a16="http://schemas.microsoft.com/office/drawing/2014/main" id="{2900F5BA-CEAE-4AE0-BC7D-20A2FE17F6EE}"/>
                </a:ext>
              </a:extLst>
            </p:cNvPr>
            <p:cNvSpPr>
              <a:spLocks/>
            </p:cNvSpPr>
            <p:nvPr/>
          </p:nvSpPr>
          <p:spPr bwMode="auto">
            <a:xfrm>
              <a:off x="4087"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09">
              <a:extLst>
                <a:ext uri="{FF2B5EF4-FFF2-40B4-BE49-F238E27FC236}">
                  <a16:creationId xmlns:a16="http://schemas.microsoft.com/office/drawing/2014/main" id="{78A48BEE-0E91-499E-8F0E-11D540E26874}"/>
                </a:ext>
              </a:extLst>
            </p:cNvPr>
            <p:cNvSpPr>
              <a:spLocks/>
            </p:cNvSpPr>
            <p:nvPr/>
          </p:nvSpPr>
          <p:spPr bwMode="auto">
            <a:xfrm>
              <a:off x="4182"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10">
              <a:extLst>
                <a:ext uri="{FF2B5EF4-FFF2-40B4-BE49-F238E27FC236}">
                  <a16:creationId xmlns:a16="http://schemas.microsoft.com/office/drawing/2014/main" id="{2B47A67A-FA62-4A71-86B7-070996774534}"/>
                </a:ext>
              </a:extLst>
            </p:cNvPr>
            <p:cNvSpPr>
              <a:spLocks/>
            </p:cNvSpPr>
            <p:nvPr/>
          </p:nvSpPr>
          <p:spPr bwMode="auto">
            <a:xfrm>
              <a:off x="4276" y="2529"/>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11">
              <a:extLst>
                <a:ext uri="{FF2B5EF4-FFF2-40B4-BE49-F238E27FC236}">
                  <a16:creationId xmlns:a16="http://schemas.microsoft.com/office/drawing/2014/main" id="{93A89EBA-94A5-4FAD-9471-33FCB727DDBE}"/>
                </a:ext>
              </a:extLst>
            </p:cNvPr>
            <p:cNvSpPr>
              <a:spLocks/>
            </p:cNvSpPr>
            <p:nvPr/>
          </p:nvSpPr>
          <p:spPr bwMode="auto">
            <a:xfrm>
              <a:off x="3993"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12">
              <a:extLst>
                <a:ext uri="{FF2B5EF4-FFF2-40B4-BE49-F238E27FC236}">
                  <a16:creationId xmlns:a16="http://schemas.microsoft.com/office/drawing/2014/main" id="{3CBD9145-AC85-4173-982C-CBF9D3EA2677}"/>
                </a:ext>
              </a:extLst>
            </p:cNvPr>
            <p:cNvSpPr>
              <a:spLocks/>
            </p:cNvSpPr>
            <p:nvPr/>
          </p:nvSpPr>
          <p:spPr bwMode="auto">
            <a:xfrm>
              <a:off x="4087"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13">
              <a:extLst>
                <a:ext uri="{FF2B5EF4-FFF2-40B4-BE49-F238E27FC236}">
                  <a16:creationId xmlns:a16="http://schemas.microsoft.com/office/drawing/2014/main" id="{0920782D-6E42-433A-B830-0DE57CD5F74F}"/>
                </a:ext>
              </a:extLst>
            </p:cNvPr>
            <p:cNvSpPr>
              <a:spLocks/>
            </p:cNvSpPr>
            <p:nvPr/>
          </p:nvSpPr>
          <p:spPr bwMode="auto">
            <a:xfrm>
              <a:off x="4182"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14">
              <a:extLst>
                <a:ext uri="{FF2B5EF4-FFF2-40B4-BE49-F238E27FC236}">
                  <a16:creationId xmlns:a16="http://schemas.microsoft.com/office/drawing/2014/main" id="{9D922F22-8B3C-46FE-94B0-8EC6A6CABCAF}"/>
                </a:ext>
              </a:extLst>
            </p:cNvPr>
            <p:cNvSpPr>
              <a:spLocks/>
            </p:cNvSpPr>
            <p:nvPr/>
          </p:nvSpPr>
          <p:spPr bwMode="auto">
            <a:xfrm>
              <a:off x="4276" y="2624"/>
              <a:ext cx="76" cy="75"/>
            </a:xfrm>
            <a:custGeom>
              <a:avLst/>
              <a:gdLst>
                <a:gd name="T0" fmla="*/ 76 w 76"/>
                <a:gd name="T1" fmla="*/ 75 h 75"/>
                <a:gd name="T2" fmla="*/ 0 w 76"/>
                <a:gd name="T3" fmla="*/ 75 h 75"/>
                <a:gd name="T4" fmla="*/ 0 w 76"/>
                <a:gd name="T5" fmla="*/ 0 h 75"/>
                <a:gd name="T6" fmla="*/ 76 w 76"/>
                <a:gd name="T7" fmla="*/ 0 h 75"/>
                <a:gd name="T8" fmla="*/ 76 w 76"/>
                <a:gd name="T9" fmla="*/ 75 h 75"/>
                <a:gd name="T10" fmla="*/ 76 w 76"/>
                <a:gd name="T11" fmla="*/ 75 h 75"/>
              </a:gdLst>
              <a:ahLst/>
              <a:cxnLst>
                <a:cxn ang="0">
                  <a:pos x="T0" y="T1"/>
                </a:cxn>
                <a:cxn ang="0">
                  <a:pos x="T2" y="T3"/>
                </a:cxn>
                <a:cxn ang="0">
                  <a:pos x="T4" y="T5"/>
                </a:cxn>
                <a:cxn ang="0">
                  <a:pos x="T6" y="T7"/>
                </a:cxn>
                <a:cxn ang="0">
                  <a:pos x="T8" y="T9"/>
                </a:cxn>
                <a:cxn ang="0">
                  <a:pos x="T10" y="T11"/>
                </a:cxn>
              </a:cxnLst>
              <a:rect l="0" t="0" r="r" b="b"/>
              <a:pathLst>
                <a:path w="76" h="75">
                  <a:moveTo>
                    <a:pt x="76" y="75"/>
                  </a:moveTo>
                  <a:lnTo>
                    <a:pt x="0" y="75"/>
                  </a:lnTo>
                  <a:lnTo>
                    <a:pt x="0" y="0"/>
                  </a:lnTo>
                  <a:lnTo>
                    <a:pt x="76" y="0"/>
                  </a:lnTo>
                  <a:lnTo>
                    <a:pt x="76" y="75"/>
                  </a:lnTo>
                  <a:lnTo>
                    <a:pt x="76" y="7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15">
              <a:extLst>
                <a:ext uri="{FF2B5EF4-FFF2-40B4-BE49-F238E27FC236}">
                  <a16:creationId xmlns:a16="http://schemas.microsoft.com/office/drawing/2014/main" id="{08EEB6DA-6BAE-44EB-98B9-6EF0F7A44161}"/>
                </a:ext>
              </a:extLst>
            </p:cNvPr>
            <p:cNvSpPr>
              <a:spLocks/>
            </p:cNvSpPr>
            <p:nvPr/>
          </p:nvSpPr>
          <p:spPr bwMode="auto">
            <a:xfrm>
              <a:off x="3993"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16">
              <a:extLst>
                <a:ext uri="{FF2B5EF4-FFF2-40B4-BE49-F238E27FC236}">
                  <a16:creationId xmlns:a16="http://schemas.microsoft.com/office/drawing/2014/main" id="{20D0525A-4FAF-42A9-A614-71A38AE980A7}"/>
                </a:ext>
              </a:extLst>
            </p:cNvPr>
            <p:cNvSpPr>
              <a:spLocks/>
            </p:cNvSpPr>
            <p:nvPr/>
          </p:nvSpPr>
          <p:spPr bwMode="auto">
            <a:xfrm>
              <a:off x="4087"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17">
              <a:extLst>
                <a:ext uri="{FF2B5EF4-FFF2-40B4-BE49-F238E27FC236}">
                  <a16:creationId xmlns:a16="http://schemas.microsoft.com/office/drawing/2014/main" id="{D6650127-7FCF-4794-BB5C-7D8F73D39C30}"/>
                </a:ext>
              </a:extLst>
            </p:cNvPr>
            <p:cNvSpPr>
              <a:spLocks/>
            </p:cNvSpPr>
            <p:nvPr/>
          </p:nvSpPr>
          <p:spPr bwMode="auto">
            <a:xfrm>
              <a:off x="4182"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18">
              <a:extLst>
                <a:ext uri="{FF2B5EF4-FFF2-40B4-BE49-F238E27FC236}">
                  <a16:creationId xmlns:a16="http://schemas.microsoft.com/office/drawing/2014/main" id="{6B0C93ED-74ED-4DC4-A909-D5F1A4C96474}"/>
                </a:ext>
              </a:extLst>
            </p:cNvPr>
            <p:cNvSpPr>
              <a:spLocks/>
            </p:cNvSpPr>
            <p:nvPr/>
          </p:nvSpPr>
          <p:spPr bwMode="auto">
            <a:xfrm>
              <a:off x="4276" y="2718"/>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19">
              <a:extLst>
                <a:ext uri="{FF2B5EF4-FFF2-40B4-BE49-F238E27FC236}">
                  <a16:creationId xmlns:a16="http://schemas.microsoft.com/office/drawing/2014/main" id="{C7F94D7D-94A7-47E9-8B69-5A0AE48627DE}"/>
                </a:ext>
              </a:extLst>
            </p:cNvPr>
            <p:cNvSpPr>
              <a:spLocks/>
            </p:cNvSpPr>
            <p:nvPr/>
          </p:nvSpPr>
          <p:spPr bwMode="auto">
            <a:xfrm>
              <a:off x="3993"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20">
              <a:extLst>
                <a:ext uri="{FF2B5EF4-FFF2-40B4-BE49-F238E27FC236}">
                  <a16:creationId xmlns:a16="http://schemas.microsoft.com/office/drawing/2014/main" id="{DF490223-A2C1-410A-82A9-2FDD86184102}"/>
                </a:ext>
              </a:extLst>
            </p:cNvPr>
            <p:cNvSpPr>
              <a:spLocks/>
            </p:cNvSpPr>
            <p:nvPr/>
          </p:nvSpPr>
          <p:spPr bwMode="auto">
            <a:xfrm>
              <a:off x="4087"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21">
              <a:extLst>
                <a:ext uri="{FF2B5EF4-FFF2-40B4-BE49-F238E27FC236}">
                  <a16:creationId xmlns:a16="http://schemas.microsoft.com/office/drawing/2014/main" id="{D1FC085C-089A-4225-A6B3-70BF2AABF68D}"/>
                </a:ext>
              </a:extLst>
            </p:cNvPr>
            <p:cNvSpPr>
              <a:spLocks/>
            </p:cNvSpPr>
            <p:nvPr/>
          </p:nvSpPr>
          <p:spPr bwMode="auto">
            <a:xfrm>
              <a:off x="4182"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22">
              <a:extLst>
                <a:ext uri="{FF2B5EF4-FFF2-40B4-BE49-F238E27FC236}">
                  <a16:creationId xmlns:a16="http://schemas.microsoft.com/office/drawing/2014/main" id="{AE64BBB1-6D4B-47AD-B371-23647469E86A}"/>
                </a:ext>
              </a:extLst>
            </p:cNvPr>
            <p:cNvSpPr>
              <a:spLocks/>
            </p:cNvSpPr>
            <p:nvPr/>
          </p:nvSpPr>
          <p:spPr bwMode="auto">
            <a:xfrm>
              <a:off x="4276" y="2812"/>
              <a:ext cx="76" cy="76"/>
            </a:xfrm>
            <a:custGeom>
              <a:avLst/>
              <a:gdLst>
                <a:gd name="T0" fmla="*/ 76 w 76"/>
                <a:gd name="T1" fmla="*/ 76 h 76"/>
                <a:gd name="T2" fmla="*/ 0 w 76"/>
                <a:gd name="T3" fmla="*/ 76 h 76"/>
                <a:gd name="T4" fmla="*/ 0 w 76"/>
                <a:gd name="T5" fmla="*/ 0 h 76"/>
                <a:gd name="T6" fmla="*/ 76 w 76"/>
                <a:gd name="T7" fmla="*/ 0 h 76"/>
                <a:gd name="T8" fmla="*/ 76 w 76"/>
                <a:gd name="T9" fmla="*/ 76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0" y="76"/>
                  </a:lnTo>
                  <a:lnTo>
                    <a:pt x="0" y="0"/>
                  </a:lnTo>
                  <a:lnTo>
                    <a:pt x="76" y="0"/>
                  </a:lnTo>
                  <a:lnTo>
                    <a:pt x="76" y="76"/>
                  </a:lnTo>
                  <a:lnTo>
                    <a:pt x="76" y="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74" name="Connector: Elbow 273">
            <a:extLst>
              <a:ext uri="{FF2B5EF4-FFF2-40B4-BE49-F238E27FC236}">
                <a16:creationId xmlns:a16="http://schemas.microsoft.com/office/drawing/2014/main" id="{0C1E48C9-291C-43DB-856B-13D791B6A3E7}"/>
              </a:ext>
            </a:extLst>
          </p:cNvPr>
          <p:cNvCxnSpPr>
            <a:cxnSpLocks/>
            <a:stCxn id="79" idx="3"/>
            <a:endCxn id="81" idx="1"/>
          </p:cNvCxnSpPr>
          <p:nvPr/>
        </p:nvCxnSpPr>
        <p:spPr>
          <a:xfrm>
            <a:off x="2450240" y="3293468"/>
            <a:ext cx="442501" cy="1109252"/>
          </a:xfrm>
          <a:prstGeom prst="bentConnector3">
            <a:avLst/>
          </a:prstGeom>
          <a:ln w="12700">
            <a:solidFill>
              <a:srgbClr val="0078D7"/>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275" name="Freeform 188">
            <a:extLst>
              <a:ext uri="{FF2B5EF4-FFF2-40B4-BE49-F238E27FC236}">
                <a16:creationId xmlns:a16="http://schemas.microsoft.com/office/drawing/2014/main" id="{1A03CB26-178F-46CA-90DC-9F3DFBB9D094}"/>
              </a:ext>
            </a:extLst>
          </p:cNvPr>
          <p:cNvSpPr/>
          <p:nvPr/>
        </p:nvSpPr>
        <p:spPr bwMode="auto">
          <a:xfrm>
            <a:off x="6556268" y="3130142"/>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76" name="Group 232">
            <a:extLst>
              <a:ext uri="{FF2B5EF4-FFF2-40B4-BE49-F238E27FC236}">
                <a16:creationId xmlns:a16="http://schemas.microsoft.com/office/drawing/2014/main" id="{10BFAD3A-ED24-4E06-B1AC-FE1377ED95DC}"/>
              </a:ext>
            </a:extLst>
          </p:cNvPr>
          <p:cNvGrpSpPr>
            <a:grpSpLocks noChangeAspect="1"/>
          </p:cNvGrpSpPr>
          <p:nvPr/>
        </p:nvGrpSpPr>
        <p:grpSpPr bwMode="auto">
          <a:xfrm>
            <a:off x="11539549" y="2522975"/>
            <a:ext cx="190476" cy="304762"/>
            <a:chOff x="6473" y="2783"/>
            <a:chExt cx="195" cy="312"/>
          </a:xfrm>
        </p:grpSpPr>
        <p:sp>
          <p:nvSpPr>
            <p:cNvPr id="277" name="Freeform 233">
              <a:extLst>
                <a:ext uri="{FF2B5EF4-FFF2-40B4-BE49-F238E27FC236}">
                  <a16:creationId xmlns:a16="http://schemas.microsoft.com/office/drawing/2014/main" id="{7F8B7F88-9E30-4359-8B4E-F8E0E5ADAFB6}"/>
                </a:ext>
              </a:extLst>
            </p:cNvPr>
            <p:cNvSpPr>
              <a:spLocks noEditPoints="1"/>
            </p:cNvSpPr>
            <p:nvPr/>
          </p:nvSpPr>
          <p:spPr bwMode="auto">
            <a:xfrm>
              <a:off x="6477" y="3017"/>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34">
              <a:extLst>
                <a:ext uri="{FF2B5EF4-FFF2-40B4-BE49-F238E27FC236}">
                  <a16:creationId xmlns:a16="http://schemas.microsoft.com/office/drawing/2014/main" id="{DE87A2A4-164F-442C-92E3-C17909B4902A}"/>
                </a:ext>
              </a:extLst>
            </p:cNvPr>
            <p:cNvSpPr>
              <a:spLocks noChangeArrowheads="1"/>
            </p:cNvSpPr>
            <p:nvPr/>
          </p:nvSpPr>
          <p:spPr bwMode="auto">
            <a:xfrm>
              <a:off x="6629" y="2842"/>
              <a:ext cx="20"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35">
              <a:extLst>
                <a:ext uri="{FF2B5EF4-FFF2-40B4-BE49-F238E27FC236}">
                  <a16:creationId xmlns:a16="http://schemas.microsoft.com/office/drawing/2014/main" id="{FAB780A5-FEB5-4598-8BF6-0ECD23BC4F13}"/>
                </a:ext>
              </a:extLst>
            </p:cNvPr>
            <p:cNvSpPr>
              <a:spLocks/>
            </p:cNvSpPr>
            <p:nvPr/>
          </p:nvSpPr>
          <p:spPr bwMode="auto">
            <a:xfrm>
              <a:off x="6610" y="2783"/>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36">
              <a:extLst>
                <a:ext uri="{FF2B5EF4-FFF2-40B4-BE49-F238E27FC236}">
                  <a16:creationId xmlns:a16="http://schemas.microsoft.com/office/drawing/2014/main" id="{1C78821C-64FE-4360-AC03-86DD253319C5}"/>
                </a:ext>
              </a:extLst>
            </p:cNvPr>
            <p:cNvSpPr>
              <a:spLocks/>
            </p:cNvSpPr>
            <p:nvPr/>
          </p:nvSpPr>
          <p:spPr bwMode="auto">
            <a:xfrm>
              <a:off x="6610" y="2949"/>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37">
              <a:extLst>
                <a:ext uri="{FF2B5EF4-FFF2-40B4-BE49-F238E27FC236}">
                  <a16:creationId xmlns:a16="http://schemas.microsoft.com/office/drawing/2014/main" id="{709D3D8C-E0AD-4813-80E0-DD986A47ED3E}"/>
                </a:ext>
              </a:extLst>
            </p:cNvPr>
            <p:cNvSpPr>
              <a:spLocks noChangeArrowheads="1"/>
            </p:cNvSpPr>
            <p:nvPr/>
          </p:nvSpPr>
          <p:spPr bwMode="auto">
            <a:xfrm>
              <a:off x="6502" y="2846"/>
              <a:ext cx="39" cy="1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8">
              <a:extLst>
                <a:ext uri="{FF2B5EF4-FFF2-40B4-BE49-F238E27FC236}">
                  <a16:creationId xmlns:a16="http://schemas.microsoft.com/office/drawing/2014/main" id="{60D043C6-FDD6-4CBD-B84E-C280CD1A62EF}"/>
                </a:ext>
              </a:extLst>
            </p:cNvPr>
            <p:cNvSpPr>
              <a:spLocks/>
            </p:cNvSpPr>
            <p:nvPr/>
          </p:nvSpPr>
          <p:spPr bwMode="auto">
            <a:xfrm>
              <a:off x="6473" y="2783"/>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3" name="Freeform 188">
            <a:extLst>
              <a:ext uri="{FF2B5EF4-FFF2-40B4-BE49-F238E27FC236}">
                <a16:creationId xmlns:a16="http://schemas.microsoft.com/office/drawing/2014/main" id="{2114CB8C-068C-4F19-9EC5-CC46E3400A0F}"/>
              </a:ext>
            </a:extLst>
          </p:cNvPr>
          <p:cNvSpPr/>
          <p:nvPr/>
        </p:nvSpPr>
        <p:spPr bwMode="auto">
          <a:xfrm>
            <a:off x="4472863" y="2184215"/>
            <a:ext cx="281660" cy="296448"/>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286706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281D13-CEF3-492D-BBFA-D11E235177DA}"/>
              </a:ext>
            </a:extLst>
          </p:cNvPr>
          <p:cNvSpPr/>
          <p:nvPr/>
        </p:nvSpPr>
        <p:spPr>
          <a:xfrm>
            <a:off x="600062" y="2529768"/>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Applications</a:t>
            </a:r>
          </a:p>
        </p:txBody>
      </p:sp>
      <p:sp>
        <p:nvSpPr>
          <p:cNvPr id="86" name="Rectangle 85">
            <a:extLst>
              <a:ext uri="{FF2B5EF4-FFF2-40B4-BE49-F238E27FC236}">
                <a16:creationId xmlns:a16="http://schemas.microsoft.com/office/drawing/2014/main" id="{E53F21D8-37F2-45A9-9EAA-D559B2B5DA89}"/>
              </a:ext>
            </a:extLst>
          </p:cNvPr>
          <p:cNvSpPr/>
          <p:nvPr/>
        </p:nvSpPr>
        <p:spPr>
          <a:xfrm>
            <a:off x="600058" y="2944820"/>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Data</a:t>
            </a:r>
          </a:p>
        </p:txBody>
      </p:sp>
      <p:sp>
        <p:nvSpPr>
          <p:cNvPr id="87" name="Rectangle 86">
            <a:extLst>
              <a:ext uri="{FF2B5EF4-FFF2-40B4-BE49-F238E27FC236}">
                <a16:creationId xmlns:a16="http://schemas.microsoft.com/office/drawing/2014/main" id="{D8EB3932-C1F2-440E-B46C-8A9F58DC10EE}"/>
              </a:ext>
            </a:extLst>
          </p:cNvPr>
          <p:cNvSpPr/>
          <p:nvPr/>
        </p:nvSpPr>
        <p:spPr>
          <a:xfrm>
            <a:off x="600062" y="3359873"/>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Runtime</a:t>
            </a:r>
          </a:p>
        </p:txBody>
      </p:sp>
      <p:sp>
        <p:nvSpPr>
          <p:cNvPr id="89" name="Rectangle 88">
            <a:extLst>
              <a:ext uri="{FF2B5EF4-FFF2-40B4-BE49-F238E27FC236}">
                <a16:creationId xmlns:a16="http://schemas.microsoft.com/office/drawing/2014/main" id="{0D395A36-BA6B-4821-B94A-BC5FEB4F459D}"/>
              </a:ext>
            </a:extLst>
          </p:cNvPr>
          <p:cNvSpPr/>
          <p:nvPr/>
        </p:nvSpPr>
        <p:spPr>
          <a:xfrm>
            <a:off x="600059" y="3774925"/>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Middleware</a:t>
            </a:r>
          </a:p>
        </p:txBody>
      </p:sp>
      <p:sp>
        <p:nvSpPr>
          <p:cNvPr id="91" name="Rectangle 90">
            <a:extLst>
              <a:ext uri="{FF2B5EF4-FFF2-40B4-BE49-F238E27FC236}">
                <a16:creationId xmlns:a16="http://schemas.microsoft.com/office/drawing/2014/main" id="{A5FD90B7-C1B4-4F05-8CE3-D190ADA49A25}"/>
              </a:ext>
            </a:extLst>
          </p:cNvPr>
          <p:cNvSpPr/>
          <p:nvPr/>
        </p:nvSpPr>
        <p:spPr>
          <a:xfrm>
            <a:off x="600059" y="4189978"/>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Operating system</a:t>
            </a:r>
          </a:p>
        </p:txBody>
      </p:sp>
      <p:sp>
        <p:nvSpPr>
          <p:cNvPr id="92" name="Rectangle 91">
            <a:extLst>
              <a:ext uri="{FF2B5EF4-FFF2-40B4-BE49-F238E27FC236}">
                <a16:creationId xmlns:a16="http://schemas.microsoft.com/office/drawing/2014/main" id="{1376BD6A-6561-47C2-BCB2-0F834678DE50}"/>
              </a:ext>
            </a:extLst>
          </p:cNvPr>
          <p:cNvSpPr/>
          <p:nvPr/>
        </p:nvSpPr>
        <p:spPr>
          <a:xfrm>
            <a:off x="600059" y="4605030"/>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Virtualization</a:t>
            </a:r>
          </a:p>
        </p:txBody>
      </p:sp>
      <p:sp>
        <p:nvSpPr>
          <p:cNvPr id="93" name="Rectangle 92">
            <a:extLst>
              <a:ext uri="{FF2B5EF4-FFF2-40B4-BE49-F238E27FC236}">
                <a16:creationId xmlns:a16="http://schemas.microsoft.com/office/drawing/2014/main" id="{92787DD0-5B19-4C1D-9E53-81A677ABA56F}"/>
              </a:ext>
            </a:extLst>
          </p:cNvPr>
          <p:cNvSpPr/>
          <p:nvPr/>
        </p:nvSpPr>
        <p:spPr>
          <a:xfrm>
            <a:off x="600059" y="5020082"/>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Servers</a:t>
            </a:r>
          </a:p>
        </p:txBody>
      </p:sp>
      <p:sp>
        <p:nvSpPr>
          <p:cNvPr id="94" name="Rectangle 93">
            <a:extLst>
              <a:ext uri="{FF2B5EF4-FFF2-40B4-BE49-F238E27FC236}">
                <a16:creationId xmlns:a16="http://schemas.microsoft.com/office/drawing/2014/main" id="{E485ACC5-F042-40A8-86DD-609DACA9EA1A}"/>
              </a:ext>
            </a:extLst>
          </p:cNvPr>
          <p:cNvSpPr/>
          <p:nvPr/>
        </p:nvSpPr>
        <p:spPr>
          <a:xfrm>
            <a:off x="600059" y="5435135"/>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Storage</a:t>
            </a:r>
          </a:p>
        </p:txBody>
      </p:sp>
      <p:sp>
        <p:nvSpPr>
          <p:cNvPr id="95" name="Rectangle 94">
            <a:extLst>
              <a:ext uri="{FF2B5EF4-FFF2-40B4-BE49-F238E27FC236}">
                <a16:creationId xmlns:a16="http://schemas.microsoft.com/office/drawing/2014/main" id="{CDB5130A-D345-4657-96CA-1343D1F9F496}"/>
              </a:ext>
            </a:extLst>
          </p:cNvPr>
          <p:cNvSpPr/>
          <p:nvPr/>
        </p:nvSpPr>
        <p:spPr>
          <a:xfrm>
            <a:off x="600059" y="5850187"/>
            <a:ext cx="1450084" cy="276999"/>
          </a:xfrm>
          <a:prstGeom prst="rect">
            <a:avLst/>
          </a:prstGeom>
        </p:spPr>
        <p:txBody>
          <a:bodyPr wrap="square" lIns="0">
            <a:spAutoFit/>
          </a:bodyPr>
          <a:lstStyle/>
          <a:p>
            <a:r>
              <a:rPr lang="en-US" sz="1200" kern="0" dirty="0">
                <a:latin typeface="Segoe UI Semibold" panose="020B0702040204020203" pitchFamily="34" charset="0"/>
                <a:cs typeface="Segoe UI Semibold" panose="020B0702040204020203" pitchFamily="34" charset="0"/>
              </a:rPr>
              <a:t>Networking</a:t>
            </a:r>
          </a:p>
        </p:txBody>
      </p:sp>
      <p:sp>
        <p:nvSpPr>
          <p:cNvPr id="13" name="Rectangle 12">
            <a:extLst>
              <a:ext uri="{FF2B5EF4-FFF2-40B4-BE49-F238E27FC236}">
                <a16:creationId xmlns:a16="http://schemas.microsoft.com/office/drawing/2014/main" id="{649C789D-1955-4D54-AA91-3AC50C547961}"/>
              </a:ext>
            </a:extLst>
          </p:cNvPr>
          <p:cNvSpPr/>
          <p:nvPr/>
        </p:nvSpPr>
        <p:spPr>
          <a:xfrm>
            <a:off x="600060" y="1908646"/>
            <a:ext cx="1504512" cy="276999"/>
          </a:xfrm>
          <a:prstGeom prst="rect">
            <a:avLst/>
          </a:prstGeom>
        </p:spPr>
        <p:txBody>
          <a:bodyPr wrap="square" lIns="0">
            <a:spAutoFit/>
          </a:bodyPr>
          <a:lstStyle/>
          <a:p>
            <a:r>
              <a:rPr lang="en-US" sz="1200" dirty="0">
                <a:solidFill>
                  <a:srgbClr val="0078D7"/>
                </a:solidFill>
                <a:latin typeface="+mj-lt"/>
                <a:cs typeface="Segoe UI Semilight" panose="020B0402040204020203" pitchFamily="34" charset="0"/>
              </a:rPr>
              <a:t>Responsibility</a:t>
            </a:r>
            <a:endParaRPr lang="en-US" sz="1200" dirty="0">
              <a:solidFill>
                <a:srgbClr val="0078D7"/>
              </a:solidFill>
              <a:latin typeface="+mj-lt"/>
            </a:endParaRPr>
          </a:p>
        </p:txBody>
      </p:sp>
      <p:sp>
        <p:nvSpPr>
          <p:cNvPr id="96" name="Rectangle 95">
            <a:extLst>
              <a:ext uri="{FF2B5EF4-FFF2-40B4-BE49-F238E27FC236}">
                <a16:creationId xmlns:a16="http://schemas.microsoft.com/office/drawing/2014/main" id="{8ED31121-330A-4B55-BB99-F7BAE08E1F4D}"/>
              </a:ext>
            </a:extLst>
          </p:cNvPr>
          <p:cNvSpPr/>
          <p:nvPr/>
        </p:nvSpPr>
        <p:spPr>
          <a:xfrm>
            <a:off x="3075130" y="1902419"/>
            <a:ext cx="923651" cy="286232"/>
          </a:xfrm>
          <a:prstGeom prst="rect">
            <a:avLst/>
          </a:prstGeom>
        </p:spPr>
        <p:txBody>
          <a:bodyPr wrap="none">
            <a:spAutoFit/>
          </a:bodyPr>
          <a:lstStyle/>
          <a:p>
            <a:pPr algn="ctr">
              <a:lnSpc>
                <a:spcPct val="90000"/>
              </a:lnSpc>
            </a:pPr>
            <a:r>
              <a:rPr lang="en-US" sz="1400" dirty="0">
                <a:solidFill>
                  <a:srgbClr val="0078D7"/>
                </a:solidFill>
                <a:latin typeface="+mj-lt"/>
                <a:cs typeface="Segoe UI Semilight" panose="020B0402040204020203" pitchFamily="34" charset="0"/>
              </a:rPr>
              <a:t>On-prem</a:t>
            </a:r>
            <a:endParaRPr lang="en-US" sz="1400" dirty="0">
              <a:solidFill>
                <a:srgbClr val="0078D7"/>
              </a:solidFill>
              <a:latin typeface="+mj-lt"/>
            </a:endParaRPr>
          </a:p>
        </p:txBody>
      </p:sp>
      <p:sp>
        <p:nvSpPr>
          <p:cNvPr id="98" name="Rectangle 97">
            <a:extLst>
              <a:ext uri="{FF2B5EF4-FFF2-40B4-BE49-F238E27FC236}">
                <a16:creationId xmlns:a16="http://schemas.microsoft.com/office/drawing/2014/main" id="{065CFAD0-7DCE-456D-A8BA-3CF5B1ACF9E6}"/>
              </a:ext>
            </a:extLst>
          </p:cNvPr>
          <p:cNvSpPr/>
          <p:nvPr/>
        </p:nvSpPr>
        <p:spPr>
          <a:xfrm>
            <a:off x="5622342" y="1891647"/>
            <a:ext cx="521297" cy="307777"/>
          </a:xfrm>
          <a:prstGeom prst="rect">
            <a:avLst/>
          </a:prstGeom>
        </p:spPr>
        <p:txBody>
          <a:bodyPr wrap="none">
            <a:spAutoFit/>
          </a:bodyPr>
          <a:lstStyle/>
          <a:p>
            <a:pPr algn="ctr"/>
            <a:r>
              <a:rPr lang="en-US" sz="1400" dirty="0">
                <a:solidFill>
                  <a:srgbClr val="0078D7"/>
                </a:solidFill>
                <a:latin typeface="+mj-lt"/>
                <a:cs typeface="Segoe UI Semilight" panose="020B0402040204020203" pitchFamily="34" charset="0"/>
              </a:rPr>
              <a:t>IaaS</a:t>
            </a:r>
            <a:endParaRPr lang="en-US" sz="1400" dirty="0">
              <a:solidFill>
                <a:srgbClr val="0078D7"/>
              </a:solidFill>
              <a:latin typeface="+mj-lt"/>
            </a:endParaRPr>
          </a:p>
        </p:txBody>
      </p:sp>
      <p:sp>
        <p:nvSpPr>
          <p:cNvPr id="100" name="Rectangle 99">
            <a:extLst>
              <a:ext uri="{FF2B5EF4-FFF2-40B4-BE49-F238E27FC236}">
                <a16:creationId xmlns:a16="http://schemas.microsoft.com/office/drawing/2014/main" id="{B5B8213E-DB07-459B-B172-AF7EFE988294}"/>
              </a:ext>
            </a:extLst>
          </p:cNvPr>
          <p:cNvSpPr/>
          <p:nvPr/>
        </p:nvSpPr>
        <p:spPr>
          <a:xfrm>
            <a:off x="7903217" y="1891647"/>
            <a:ext cx="567399" cy="307777"/>
          </a:xfrm>
          <a:prstGeom prst="rect">
            <a:avLst/>
          </a:prstGeom>
        </p:spPr>
        <p:txBody>
          <a:bodyPr wrap="none">
            <a:spAutoFit/>
          </a:bodyPr>
          <a:lstStyle/>
          <a:p>
            <a:pPr algn="ctr"/>
            <a:r>
              <a:rPr lang="en-US" sz="1400" dirty="0">
                <a:solidFill>
                  <a:srgbClr val="0078D7"/>
                </a:solidFill>
                <a:latin typeface="+mj-lt"/>
                <a:cs typeface="Segoe UI Semilight" panose="020B0402040204020203" pitchFamily="34" charset="0"/>
              </a:rPr>
              <a:t>PaaS</a:t>
            </a:r>
            <a:endParaRPr lang="en-US" sz="1400" dirty="0">
              <a:solidFill>
                <a:srgbClr val="0078D7"/>
              </a:solidFill>
              <a:latin typeface="+mj-lt"/>
            </a:endParaRPr>
          </a:p>
        </p:txBody>
      </p:sp>
      <p:sp>
        <p:nvSpPr>
          <p:cNvPr id="102" name="Rectangle 101">
            <a:extLst>
              <a:ext uri="{FF2B5EF4-FFF2-40B4-BE49-F238E27FC236}">
                <a16:creationId xmlns:a16="http://schemas.microsoft.com/office/drawing/2014/main" id="{4E83273D-0E81-447D-9124-D56075F1CF36}"/>
              </a:ext>
            </a:extLst>
          </p:cNvPr>
          <p:cNvSpPr/>
          <p:nvPr/>
        </p:nvSpPr>
        <p:spPr>
          <a:xfrm>
            <a:off x="9647857" y="1891647"/>
            <a:ext cx="1847461" cy="307777"/>
          </a:xfrm>
          <a:prstGeom prst="rect">
            <a:avLst/>
          </a:prstGeom>
        </p:spPr>
        <p:txBody>
          <a:bodyPr wrap="square">
            <a:spAutoFit/>
          </a:bodyPr>
          <a:lstStyle/>
          <a:p>
            <a:pPr algn="ctr"/>
            <a:r>
              <a:rPr lang="en-US" sz="1400" dirty="0">
                <a:solidFill>
                  <a:srgbClr val="0078D7"/>
                </a:solidFill>
                <a:latin typeface="+mj-lt"/>
                <a:cs typeface="Segoe UI Semilight" panose="020B0402040204020203" pitchFamily="34" charset="0"/>
              </a:rPr>
              <a:t>SaaS</a:t>
            </a:r>
            <a:endParaRPr lang="en-US" sz="1400" dirty="0">
              <a:solidFill>
                <a:srgbClr val="0078D7"/>
              </a:solidFill>
              <a:latin typeface="+mj-lt"/>
            </a:endParaRPr>
          </a:p>
        </p:txBody>
      </p:sp>
      <p:grpSp>
        <p:nvGrpSpPr>
          <p:cNvPr id="14" name="Group 13">
            <a:extLst>
              <a:ext uri="{FF2B5EF4-FFF2-40B4-BE49-F238E27FC236}">
                <a16:creationId xmlns:a16="http://schemas.microsoft.com/office/drawing/2014/main" id="{27FF6F36-26F8-4A7F-ADDA-6006D9CFDFBF}"/>
              </a:ext>
            </a:extLst>
          </p:cNvPr>
          <p:cNvGrpSpPr/>
          <p:nvPr/>
        </p:nvGrpSpPr>
        <p:grpSpPr>
          <a:xfrm>
            <a:off x="2627901" y="2506510"/>
            <a:ext cx="1818124" cy="3598360"/>
            <a:chOff x="8873244" y="1603584"/>
            <a:chExt cx="336176" cy="4352364"/>
          </a:xfrm>
        </p:grpSpPr>
        <p:sp>
          <p:nvSpPr>
            <p:cNvPr id="106" name="Rectangle 105">
              <a:extLst>
                <a:ext uri="{FF2B5EF4-FFF2-40B4-BE49-F238E27FC236}">
                  <a16:creationId xmlns:a16="http://schemas.microsoft.com/office/drawing/2014/main" id="{355AE83F-7DC6-4C82-9DF8-17DDB6A31F62}"/>
                </a:ext>
              </a:extLst>
            </p:cNvPr>
            <p:cNvSpPr/>
            <p:nvPr/>
          </p:nvSpPr>
          <p:spPr>
            <a:xfrm>
              <a:off x="8873244"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F01E9FC5-B61E-4DBF-9F26-621DC3C42620}"/>
                </a:ext>
              </a:extLst>
            </p:cNvPr>
            <p:cNvSpPr/>
            <p:nvPr/>
          </p:nvSpPr>
          <p:spPr>
            <a:xfrm>
              <a:off x="8873244"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AF1FB97A-50DD-43C5-B6FD-656CE90FCD8C}"/>
                </a:ext>
              </a:extLst>
            </p:cNvPr>
            <p:cNvSpPr/>
            <p:nvPr/>
          </p:nvSpPr>
          <p:spPr>
            <a:xfrm>
              <a:off x="8873244" y="561977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30DFDA2-5A77-499D-8FFD-6D85B7684A2A}"/>
                </a:ext>
              </a:extLst>
            </p:cNvPr>
            <p:cNvSpPr/>
            <p:nvPr/>
          </p:nvSpPr>
          <p:spPr>
            <a:xfrm>
              <a:off x="8873244" y="260763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11133CA0-6496-45FC-BCCB-253F9865C154}"/>
                </a:ext>
              </a:extLst>
            </p:cNvPr>
            <p:cNvSpPr/>
            <p:nvPr/>
          </p:nvSpPr>
          <p:spPr>
            <a:xfrm>
              <a:off x="8873244" y="3109656"/>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B2AEB5-E9ED-4D3E-8AF3-AC8D54C3F41D}"/>
                </a:ext>
              </a:extLst>
            </p:cNvPr>
            <p:cNvSpPr/>
            <p:nvPr/>
          </p:nvSpPr>
          <p:spPr>
            <a:xfrm>
              <a:off x="8873244" y="3611680"/>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C68254D-EA10-4BDF-94C0-960AB3C34508}"/>
                </a:ext>
              </a:extLst>
            </p:cNvPr>
            <p:cNvSpPr/>
            <p:nvPr/>
          </p:nvSpPr>
          <p:spPr>
            <a:xfrm>
              <a:off x="8873244" y="411370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AD7DDC34-8E3E-4775-804E-95CEA46D49CA}"/>
                </a:ext>
              </a:extLst>
            </p:cNvPr>
            <p:cNvSpPr/>
            <p:nvPr/>
          </p:nvSpPr>
          <p:spPr>
            <a:xfrm>
              <a:off x="8873244" y="461572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5A09238-8156-4D97-A000-6439FECBE30F}"/>
                </a:ext>
              </a:extLst>
            </p:cNvPr>
            <p:cNvSpPr/>
            <p:nvPr/>
          </p:nvSpPr>
          <p:spPr>
            <a:xfrm>
              <a:off x="8873244" y="511775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AB864875-4967-4B65-8B9D-A2B10C2104F7}"/>
              </a:ext>
            </a:extLst>
          </p:cNvPr>
          <p:cNvGrpSpPr/>
          <p:nvPr/>
        </p:nvGrpSpPr>
        <p:grpSpPr>
          <a:xfrm>
            <a:off x="4976042" y="2506510"/>
            <a:ext cx="1818124" cy="3598360"/>
            <a:chOff x="9523185" y="1603584"/>
            <a:chExt cx="336176" cy="4352364"/>
          </a:xfrm>
        </p:grpSpPr>
        <p:sp>
          <p:nvSpPr>
            <p:cNvPr id="144" name="Rectangle 143">
              <a:extLst>
                <a:ext uri="{FF2B5EF4-FFF2-40B4-BE49-F238E27FC236}">
                  <a16:creationId xmlns:a16="http://schemas.microsoft.com/office/drawing/2014/main" id="{7D037A10-13C6-4428-9BCA-759BC83F351E}"/>
                </a:ext>
              </a:extLst>
            </p:cNvPr>
            <p:cNvSpPr/>
            <p:nvPr/>
          </p:nvSpPr>
          <p:spPr>
            <a:xfrm>
              <a:off x="9523185"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C9E91378-E046-4F01-9169-E8D45A555939}"/>
                </a:ext>
              </a:extLst>
            </p:cNvPr>
            <p:cNvSpPr/>
            <p:nvPr/>
          </p:nvSpPr>
          <p:spPr>
            <a:xfrm>
              <a:off x="9523185"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E31E478-4602-46A7-AFB1-D966C9B86BDB}"/>
                </a:ext>
              </a:extLst>
            </p:cNvPr>
            <p:cNvSpPr/>
            <p:nvPr/>
          </p:nvSpPr>
          <p:spPr>
            <a:xfrm>
              <a:off x="9523185"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1F41689-CC3D-43D5-A472-2426C096BC3B}"/>
                </a:ext>
              </a:extLst>
            </p:cNvPr>
            <p:cNvSpPr/>
            <p:nvPr/>
          </p:nvSpPr>
          <p:spPr>
            <a:xfrm>
              <a:off x="9523185" y="260763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3EBF3B2-9FBC-413E-8AC2-9F8D59C763F2}"/>
                </a:ext>
              </a:extLst>
            </p:cNvPr>
            <p:cNvSpPr/>
            <p:nvPr/>
          </p:nvSpPr>
          <p:spPr>
            <a:xfrm>
              <a:off x="9523185" y="3109656"/>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E81D070-6EDA-4367-B9B1-086F5F4999D6}"/>
                </a:ext>
              </a:extLst>
            </p:cNvPr>
            <p:cNvSpPr/>
            <p:nvPr/>
          </p:nvSpPr>
          <p:spPr>
            <a:xfrm>
              <a:off x="9523185" y="3611680"/>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8B71903A-A20F-4A86-9E93-039152C4432F}"/>
                </a:ext>
              </a:extLst>
            </p:cNvPr>
            <p:cNvSpPr/>
            <p:nvPr/>
          </p:nvSpPr>
          <p:spPr>
            <a:xfrm>
              <a:off x="9523185"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11D14FAA-146D-4E03-9E6D-E445527200C6}"/>
                </a:ext>
              </a:extLst>
            </p:cNvPr>
            <p:cNvSpPr/>
            <p:nvPr/>
          </p:nvSpPr>
          <p:spPr>
            <a:xfrm>
              <a:off x="9523185"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CE55362-14BF-42CD-A12A-6454635B362C}"/>
                </a:ext>
              </a:extLst>
            </p:cNvPr>
            <p:cNvSpPr/>
            <p:nvPr/>
          </p:nvSpPr>
          <p:spPr>
            <a:xfrm>
              <a:off x="9523185"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DC35BF1-50AE-42C0-BDD3-485047ACFB2E}"/>
              </a:ext>
            </a:extLst>
          </p:cNvPr>
          <p:cNvGrpSpPr/>
          <p:nvPr/>
        </p:nvGrpSpPr>
        <p:grpSpPr>
          <a:xfrm>
            <a:off x="7324182" y="2506510"/>
            <a:ext cx="1818124" cy="3598360"/>
            <a:chOff x="10226914" y="1603584"/>
            <a:chExt cx="336176" cy="4352364"/>
          </a:xfrm>
        </p:grpSpPr>
        <p:sp>
          <p:nvSpPr>
            <p:cNvPr id="156" name="Rectangle 155">
              <a:extLst>
                <a:ext uri="{FF2B5EF4-FFF2-40B4-BE49-F238E27FC236}">
                  <a16:creationId xmlns:a16="http://schemas.microsoft.com/office/drawing/2014/main" id="{0DF3781D-372E-464E-B5F7-345861B8D451}"/>
                </a:ext>
              </a:extLst>
            </p:cNvPr>
            <p:cNvSpPr/>
            <p:nvPr/>
          </p:nvSpPr>
          <p:spPr>
            <a:xfrm>
              <a:off x="10226914"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638058C0-875C-475B-B160-F321D4A2A7E7}"/>
                </a:ext>
              </a:extLst>
            </p:cNvPr>
            <p:cNvSpPr/>
            <p:nvPr/>
          </p:nvSpPr>
          <p:spPr>
            <a:xfrm>
              <a:off x="10226914"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5D92ED28-A4E4-42B5-AF5C-BCE6A5A2592C}"/>
                </a:ext>
              </a:extLst>
            </p:cNvPr>
            <p:cNvSpPr/>
            <p:nvPr/>
          </p:nvSpPr>
          <p:spPr>
            <a:xfrm>
              <a:off x="10226914"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12903D86-96C4-4325-A84E-5213D59DD6F2}"/>
                </a:ext>
              </a:extLst>
            </p:cNvPr>
            <p:cNvSpPr/>
            <p:nvPr/>
          </p:nvSpPr>
          <p:spPr>
            <a:xfrm>
              <a:off x="10226914" y="260763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F3F25040-82EF-4B7E-92FD-B4D71BDF3C54}"/>
                </a:ext>
              </a:extLst>
            </p:cNvPr>
            <p:cNvSpPr/>
            <p:nvPr/>
          </p:nvSpPr>
          <p:spPr>
            <a:xfrm>
              <a:off x="10226914" y="3109656"/>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EE2E2092-A0FE-41E2-B550-86E45420A147}"/>
                </a:ext>
              </a:extLst>
            </p:cNvPr>
            <p:cNvSpPr/>
            <p:nvPr/>
          </p:nvSpPr>
          <p:spPr>
            <a:xfrm>
              <a:off x="10226914" y="3611680"/>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4A9924F-9AAA-4C74-BE94-735C2C5AF03E}"/>
                </a:ext>
              </a:extLst>
            </p:cNvPr>
            <p:cNvSpPr/>
            <p:nvPr/>
          </p:nvSpPr>
          <p:spPr>
            <a:xfrm>
              <a:off x="10226914"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B91EA79-580F-41FE-93D3-8332D02B8224}"/>
                </a:ext>
              </a:extLst>
            </p:cNvPr>
            <p:cNvSpPr/>
            <p:nvPr/>
          </p:nvSpPr>
          <p:spPr>
            <a:xfrm>
              <a:off x="10226914"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91A86E2F-D013-4CC0-9C70-6C2E87D56D4E}"/>
                </a:ext>
              </a:extLst>
            </p:cNvPr>
            <p:cNvSpPr/>
            <p:nvPr/>
          </p:nvSpPr>
          <p:spPr>
            <a:xfrm>
              <a:off x="10226914"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8F439D92-6F51-4D40-82E6-CE6F310DEEC7}"/>
              </a:ext>
            </a:extLst>
          </p:cNvPr>
          <p:cNvGrpSpPr/>
          <p:nvPr/>
        </p:nvGrpSpPr>
        <p:grpSpPr>
          <a:xfrm>
            <a:off x="9672320" y="2506510"/>
            <a:ext cx="1818124" cy="3598360"/>
            <a:chOff x="10226914" y="1603584"/>
            <a:chExt cx="336176" cy="4352364"/>
          </a:xfrm>
        </p:grpSpPr>
        <p:sp>
          <p:nvSpPr>
            <p:cNvPr id="166" name="Rectangle 165">
              <a:extLst>
                <a:ext uri="{FF2B5EF4-FFF2-40B4-BE49-F238E27FC236}">
                  <a16:creationId xmlns:a16="http://schemas.microsoft.com/office/drawing/2014/main" id="{CECEDEC3-82AD-461D-91C7-A21468E31CEF}"/>
                </a:ext>
              </a:extLst>
            </p:cNvPr>
            <p:cNvSpPr/>
            <p:nvPr/>
          </p:nvSpPr>
          <p:spPr>
            <a:xfrm>
              <a:off x="10226914" y="160358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70EC203F-3914-4F0C-A8BD-276CDDA41CC4}"/>
                </a:ext>
              </a:extLst>
            </p:cNvPr>
            <p:cNvSpPr/>
            <p:nvPr/>
          </p:nvSpPr>
          <p:spPr>
            <a:xfrm>
              <a:off x="10226914" y="210560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54D99221-4519-431C-AA6D-BC4C8476D118}"/>
                </a:ext>
              </a:extLst>
            </p:cNvPr>
            <p:cNvSpPr/>
            <p:nvPr/>
          </p:nvSpPr>
          <p:spPr>
            <a:xfrm>
              <a:off x="10226914"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A368FA9A-29AB-488C-93EA-2418AD069F90}"/>
                </a:ext>
              </a:extLst>
            </p:cNvPr>
            <p:cNvSpPr/>
            <p:nvPr/>
          </p:nvSpPr>
          <p:spPr>
            <a:xfrm>
              <a:off x="10226914" y="260763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ECEC41-1EDD-4C8A-9591-89B1C8201C0F}"/>
                </a:ext>
              </a:extLst>
            </p:cNvPr>
            <p:cNvSpPr/>
            <p:nvPr/>
          </p:nvSpPr>
          <p:spPr>
            <a:xfrm>
              <a:off x="10226914" y="3109656"/>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C81624E-796F-4E36-81BA-84B30B64A045}"/>
                </a:ext>
              </a:extLst>
            </p:cNvPr>
            <p:cNvSpPr/>
            <p:nvPr/>
          </p:nvSpPr>
          <p:spPr>
            <a:xfrm>
              <a:off x="10226914" y="3611680"/>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43470C02-57AA-4DFD-A8E7-DC15EAE2694E}"/>
                </a:ext>
              </a:extLst>
            </p:cNvPr>
            <p:cNvSpPr/>
            <p:nvPr/>
          </p:nvSpPr>
          <p:spPr>
            <a:xfrm>
              <a:off x="10226914"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506F4608-1EC2-4C23-8D09-79A97405C283}"/>
                </a:ext>
              </a:extLst>
            </p:cNvPr>
            <p:cNvSpPr/>
            <p:nvPr/>
          </p:nvSpPr>
          <p:spPr>
            <a:xfrm>
              <a:off x="10226914"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78190640-38B1-4D0F-A78E-A1B8C67DD0CF}"/>
                </a:ext>
              </a:extLst>
            </p:cNvPr>
            <p:cNvSpPr/>
            <p:nvPr/>
          </p:nvSpPr>
          <p:spPr>
            <a:xfrm>
              <a:off x="10226914"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03D610D-2875-45AB-8D93-8B30CDE25C90}"/>
              </a:ext>
            </a:extLst>
          </p:cNvPr>
          <p:cNvGrpSpPr/>
          <p:nvPr/>
        </p:nvGrpSpPr>
        <p:grpSpPr>
          <a:xfrm>
            <a:off x="9576146" y="6477083"/>
            <a:ext cx="2010472" cy="253917"/>
            <a:chOff x="9010555" y="6329375"/>
            <a:chExt cx="2733473" cy="345230"/>
          </a:xfrm>
        </p:grpSpPr>
        <p:sp>
          <p:nvSpPr>
            <p:cNvPr id="103" name="Rectangle 102">
              <a:extLst>
                <a:ext uri="{FF2B5EF4-FFF2-40B4-BE49-F238E27FC236}">
                  <a16:creationId xmlns:a16="http://schemas.microsoft.com/office/drawing/2014/main" id="{ECBB694D-53A4-4116-8EF5-669989AC0C91}"/>
                </a:ext>
              </a:extLst>
            </p:cNvPr>
            <p:cNvSpPr/>
            <p:nvPr/>
          </p:nvSpPr>
          <p:spPr>
            <a:xfrm>
              <a:off x="9010555" y="6400134"/>
              <a:ext cx="223782" cy="2267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5" name="Rectangle 174">
              <a:extLst>
                <a:ext uri="{FF2B5EF4-FFF2-40B4-BE49-F238E27FC236}">
                  <a16:creationId xmlns:a16="http://schemas.microsoft.com/office/drawing/2014/main" id="{19F9EDEB-9120-4837-8ABE-9F4DDA345CB1}"/>
                </a:ext>
              </a:extLst>
            </p:cNvPr>
            <p:cNvSpPr/>
            <p:nvPr/>
          </p:nvSpPr>
          <p:spPr>
            <a:xfrm>
              <a:off x="9353591" y="6329376"/>
              <a:ext cx="905788" cy="345229"/>
            </a:xfrm>
            <a:prstGeom prst="rect">
              <a:avLst/>
            </a:prstGeom>
          </p:spPr>
          <p:txBody>
            <a:bodyPr wrap="none" lIns="0" anchor="ctr">
              <a:spAutoFit/>
            </a:bodyPr>
            <a:lstStyle/>
            <a:p>
              <a:r>
                <a:rPr lang="en-US" sz="1050" kern="0" dirty="0">
                  <a:solidFill>
                    <a:srgbClr val="797979"/>
                  </a:solidFill>
                  <a:latin typeface="Segoe UI" panose="020B0502040204020203" pitchFamily="34" charset="0"/>
                  <a:cs typeface="Segoe UI" panose="020B0502040204020203" pitchFamily="34" charset="0"/>
                </a:rPr>
                <a:t>Customer</a:t>
              </a:r>
            </a:p>
          </p:txBody>
        </p:sp>
        <p:sp>
          <p:nvSpPr>
            <p:cNvPr id="126" name="Rectangle 125">
              <a:extLst>
                <a:ext uri="{FF2B5EF4-FFF2-40B4-BE49-F238E27FC236}">
                  <a16:creationId xmlns:a16="http://schemas.microsoft.com/office/drawing/2014/main" id="{1836D9BF-D235-460A-B73A-7D191E8EA50D}"/>
                </a:ext>
              </a:extLst>
            </p:cNvPr>
            <p:cNvSpPr/>
            <p:nvPr/>
          </p:nvSpPr>
          <p:spPr>
            <a:xfrm>
              <a:off x="10550163" y="6400134"/>
              <a:ext cx="223782" cy="22679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6" name="Rectangle 175">
              <a:extLst>
                <a:ext uri="{FF2B5EF4-FFF2-40B4-BE49-F238E27FC236}">
                  <a16:creationId xmlns:a16="http://schemas.microsoft.com/office/drawing/2014/main" id="{F0E89AF5-964C-4169-A6C1-2981322026B1}"/>
                </a:ext>
              </a:extLst>
            </p:cNvPr>
            <p:cNvSpPr/>
            <p:nvPr/>
          </p:nvSpPr>
          <p:spPr>
            <a:xfrm>
              <a:off x="10853495" y="6329375"/>
              <a:ext cx="890533" cy="345229"/>
            </a:xfrm>
            <a:prstGeom prst="rect">
              <a:avLst/>
            </a:prstGeom>
          </p:spPr>
          <p:txBody>
            <a:bodyPr wrap="none" lIns="0" anchor="ctr">
              <a:spAutoFit/>
            </a:bodyPr>
            <a:lstStyle/>
            <a:p>
              <a:r>
                <a:rPr lang="en-US" sz="1050" kern="0" dirty="0">
                  <a:solidFill>
                    <a:srgbClr val="797979"/>
                  </a:solidFill>
                  <a:latin typeface="Segoe UI" panose="020B0502040204020203" pitchFamily="34" charset="0"/>
                  <a:cs typeface="Segoe UI" panose="020B0502040204020203" pitchFamily="34" charset="0"/>
                </a:rPr>
                <a:t>Microsoft</a:t>
              </a:r>
            </a:p>
          </p:txBody>
        </p:sp>
      </p:grpSp>
      <p:sp>
        <p:nvSpPr>
          <p:cNvPr id="3" name="TextBox 2">
            <a:extLst>
              <a:ext uri="{FF2B5EF4-FFF2-40B4-BE49-F238E27FC236}">
                <a16:creationId xmlns:a16="http://schemas.microsoft.com/office/drawing/2014/main" id="{0FF90CAD-ADE1-4422-99DF-B3DCC24EDE95}"/>
              </a:ext>
            </a:extLst>
          </p:cNvPr>
          <p:cNvSpPr txBox="1"/>
          <p:nvPr/>
        </p:nvSpPr>
        <p:spPr>
          <a:xfrm>
            <a:off x="9776085" y="2166526"/>
            <a:ext cx="1591004" cy="246221"/>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Move-in ready</a:t>
            </a:r>
            <a:endParaRPr lang="en-US" sz="1000" dirty="0">
              <a:solidFill>
                <a:schemeClr val="tx2"/>
              </a:solidFill>
            </a:endParaRPr>
          </a:p>
        </p:txBody>
      </p:sp>
      <p:sp>
        <p:nvSpPr>
          <p:cNvPr id="105" name="TextBox 104">
            <a:extLst>
              <a:ext uri="{FF2B5EF4-FFF2-40B4-BE49-F238E27FC236}">
                <a16:creationId xmlns:a16="http://schemas.microsoft.com/office/drawing/2014/main" id="{33E40207-46A0-49E0-86AB-7C9C77EA1F4B}"/>
              </a:ext>
            </a:extLst>
          </p:cNvPr>
          <p:cNvSpPr txBox="1"/>
          <p:nvPr/>
        </p:nvSpPr>
        <p:spPr>
          <a:xfrm>
            <a:off x="5027500" y="2166526"/>
            <a:ext cx="1710980" cy="246221"/>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Build from the ground up</a:t>
            </a:r>
            <a:endParaRPr lang="en-US" sz="1000" dirty="0">
              <a:solidFill>
                <a:schemeClr val="tx2"/>
              </a:solidFill>
            </a:endParaRPr>
          </a:p>
        </p:txBody>
      </p:sp>
      <p:sp>
        <p:nvSpPr>
          <p:cNvPr id="107" name="TextBox 106">
            <a:extLst>
              <a:ext uri="{FF2B5EF4-FFF2-40B4-BE49-F238E27FC236}">
                <a16:creationId xmlns:a16="http://schemas.microsoft.com/office/drawing/2014/main" id="{1B9D08DA-FB9E-4CDA-83E2-97BA2CE365B0}"/>
              </a:ext>
            </a:extLst>
          </p:cNvPr>
          <p:cNvSpPr txBox="1"/>
          <p:nvPr/>
        </p:nvSpPr>
        <p:spPr>
          <a:xfrm>
            <a:off x="7396421" y="2166526"/>
            <a:ext cx="1614134" cy="246221"/>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Some assembly required</a:t>
            </a:r>
            <a:endParaRPr lang="en-US" sz="1000" dirty="0">
              <a:solidFill>
                <a:schemeClr val="tx2"/>
              </a:solidFill>
            </a:endParaRPr>
          </a:p>
        </p:txBody>
      </p:sp>
      <p:sp>
        <p:nvSpPr>
          <p:cNvPr id="4" name="Title 3">
            <a:extLst>
              <a:ext uri="{FF2B5EF4-FFF2-40B4-BE49-F238E27FC236}">
                <a16:creationId xmlns:a16="http://schemas.microsoft.com/office/drawing/2014/main" id="{2BC21B27-707C-4B47-A9BD-0CD9DF6EC251}"/>
              </a:ext>
            </a:extLst>
          </p:cNvPr>
          <p:cNvSpPr>
            <a:spLocks noGrp="1"/>
          </p:cNvSpPr>
          <p:nvPr>
            <p:ph type="title"/>
          </p:nvPr>
        </p:nvSpPr>
        <p:spPr/>
        <p:txBody>
          <a:bodyPr/>
          <a:lstStyle/>
          <a:p>
            <a:r>
              <a:rPr lang="en-US" dirty="0"/>
              <a:t>The traditional tenants of hosting</a:t>
            </a:r>
          </a:p>
        </p:txBody>
      </p:sp>
      <p:sp>
        <p:nvSpPr>
          <p:cNvPr id="7" name="Text Placeholder 6">
            <a:extLst>
              <a:ext uri="{FF2B5EF4-FFF2-40B4-BE49-F238E27FC236}">
                <a16:creationId xmlns:a16="http://schemas.microsoft.com/office/drawing/2014/main" id="{54926910-B7C0-4E0A-804B-C56726CD182A}"/>
              </a:ext>
            </a:extLst>
          </p:cNvPr>
          <p:cNvSpPr>
            <a:spLocks noGrp="1"/>
          </p:cNvSpPr>
          <p:nvPr>
            <p:ph type="body" sz="quarter" idx="10"/>
          </p:nvPr>
        </p:nvSpPr>
        <p:spPr/>
        <p:txBody>
          <a:bodyPr/>
          <a:lstStyle/>
          <a:p>
            <a:r>
              <a:rPr lang="en-US" dirty="0"/>
              <a:t>Choose the right balance of control and responsibility based on your needs</a:t>
            </a:r>
          </a:p>
        </p:txBody>
      </p:sp>
    </p:spTree>
    <p:extLst>
      <p:ext uri="{BB962C8B-B14F-4D97-AF65-F5344CB8AC3E}">
        <p14:creationId xmlns:p14="http://schemas.microsoft.com/office/powerpoint/2010/main" val="15035627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Straight Connector 153">
            <a:extLst>
              <a:ext uri="{FF2B5EF4-FFF2-40B4-BE49-F238E27FC236}">
                <a16:creationId xmlns:a16="http://schemas.microsoft.com/office/drawing/2014/main" id="{AB350BD1-C2BA-45DC-88BA-DA7FB1E25109}"/>
              </a:ext>
            </a:extLst>
          </p:cNvPr>
          <p:cNvCxnSpPr>
            <a:cxnSpLocks/>
          </p:cNvCxnSpPr>
          <p:nvPr/>
        </p:nvCxnSpPr>
        <p:spPr>
          <a:xfrm>
            <a:off x="1018057"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52C2F3-96E1-49A8-A36B-F315BD2A18AD}"/>
              </a:ext>
            </a:extLst>
          </p:cNvPr>
          <p:cNvCxnSpPr>
            <a:cxnSpLocks/>
          </p:cNvCxnSpPr>
          <p:nvPr/>
        </p:nvCxnSpPr>
        <p:spPr>
          <a:xfrm>
            <a:off x="1018057"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D9CDB91-5E5C-434F-96C7-7323F2483C24}"/>
              </a:ext>
            </a:extLst>
          </p:cNvPr>
          <p:cNvCxnSpPr>
            <a:cxnSpLocks/>
          </p:cNvCxnSpPr>
          <p:nvPr/>
        </p:nvCxnSpPr>
        <p:spPr>
          <a:xfrm>
            <a:off x="1018057"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18357E09-70A3-49D3-BE41-D367EB520C00}"/>
              </a:ext>
            </a:extLst>
          </p:cNvPr>
          <p:cNvSpPr/>
          <p:nvPr/>
        </p:nvSpPr>
        <p:spPr>
          <a:xfrm>
            <a:off x="6696234" y="2263429"/>
            <a:ext cx="1697117" cy="699220"/>
          </a:xfrm>
          <a:prstGeom prst="rect">
            <a:avLst/>
          </a:prstGeom>
        </p:spPr>
        <p:txBody>
          <a:bodyPr wrap="square" lIns="0">
            <a:spAutoFit/>
          </a:bodyPr>
          <a:lstStyle/>
          <a:p>
            <a:pPr defTabSz="896214">
              <a:lnSpc>
                <a:spcPct val="90000"/>
              </a:lnSpc>
              <a:spcAft>
                <a:spcPts val="2400"/>
              </a:spcAft>
            </a:pPr>
            <a:r>
              <a:rPr lang="en-US" sz="1400" kern="0">
                <a:solidFill>
                  <a:prstClr val="black"/>
                </a:solidFill>
                <a:latin typeface="Segoe UI Semibold" panose="020B0702040204020203" pitchFamily="34" charset="0"/>
                <a:cs typeface="Segoe UI Semibold" panose="020B0702040204020203" pitchFamily="34" charset="0"/>
              </a:rPr>
              <a:t>Supports global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footprint for market expansion</a:t>
            </a:r>
          </a:p>
        </p:txBody>
      </p:sp>
      <p:sp>
        <p:nvSpPr>
          <p:cNvPr id="309" name="Rectangle 308">
            <a:extLst>
              <a:ext uri="{FF2B5EF4-FFF2-40B4-BE49-F238E27FC236}">
                <a16:creationId xmlns:a16="http://schemas.microsoft.com/office/drawing/2014/main" id="{7EB7775D-288B-4126-9979-CD9B75D88092}"/>
              </a:ext>
            </a:extLst>
          </p:cNvPr>
          <p:cNvSpPr/>
          <p:nvPr/>
        </p:nvSpPr>
        <p:spPr>
          <a:xfrm>
            <a:off x="6696234" y="3305857"/>
            <a:ext cx="1862508" cy="685572"/>
          </a:xfrm>
          <a:prstGeom prst="rect">
            <a:avLst/>
          </a:prstGeom>
        </p:spPr>
        <p:txBody>
          <a:bodyPr wrap="square" lIns="0">
            <a:spAutoFit/>
          </a:bodyPr>
          <a:lstStyle/>
          <a:p>
            <a:pPr defTabSz="896214">
              <a:lnSpc>
                <a:spcPct val="90000"/>
              </a:lnSpc>
              <a:spcAft>
                <a:spcPts val="2400"/>
              </a:spcAft>
            </a:pPr>
            <a:r>
              <a:rPr lang="en-US" sz="1400" kern="0">
                <a:solidFill>
                  <a:prstClr val="black"/>
                </a:solidFill>
                <a:latin typeface="Segoe UI Semibold" panose="020B0702040204020203" pitchFamily="34" charset="0"/>
                <a:cs typeface="Segoe UI Semibold" panose="020B0702040204020203" pitchFamily="34" charset="0"/>
              </a:rPr>
              <a:t>Reduce costs of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supporting old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application hardware</a:t>
            </a:r>
          </a:p>
        </p:txBody>
      </p:sp>
      <p:sp>
        <p:nvSpPr>
          <p:cNvPr id="310" name="Rectangle 309">
            <a:extLst>
              <a:ext uri="{FF2B5EF4-FFF2-40B4-BE49-F238E27FC236}">
                <a16:creationId xmlns:a16="http://schemas.microsoft.com/office/drawing/2014/main" id="{71C43C83-47C9-43AE-A203-7DFF1DCEE9DA}"/>
              </a:ext>
            </a:extLst>
          </p:cNvPr>
          <p:cNvSpPr/>
          <p:nvPr/>
        </p:nvSpPr>
        <p:spPr>
          <a:xfrm>
            <a:off x="6696234" y="4359504"/>
            <a:ext cx="1862508" cy="699220"/>
          </a:xfrm>
          <a:prstGeom prst="rect">
            <a:avLst/>
          </a:prstGeom>
        </p:spPr>
        <p:txBody>
          <a:bodyPr wrap="square" lIns="0">
            <a:spAutoFit/>
          </a:bodyPr>
          <a:lstStyle/>
          <a:p>
            <a:pPr defTabSz="896214">
              <a:lnSpc>
                <a:spcPct val="90000"/>
              </a:lnSpc>
              <a:spcAft>
                <a:spcPts val="2400"/>
              </a:spcAft>
            </a:pPr>
            <a:r>
              <a:rPr lang="en-US" sz="1400" kern="0" dirty="0">
                <a:solidFill>
                  <a:prstClr val="black"/>
                </a:solidFill>
                <a:latin typeface="Segoe UI Semibold" panose="020B0702040204020203" pitchFamily="34" charset="0"/>
                <a:cs typeface="Segoe UI Semibold" panose="020B0702040204020203" pitchFamily="34" charset="0"/>
              </a:rPr>
              <a:t>Secure critical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company data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and information</a:t>
            </a:r>
          </a:p>
        </p:txBody>
      </p:sp>
      <p:cxnSp>
        <p:nvCxnSpPr>
          <p:cNvPr id="303" name="Straight Connector 302">
            <a:extLst>
              <a:ext uri="{FF2B5EF4-FFF2-40B4-BE49-F238E27FC236}">
                <a16:creationId xmlns:a16="http://schemas.microsoft.com/office/drawing/2014/main" id="{C524A27B-85D4-4C90-A308-EACBE83D4F93}"/>
              </a:ext>
            </a:extLst>
          </p:cNvPr>
          <p:cNvCxnSpPr>
            <a:cxnSpLocks/>
          </p:cNvCxnSpPr>
          <p:nvPr/>
        </p:nvCxnSpPr>
        <p:spPr>
          <a:xfrm>
            <a:off x="6656442" y="3116000"/>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9CBFA22-42D2-407B-B76E-2305BF5BF112}"/>
              </a:ext>
            </a:extLst>
          </p:cNvPr>
          <p:cNvCxnSpPr>
            <a:cxnSpLocks/>
          </p:cNvCxnSpPr>
          <p:nvPr/>
        </p:nvCxnSpPr>
        <p:spPr>
          <a:xfrm>
            <a:off x="6656442" y="4169647"/>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F2959FA9-CC71-4BB3-8427-C013C47CD315}"/>
              </a:ext>
            </a:extLst>
          </p:cNvPr>
          <p:cNvCxnSpPr>
            <a:cxnSpLocks/>
          </p:cNvCxnSpPr>
          <p:nvPr/>
        </p:nvCxnSpPr>
        <p:spPr>
          <a:xfrm>
            <a:off x="6656442" y="5223295"/>
            <a:ext cx="475420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D9D7D91-5315-4E09-823C-1EA422593EE6}"/>
              </a:ext>
            </a:extLst>
          </p:cNvPr>
          <p:cNvSpPr/>
          <p:nvPr/>
        </p:nvSpPr>
        <p:spPr>
          <a:xfrm>
            <a:off x="1081924" y="2349145"/>
            <a:ext cx="1737708" cy="497537"/>
          </a:xfrm>
          <a:prstGeom prst="rect">
            <a:avLst/>
          </a:prstGeom>
        </p:spPr>
        <p:txBody>
          <a:bodyPr wrap="square" lIns="0">
            <a:spAutoFit/>
          </a:bodyPr>
          <a:lstStyle/>
          <a:p>
            <a:pPr defTabSz="896214">
              <a:lnSpc>
                <a:spcPct val="90000"/>
              </a:lnSpc>
              <a:spcAft>
                <a:spcPts val="2400"/>
              </a:spcAft>
            </a:pPr>
            <a:r>
              <a:rPr lang="en-US" sz="1400" kern="0" dirty="0">
                <a:solidFill>
                  <a:prstClr val="black"/>
                </a:solidFill>
                <a:latin typeface="Segoe UI Semibold" panose="020B0702040204020203" pitchFamily="34" charset="0"/>
                <a:cs typeface="Segoe UI Semibold" panose="020B0702040204020203" pitchFamily="34" charset="0"/>
              </a:rPr>
              <a:t>Deliver reliable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app experiences</a:t>
            </a:r>
          </a:p>
        </p:txBody>
      </p:sp>
      <p:sp>
        <p:nvSpPr>
          <p:cNvPr id="85" name="Rectangle 84">
            <a:extLst>
              <a:ext uri="{FF2B5EF4-FFF2-40B4-BE49-F238E27FC236}">
                <a16:creationId xmlns:a16="http://schemas.microsoft.com/office/drawing/2014/main" id="{9E9CB766-6E71-422A-8D73-8E58D09C7E26}"/>
              </a:ext>
            </a:extLst>
          </p:cNvPr>
          <p:cNvSpPr/>
          <p:nvPr/>
        </p:nvSpPr>
        <p:spPr>
          <a:xfrm>
            <a:off x="1081924" y="3402793"/>
            <a:ext cx="1737708" cy="497537"/>
          </a:xfrm>
          <a:prstGeom prst="rect">
            <a:avLst/>
          </a:prstGeom>
        </p:spPr>
        <p:txBody>
          <a:bodyPr wrap="square" lIns="0">
            <a:spAutoFit/>
          </a:bodyPr>
          <a:lstStyle/>
          <a:p>
            <a:pPr defTabSz="896214">
              <a:lnSpc>
                <a:spcPct val="90000"/>
              </a:lnSpc>
              <a:spcAft>
                <a:spcPts val="2400"/>
              </a:spcAft>
            </a:pPr>
            <a:r>
              <a:rPr lang="en-US" sz="1400" kern="0">
                <a:solidFill>
                  <a:prstClr val="black"/>
                </a:solidFill>
                <a:latin typeface="Segoe UI Semibold" panose="020B0702040204020203" pitchFamily="34" charset="0"/>
                <a:cs typeface="Segoe UI Semibold" panose="020B0702040204020203" pitchFamily="34" charset="0"/>
              </a:rPr>
              <a:t>Leverage existing,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on-premises data </a:t>
            </a:r>
          </a:p>
        </p:txBody>
      </p:sp>
      <p:sp>
        <p:nvSpPr>
          <p:cNvPr id="86" name="Rectangle 85">
            <a:extLst>
              <a:ext uri="{FF2B5EF4-FFF2-40B4-BE49-F238E27FC236}">
                <a16:creationId xmlns:a16="http://schemas.microsoft.com/office/drawing/2014/main" id="{B1301F61-FC37-4455-9501-4ADAB7F73C8F}"/>
              </a:ext>
            </a:extLst>
          </p:cNvPr>
          <p:cNvSpPr/>
          <p:nvPr/>
        </p:nvSpPr>
        <p:spPr>
          <a:xfrm>
            <a:off x="1081924" y="4456440"/>
            <a:ext cx="1857245" cy="497537"/>
          </a:xfrm>
          <a:prstGeom prst="rect">
            <a:avLst/>
          </a:prstGeom>
        </p:spPr>
        <p:txBody>
          <a:bodyPr wrap="square" lIns="0">
            <a:spAutoFit/>
          </a:bodyPr>
          <a:lstStyle/>
          <a:p>
            <a:pPr defTabSz="896214">
              <a:lnSpc>
                <a:spcPct val="90000"/>
              </a:lnSpc>
              <a:spcAft>
                <a:spcPts val="2400"/>
              </a:spcAft>
            </a:pPr>
            <a:r>
              <a:rPr lang="en-US" sz="1400" kern="0">
                <a:solidFill>
                  <a:prstClr val="black"/>
                </a:solidFill>
                <a:latin typeface="Segoe UI Semibold" panose="020B0702040204020203" pitchFamily="34" charset="0"/>
                <a:cs typeface="Segoe UI Semibold" panose="020B0702040204020203" pitchFamily="34" charset="0"/>
              </a:rPr>
              <a:t>Connect to </a:t>
            </a:r>
            <a:br>
              <a:rPr lang="en-US" sz="1400" kern="0">
                <a:solidFill>
                  <a:prstClr val="black"/>
                </a:solidFill>
                <a:latin typeface="Segoe UI Semibold" panose="020B0702040204020203" pitchFamily="34" charset="0"/>
                <a:cs typeface="Segoe UI Semibold" panose="020B0702040204020203" pitchFamily="34" charset="0"/>
              </a:rPr>
            </a:br>
            <a:r>
              <a:rPr lang="en-US" sz="1400" kern="0">
                <a:solidFill>
                  <a:prstClr val="black"/>
                </a:solidFill>
                <a:latin typeface="Segoe UI Semibold" panose="020B0702040204020203" pitchFamily="34" charset="0"/>
                <a:cs typeface="Segoe UI Semibold" panose="020B0702040204020203" pitchFamily="34" charset="0"/>
              </a:rPr>
              <a:t>business processes</a:t>
            </a:r>
          </a:p>
        </p:txBody>
      </p:sp>
      <p:sp>
        <p:nvSpPr>
          <p:cNvPr id="87" name="Rectangle 86">
            <a:extLst>
              <a:ext uri="{FF2B5EF4-FFF2-40B4-BE49-F238E27FC236}">
                <a16:creationId xmlns:a16="http://schemas.microsoft.com/office/drawing/2014/main" id="{0C71DB40-E247-4B2C-977E-2F1A9076F7C1}"/>
              </a:ext>
            </a:extLst>
          </p:cNvPr>
          <p:cNvSpPr/>
          <p:nvPr/>
        </p:nvSpPr>
        <p:spPr>
          <a:xfrm>
            <a:off x="1081924" y="5510089"/>
            <a:ext cx="1737708" cy="497537"/>
          </a:xfrm>
          <a:prstGeom prst="rect">
            <a:avLst/>
          </a:prstGeom>
        </p:spPr>
        <p:txBody>
          <a:bodyPr wrap="square" lIns="0">
            <a:spAutoFit/>
          </a:bodyPr>
          <a:lstStyle/>
          <a:p>
            <a:pPr defTabSz="896214">
              <a:lnSpc>
                <a:spcPct val="90000"/>
              </a:lnSpc>
              <a:spcAft>
                <a:spcPts val="2400"/>
              </a:spcAft>
            </a:pPr>
            <a:r>
              <a:rPr lang="en-US" sz="1400" kern="0" dirty="0">
                <a:solidFill>
                  <a:prstClr val="black"/>
                </a:solidFill>
                <a:latin typeface="Segoe UI Semibold" panose="020B0702040204020203" pitchFamily="34" charset="0"/>
                <a:cs typeface="Segoe UI Semibold" panose="020B0702040204020203" pitchFamily="34" charset="0"/>
              </a:rPr>
              <a:t>Simplify corporate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identity integration</a:t>
            </a:r>
          </a:p>
        </p:txBody>
      </p:sp>
      <p:sp>
        <p:nvSpPr>
          <p:cNvPr id="88" name="Rectangle 87">
            <a:extLst>
              <a:ext uri="{FF2B5EF4-FFF2-40B4-BE49-F238E27FC236}">
                <a16:creationId xmlns:a16="http://schemas.microsoft.com/office/drawing/2014/main" id="{576BDE09-5626-49D1-B99F-3AE4265AAF0C}"/>
              </a:ext>
            </a:extLst>
          </p:cNvPr>
          <p:cNvSpPr/>
          <p:nvPr/>
        </p:nvSpPr>
        <p:spPr>
          <a:xfrm>
            <a:off x="6696234" y="5410093"/>
            <a:ext cx="2246630" cy="685572"/>
          </a:xfrm>
          <a:prstGeom prst="rect">
            <a:avLst/>
          </a:prstGeom>
        </p:spPr>
        <p:txBody>
          <a:bodyPr wrap="square" lIns="0">
            <a:spAutoFit/>
          </a:bodyPr>
          <a:lstStyle/>
          <a:p>
            <a:pPr defTabSz="896214">
              <a:lnSpc>
                <a:spcPct val="90000"/>
              </a:lnSpc>
              <a:spcAft>
                <a:spcPts val="2400"/>
              </a:spcAft>
            </a:pPr>
            <a:r>
              <a:rPr lang="en-US" sz="1400" kern="0" dirty="0">
                <a:solidFill>
                  <a:prstClr val="black"/>
                </a:solidFill>
                <a:latin typeface="Segoe UI Semibold" panose="020B0702040204020203" pitchFamily="34" charset="0"/>
                <a:cs typeface="Segoe UI Semibold" panose="020B0702040204020203" pitchFamily="34" charset="0"/>
              </a:rPr>
              <a:t>Enable mobile workforce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while minimizing </a:t>
            </a:r>
            <a:br>
              <a:rPr lang="en-US" sz="1400" kern="0" dirty="0">
                <a:solidFill>
                  <a:prstClr val="black"/>
                </a:solidFill>
                <a:latin typeface="Segoe UI Semibold" panose="020B0702040204020203" pitchFamily="34" charset="0"/>
                <a:cs typeface="Segoe UI Semibold" panose="020B0702040204020203" pitchFamily="34" charset="0"/>
              </a:rPr>
            </a:br>
            <a:r>
              <a:rPr lang="en-US" sz="1400" kern="0" dirty="0">
                <a:solidFill>
                  <a:prstClr val="black"/>
                </a:solidFill>
                <a:latin typeface="Segoe UI Semibold" panose="020B0702040204020203" pitchFamily="34" charset="0"/>
                <a:cs typeface="Segoe UI Semibold" panose="020B0702040204020203" pitchFamily="34" charset="0"/>
              </a:rPr>
              <a:t>development redundancy </a:t>
            </a:r>
          </a:p>
        </p:txBody>
      </p:sp>
      <p:sp>
        <p:nvSpPr>
          <p:cNvPr id="89" name="TextBox 88">
            <a:extLst>
              <a:ext uri="{FF2B5EF4-FFF2-40B4-BE49-F238E27FC236}">
                <a16:creationId xmlns:a16="http://schemas.microsoft.com/office/drawing/2014/main" id="{52FCE225-40C4-4103-999D-FFD0BA0B26D4}"/>
              </a:ext>
            </a:extLst>
          </p:cNvPr>
          <p:cNvSpPr txBox="1"/>
          <p:nvPr/>
        </p:nvSpPr>
        <p:spPr>
          <a:xfrm>
            <a:off x="9194316" y="3662443"/>
            <a:ext cx="720505" cy="393017"/>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panose="020B0502040204020203" pitchFamily="34" charset="0"/>
                <a:cs typeface="Segoe UI" panose="020B0502040204020203" pitchFamily="34" charset="0"/>
              </a:rPr>
              <a:t>Auto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patching</a:t>
            </a:r>
          </a:p>
        </p:txBody>
      </p:sp>
      <p:sp>
        <p:nvSpPr>
          <p:cNvPr id="189" name="TextBox 188">
            <a:extLst>
              <a:ext uri="{FF2B5EF4-FFF2-40B4-BE49-F238E27FC236}">
                <a16:creationId xmlns:a16="http://schemas.microsoft.com/office/drawing/2014/main" id="{9929E038-5B3D-492F-87D6-2F168C960EF3}"/>
              </a:ext>
            </a:extLst>
          </p:cNvPr>
          <p:cNvSpPr txBox="1"/>
          <p:nvPr/>
        </p:nvSpPr>
        <p:spPr>
          <a:xfrm>
            <a:off x="3296905" y="3662443"/>
            <a:ext cx="908228" cy="391250"/>
          </a:xfrm>
          <a:prstGeom prst="rect">
            <a:avLst/>
          </a:prstGeom>
          <a:noFill/>
        </p:spPr>
        <p:txBody>
          <a:bodyPr wrap="square" lIns="87867" tIns="43934" rIns="87867" bIns="43934" rtlCol="0" anchor="b">
            <a:spAutoFit/>
          </a:bodyPr>
          <a:lstStyle/>
          <a:p>
            <a:pPr algn="ctr" defTabSz="878390">
              <a:lnSpc>
                <a:spcPct val="90000"/>
              </a:lnSpc>
              <a:spcAft>
                <a:spcPts val="576"/>
              </a:spcAft>
              <a:tabLst>
                <a:tab pos="860699" algn="l"/>
              </a:tabLst>
              <a:defRPr/>
            </a:pPr>
            <a:r>
              <a:rPr lang="en-US" sz="1050" kern="0" dirty="0">
                <a:latin typeface="Segoe UI" panose="020B0502040204020203" pitchFamily="34" charset="0"/>
                <a:cs typeface="Segoe UI" panose="020B0502040204020203" pitchFamily="34" charset="0"/>
              </a:rPr>
              <a:t>Express routes</a:t>
            </a:r>
          </a:p>
        </p:txBody>
      </p:sp>
      <p:sp>
        <p:nvSpPr>
          <p:cNvPr id="166" name="TextBox 165">
            <a:extLst>
              <a:ext uri="{FF2B5EF4-FFF2-40B4-BE49-F238E27FC236}">
                <a16:creationId xmlns:a16="http://schemas.microsoft.com/office/drawing/2014/main" id="{22CB6AFE-306F-4DBB-BDD1-9F31D7724172}"/>
              </a:ext>
            </a:extLst>
          </p:cNvPr>
          <p:cNvSpPr txBox="1"/>
          <p:nvPr/>
        </p:nvSpPr>
        <p:spPr>
          <a:xfrm>
            <a:off x="4389352" y="3662443"/>
            <a:ext cx="1108778"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a:solidFill>
                  <a:schemeClr val="tx1"/>
                </a:solidFill>
                <a:latin typeface="Segoe UI" panose="020B0502040204020203" pitchFamily="34" charset="0"/>
                <a:cs typeface="Segoe UI" panose="020B0502040204020203" pitchFamily="34" charset="0"/>
              </a:rPr>
              <a:t>VNET integration</a:t>
            </a:r>
          </a:p>
        </p:txBody>
      </p:sp>
      <p:sp>
        <p:nvSpPr>
          <p:cNvPr id="162" name="TextBox 161">
            <a:extLst>
              <a:ext uri="{FF2B5EF4-FFF2-40B4-BE49-F238E27FC236}">
                <a16:creationId xmlns:a16="http://schemas.microsoft.com/office/drawing/2014/main" id="{B98B172D-BEBF-461D-95C3-87BFC1C70E95}"/>
              </a:ext>
            </a:extLst>
          </p:cNvPr>
          <p:cNvSpPr txBox="1"/>
          <p:nvPr/>
        </p:nvSpPr>
        <p:spPr>
          <a:xfrm>
            <a:off x="3180170" y="4773232"/>
            <a:ext cx="1246483"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a:solidFill>
                  <a:schemeClr val="tx1"/>
                </a:solidFill>
              </a:rPr>
              <a:t>API Management</a:t>
            </a:r>
          </a:p>
        </p:txBody>
      </p:sp>
      <p:sp>
        <p:nvSpPr>
          <p:cNvPr id="160" name="TextBox 159">
            <a:extLst>
              <a:ext uri="{FF2B5EF4-FFF2-40B4-BE49-F238E27FC236}">
                <a16:creationId xmlns:a16="http://schemas.microsoft.com/office/drawing/2014/main" id="{A48D0203-EADC-4B3D-95DD-62A87A7B6D58}"/>
              </a:ext>
            </a:extLst>
          </p:cNvPr>
          <p:cNvSpPr txBox="1"/>
          <p:nvPr/>
        </p:nvSpPr>
        <p:spPr>
          <a:xfrm>
            <a:off x="4504208" y="4773232"/>
            <a:ext cx="879067"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a:solidFill>
                  <a:schemeClr val="tx1"/>
                </a:solidFill>
              </a:rPr>
              <a:t>Logic App</a:t>
            </a:r>
          </a:p>
        </p:txBody>
      </p:sp>
      <p:sp>
        <p:nvSpPr>
          <p:cNvPr id="149" name="TextBox 148">
            <a:extLst>
              <a:ext uri="{FF2B5EF4-FFF2-40B4-BE49-F238E27FC236}">
                <a16:creationId xmlns:a16="http://schemas.microsoft.com/office/drawing/2014/main" id="{25C28B9C-5B8D-45B3-B9BE-634CCD6B0392}"/>
              </a:ext>
            </a:extLst>
          </p:cNvPr>
          <p:cNvSpPr txBox="1"/>
          <p:nvPr/>
        </p:nvSpPr>
        <p:spPr>
          <a:xfrm>
            <a:off x="4329550" y="5796163"/>
            <a:ext cx="1228382"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a:solidFill>
                  <a:schemeClr val="tx1"/>
                </a:solidFill>
              </a:rPr>
              <a:t>Corporate AAD</a:t>
            </a:r>
          </a:p>
        </p:txBody>
      </p:sp>
      <p:sp>
        <p:nvSpPr>
          <p:cNvPr id="153" name="Freeform: Shape 152">
            <a:extLst>
              <a:ext uri="{FF2B5EF4-FFF2-40B4-BE49-F238E27FC236}">
                <a16:creationId xmlns:a16="http://schemas.microsoft.com/office/drawing/2014/main" id="{D94D599D-CDA8-4869-A304-73B9E1B07B8F}"/>
              </a:ext>
            </a:extLst>
          </p:cNvPr>
          <p:cNvSpPr/>
          <p:nvPr/>
        </p:nvSpPr>
        <p:spPr>
          <a:xfrm>
            <a:off x="4774766" y="5441946"/>
            <a:ext cx="337951" cy="341385"/>
          </a:xfrm>
          <a:custGeom>
            <a:avLst/>
            <a:gdLst>
              <a:gd name="connsiteX0" fmla="*/ 3235617 w 6930288"/>
              <a:gd name="connsiteY0" fmla="*/ 2621555 h 7000716"/>
              <a:gd name="connsiteX1" fmla="*/ 3305956 w 6930288"/>
              <a:gd name="connsiteY1" fmla="*/ 2703189 h 7000716"/>
              <a:gd name="connsiteX2" fmla="*/ 3365189 w 6930288"/>
              <a:gd name="connsiteY2" fmla="*/ 2784822 h 7000716"/>
              <a:gd name="connsiteX3" fmla="*/ 3365189 w 6930288"/>
              <a:gd name="connsiteY3" fmla="*/ 3842350 h 7000716"/>
              <a:gd name="connsiteX4" fmla="*/ 3335573 w 6930288"/>
              <a:gd name="connsiteY4" fmla="*/ 4925852 h 7000716"/>
              <a:gd name="connsiteX5" fmla="*/ 3093088 w 6930288"/>
              <a:gd name="connsiteY5" fmla="*/ 4821955 h 7000716"/>
              <a:gd name="connsiteX6" fmla="*/ 2091679 w 6930288"/>
              <a:gd name="connsiteY6" fmla="*/ 4176307 h 7000716"/>
              <a:gd name="connsiteX7" fmla="*/ 2093530 w 6930288"/>
              <a:gd name="connsiteY7" fmla="*/ 4052001 h 7000716"/>
              <a:gd name="connsiteX8" fmla="*/ 2056509 w 6930288"/>
              <a:gd name="connsiteY8" fmla="*/ 3853482 h 7000716"/>
              <a:gd name="connsiteX9" fmla="*/ 2015786 w 6930288"/>
              <a:gd name="connsiteY9" fmla="*/ 3732887 h 7000716"/>
              <a:gd name="connsiteX10" fmla="*/ 3235617 w 6930288"/>
              <a:gd name="connsiteY10" fmla="*/ 2621555 h 7000716"/>
              <a:gd name="connsiteX11" fmla="*/ 3809437 w 6930288"/>
              <a:gd name="connsiteY11" fmla="*/ 2619699 h 7000716"/>
              <a:gd name="connsiteX12" fmla="*/ 4438787 w 6930288"/>
              <a:gd name="connsiteY12" fmla="*/ 3308021 h 7000716"/>
              <a:gd name="connsiteX13" fmla="*/ 4842312 w 6930288"/>
              <a:gd name="connsiteY13" fmla="*/ 3788547 h 7000716"/>
              <a:gd name="connsiteX14" fmla="*/ 4836759 w 6930288"/>
              <a:gd name="connsiteY14" fmla="*/ 3944393 h 7000716"/>
              <a:gd name="connsiteX15" fmla="*/ 4821951 w 6930288"/>
              <a:gd name="connsiteY15" fmla="*/ 4141056 h 7000716"/>
              <a:gd name="connsiteX16" fmla="*/ 3872372 w 6930288"/>
              <a:gd name="connsiteY16" fmla="*/ 4777427 h 7000716"/>
              <a:gd name="connsiteX17" fmla="*/ 3596568 w 6930288"/>
              <a:gd name="connsiteY17" fmla="*/ 4944405 h 7000716"/>
              <a:gd name="connsiteX18" fmla="*/ 3548442 w 6930288"/>
              <a:gd name="connsiteY18" fmla="*/ 3838640 h 7000716"/>
              <a:gd name="connsiteX19" fmla="*/ 3542888 w 6930288"/>
              <a:gd name="connsiteY19" fmla="*/ 2782967 h 7000716"/>
              <a:gd name="connsiteX20" fmla="*/ 3665056 w 6930288"/>
              <a:gd name="connsiteY20" fmla="*/ 2701334 h 7000716"/>
              <a:gd name="connsiteX21" fmla="*/ 3809437 w 6930288"/>
              <a:gd name="connsiteY21" fmla="*/ 2619699 h 7000716"/>
              <a:gd name="connsiteX22" fmla="*/ 3515123 w 6930288"/>
              <a:gd name="connsiteY22" fmla="*/ 1526921 h 7000716"/>
              <a:gd name="connsiteX23" fmla="*/ 3150470 w 6930288"/>
              <a:gd name="connsiteY23" fmla="*/ 1645660 h 7000716"/>
              <a:gd name="connsiteX24" fmla="*/ 2998685 w 6930288"/>
              <a:gd name="connsiteY24" fmla="*/ 2341403 h 7000716"/>
              <a:gd name="connsiteX25" fmla="*/ 3057918 w 6930288"/>
              <a:gd name="connsiteY25" fmla="*/ 2465709 h 7000716"/>
              <a:gd name="connsiteX26" fmla="*/ 2859858 w 6930288"/>
              <a:gd name="connsiteY26" fmla="*/ 2654950 h 7000716"/>
              <a:gd name="connsiteX27" fmla="*/ 1904725 w 6930288"/>
              <a:gd name="connsiteY27" fmla="*/ 3526947 h 7000716"/>
              <a:gd name="connsiteX28" fmla="*/ 1739983 w 6930288"/>
              <a:gd name="connsiteY28" fmla="*/ 3541790 h 7000716"/>
              <a:gd name="connsiteX29" fmla="*/ 1223545 w 6930288"/>
              <a:gd name="connsiteY29" fmla="*/ 3671662 h 7000716"/>
              <a:gd name="connsiteX30" fmla="*/ 1084718 w 6930288"/>
              <a:gd name="connsiteY30" fmla="*/ 4027882 h 7000716"/>
              <a:gd name="connsiteX31" fmla="*/ 1249460 w 6930288"/>
              <a:gd name="connsiteY31" fmla="*/ 4400799 h 7000716"/>
              <a:gd name="connsiteX32" fmla="*/ 1869555 w 6930288"/>
              <a:gd name="connsiteY32" fmla="*/ 4443471 h 7000716"/>
              <a:gd name="connsiteX33" fmla="*/ 1995425 w 6930288"/>
              <a:gd name="connsiteY33" fmla="*/ 4400799 h 7000716"/>
              <a:gd name="connsiteX34" fmla="*/ 2532224 w 6930288"/>
              <a:gd name="connsiteY34" fmla="*/ 4692084 h 7000716"/>
              <a:gd name="connsiteX35" fmla="*/ 3076429 w 6930288"/>
              <a:gd name="connsiteY35" fmla="*/ 4994499 h 7000716"/>
              <a:gd name="connsiteX36" fmla="*/ 3056067 w 6930288"/>
              <a:gd name="connsiteY36" fmla="*/ 5144779 h 7000716"/>
              <a:gd name="connsiteX37" fmla="*/ 3043110 w 6930288"/>
              <a:gd name="connsiteY37" fmla="*/ 5632726 h 7000716"/>
              <a:gd name="connsiteX38" fmla="*/ 3333722 w 6930288"/>
              <a:gd name="connsiteY38" fmla="*/ 5886904 h 7000716"/>
              <a:gd name="connsiteX39" fmla="*/ 3640993 w 6930288"/>
              <a:gd name="connsiteY39" fmla="*/ 5890615 h 7000716"/>
              <a:gd name="connsiteX40" fmla="*/ 3964924 w 6930288"/>
              <a:gd name="connsiteY40" fmla="*/ 5612318 h 7000716"/>
              <a:gd name="connsiteX41" fmla="*/ 3976029 w 6930288"/>
              <a:gd name="connsiteY41" fmla="*/ 5217136 h 7000716"/>
              <a:gd name="connsiteX42" fmla="*/ 4027859 w 6930288"/>
              <a:gd name="connsiteY42" fmla="*/ 5000065 h 7000716"/>
              <a:gd name="connsiteX43" fmla="*/ 4907098 w 6930288"/>
              <a:gd name="connsiteY43" fmla="*/ 4397089 h 7000716"/>
              <a:gd name="connsiteX44" fmla="*/ 5077393 w 6930288"/>
              <a:gd name="connsiteY44" fmla="*/ 4456459 h 7000716"/>
              <a:gd name="connsiteX45" fmla="*/ 5329133 w 6930288"/>
              <a:gd name="connsiteY45" fmla="*/ 4526960 h 7000716"/>
              <a:gd name="connsiteX46" fmla="*/ 5669723 w 6930288"/>
              <a:gd name="connsiteY46" fmla="*/ 4395234 h 7000716"/>
              <a:gd name="connsiteX47" fmla="*/ 5817806 w 6930288"/>
              <a:gd name="connsiteY47" fmla="*/ 3838640 h 7000716"/>
              <a:gd name="connsiteX48" fmla="*/ 5136626 w 6930288"/>
              <a:gd name="connsiteY48" fmla="*/ 3551067 h 7000716"/>
              <a:gd name="connsiteX49" fmla="*/ 4995948 w 6930288"/>
              <a:gd name="connsiteY49" fmla="*/ 3591883 h 7000716"/>
              <a:gd name="connsiteX50" fmla="*/ 4871929 w 6930288"/>
              <a:gd name="connsiteY50" fmla="*/ 3487986 h 7000716"/>
              <a:gd name="connsiteX51" fmla="*/ 4022305 w 6930288"/>
              <a:gd name="connsiteY51" fmla="*/ 2456432 h 7000716"/>
              <a:gd name="connsiteX52" fmla="*/ 4024156 w 6930288"/>
              <a:gd name="connsiteY52" fmla="*/ 2293164 h 7000716"/>
              <a:gd name="connsiteX53" fmla="*/ 3515123 w 6930288"/>
              <a:gd name="connsiteY53" fmla="*/ 1526921 h 7000716"/>
              <a:gd name="connsiteX54" fmla="*/ 3461443 w 6930288"/>
              <a:gd name="connsiteY54" fmla="*/ 0 h 7000716"/>
              <a:gd name="connsiteX55" fmla="*/ 3487357 w 6930288"/>
              <a:gd name="connsiteY55" fmla="*/ 25974 h 7000716"/>
              <a:gd name="connsiteX56" fmla="*/ 5219922 w 6930288"/>
              <a:gd name="connsiteY56" fmla="*/ 2107634 h 7000716"/>
              <a:gd name="connsiteX57" fmla="*/ 6930275 w 6930288"/>
              <a:gd name="connsiteY57" fmla="*/ 4172596 h 7000716"/>
              <a:gd name="connsiteX58" fmla="*/ 5260645 w 6930288"/>
              <a:gd name="connsiteY58" fmla="*/ 5543671 h 7000716"/>
              <a:gd name="connsiteX59" fmla="*/ 3529931 w 6930288"/>
              <a:gd name="connsiteY59" fmla="*/ 6957419 h 7000716"/>
              <a:gd name="connsiteX60" fmla="*/ 3442932 w 6930288"/>
              <a:gd name="connsiteY60" fmla="*/ 6987104 h 7000716"/>
              <a:gd name="connsiteX61" fmla="*/ 1706665 w 6930288"/>
              <a:gd name="connsiteY61" fmla="*/ 5564080 h 7000716"/>
              <a:gd name="connsiteX62" fmla="*/ 14 w 6930288"/>
              <a:gd name="connsiteY62" fmla="*/ 4150332 h 7000716"/>
              <a:gd name="connsiteX63" fmla="*/ 1723324 w 6930288"/>
              <a:gd name="connsiteY63" fmla="*/ 2090936 h 7000716"/>
              <a:gd name="connsiteX64" fmla="*/ 3446635 w 6930288"/>
              <a:gd name="connsiteY64" fmla="*/ 22264 h 7000716"/>
              <a:gd name="connsiteX65" fmla="*/ 3461443 w 6930288"/>
              <a:gd name="connsiteY65" fmla="*/ 0 h 70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30288" h="7000716">
                <a:moveTo>
                  <a:pt x="3235617" y="2621555"/>
                </a:moveTo>
                <a:cubicBezTo>
                  <a:pt x="3241170" y="2621555"/>
                  <a:pt x="3272638" y="2658661"/>
                  <a:pt x="3305956" y="2703189"/>
                </a:cubicBezTo>
                <a:lnTo>
                  <a:pt x="3365189" y="2784822"/>
                </a:lnTo>
                <a:lnTo>
                  <a:pt x="3365189" y="3842350"/>
                </a:lnTo>
                <a:cubicBezTo>
                  <a:pt x="3365189" y="4699505"/>
                  <a:pt x="3359636" y="4905444"/>
                  <a:pt x="3335573" y="4925852"/>
                </a:cubicBezTo>
                <a:cubicBezTo>
                  <a:pt x="3315212" y="4942551"/>
                  <a:pt x="3257830" y="4918431"/>
                  <a:pt x="3093088" y="4821955"/>
                </a:cubicBezTo>
                <a:cubicBezTo>
                  <a:pt x="2493353" y="4475012"/>
                  <a:pt x="2093530" y="4218979"/>
                  <a:pt x="2091679" y="4176307"/>
                </a:cubicBezTo>
                <a:cubicBezTo>
                  <a:pt x="2091679" y="4157753"/>
                  <a:pt x="2091679" y="4102094"/>
                  <a:pt x="2093530" y="4052001"/>
                </a:cubicBezTo>
                <a:cubicBezTo>
                  <a:pt x="2095381" y="4001907"/>
                  <a:pt x="2078722" y="3914707"/>
                  <a:pt x="2056509" y="3853482"/>
                </a:cubicBezTo>
                <a:cubicBezTo>
                  <a:pt x="2034297" y="3794112"/>
                  <a:pt x="2015786" y="3738453"/>
                  <a:pt x="2015786" y="3732887"/>
                </a:cubicBezTo>
                <a:cubicBezTo>
                  <a:pt x="2015786" y="3710623"/>
                  <a:pt x="3211554" y="2621555"/>
                  <a:pt x="3235617" y="2621555"/>
                </a:cubicBezTo>
                <a:close/>
                <a:moveTo>
                  <a:pt x="3809437" y="2619699"/>
                </a:moveTo>
                <a:cubicBezTo>
                  <a:pt x="3846457" y="2619699"/>
                  <a:pt x="4005646" y="2794098"/>
                  <a:pt x="4438787" y="3308021"/>
                </a:cubicBezTo>
                <a:lnTo>
                  <a:pt x="4842312" y="3788547"/>
                </a:lnTo>
                <a:lnTo>
                  <a:pt x="4836759" y="3944393"/>
                </a:lnTo>
                <a:cubicBezTo>
                  <a:pt x="4834908" y="4031592"/>
                  <a:pt x="4827504" y="4118792"/>
                  <a:pt x="4821951" y="4141056"/>
                </a:cubicBezTo>
                <a:cubicBezTo>
                  <a:pt x="4812696" y="4178162"/>
                  <a:pt x="4664613" y="4278349"/>
                  <a:pt x="3872372" y="4777427"/>
                </a:cubicBezTo>
                <a:cubicBezTo>
                  <a:pt x="3726140" y="4870193"/>
                  <a:pt x="3600270" y="4946261"/>
                  <a:pt x="3596568" y="4944405"/>
                </a:cubicBezTo>
                <a:cubicBezTo>
                  <a:pt x="3561399" y="4944405"/>
                  <a:pt x="3553995" y="4784849"/>
                  <a:pt x="3548442" y="3838640"/>
                </a:cubicBezTo>
                <a:lnTo>
                  <a:pt x="3542888" y="2782967"/>
                </a:lnTo>
                <a:lnTo>
                  <a:pt x="3665056" y="2701334"/>
                </a:lnTo>
                <a:cubicBezTo>
                  <a:pt x="3731694" y="2656805"/>
                  <a:pt x="3796480" y="2619699"/>
                  <a:pt x="3809437" y="2619699"/>
                </a:cubicBezTo>
                <a:close/>
                <a:moveTo>
                  <a:pt x="3515123" y="1526921"/>
                </a:moveTo>
                <a:cubicBezTo>
                  <a:pt x="3350381" y="1526921"/>
                  <a:pt x="3265234" y="1554750"/>
                  <a:pt x="3150470" y="1645660"/>
                </a:cubicBezTo>
                <a:cubicBezTo>
                  <a:pt x="2939452" y="1812638"/>
                  <a:pt x="2878368" y="2090935"/>
                  <a:pt x="2998685" y="2341403"/>
                </a:cubicBezTo>
                <a:lnTo>
                  <a:pt x="3057918" y="2465709"/>
                </a:lnTo>
                <a:lnTo>
                  <a:pt x="2859858" y="2654950"/>
                </a:lnTo>
                <a:cubicBezTo>
                  <a:pt x="2572948" y="2927682"/>
                  <a:pt x="1978766" y="3471288"/>
                  <a:pt x="1904725" y="3526947"/>
                </a:cubicBezTo>
                <a:cubicBezTo>
                  <a:pt x="1841790" y="3575186"/>
                  <a:pt x="1839938" y="3575186"/>
                  <a:pt x="1739983" y="3541790"/>
                </a:cubicBezTo>
                <a:cubicBezTo>
                  <a:pt x="1556731" y="3480565"/>
                  <a:pt x="1366075" y="3528803"/>
                  <a:pt x="1223545" y="3671662"/>
                </a:cubicBezTo>
                <a:cubicBezTo>
                  <a:pt x="1118036" y="3777415"/>
                  <a:pt x="1084718" y="3862759"/>
                  <a:pt x="1084718" y="4027882"/>
                </a:cubicBezTo>
                <a:cubicBezTo>
                  <a:pt x="1084718" y="4198570"/>
                  <a:pt x="1121739" y="4282060"/>
                  <a:pt x="1249460" y="4400799"/>
                </a:cubicBezTo>
                <a:cubicBezTo>
                  <a:pt x="1427159" y="4565922"/>
                  <a:pt x="1652984" y="4580765"/>
                  <a:pt x="1869555" y="4443471"/>
                </a:cubicBezTo>
                <a:cubicBezTo>
                  <a:pt x="1936192" y="4400799"/>
                  <a:pt x="1973213" y="4387812"/>
                  <a:pt x="1995425" y="4400799"/>
                </a:cubicBezTo>
                <a:cubicBezTo>
                  <a:pt x="2012084" y="4410076"/>
                  <a:pt x="2254570" y="4541803"/>
                  <a:pt x="2532224" y="4692084"/>
                </a:cubicBezTo>
                <a:cubicBezTo>
                  <a:pt x="2809880" y="4842363"/>
                  <a:pt x="3056067" y="4979657"/>
                  <a:pt x="3076429" y="4994499"/>
                </a:cubicBezTo>
                <a:cubicBezTo>
                  <a:pt x="3113449" y="5022329"/>
                  <a:pt x="3113449" y="5026040"/>
                  <a:pt x="3056067" y="5144779"/>
                </a:cubicBezTo>
                <a:cubicBezTo>
                  <a:pt x="2982026" y="5304336"/>
                  <a:pt x="2976473" y="5504710"/>
                  <a:pt x="3043110" y="5632726"/>
                </a:cubicBezTo>
                <a:cubicBezTo>
                  <a:pt x="3096790" y="5736624"/>
                  <a:pt x="3226362" y="5847943"/>
                  <a:pt x="3333722" y="5886904"/>
                </a:cubicBezTo>
                <a:cubicBezTo>
                  <a:pt x="3439230" y="5925866"/>
                  <a:pt x="3515123" y="5925866"/>
                  <a:pt x="3640993" y="5890615"/>
                </a:cubicBezTo>
                <a:cubicBezTo>
                  <a:pt x="3765012" y="5853508"/>
                  <a:pt x="3907542" y="5732913"/>
                  <a:pt x="3964924" y="5612318"/>
                </a:cubicBezTo>
                <a:cubicBezTo>
                  <a:pt x="4016752" y="5502854"/>
                  <a:pt x="4022305" y="5328455"/>
                  <a:pt x="3976029" y="5217136"/>
                </a:cubicBezTo>
                <a:cubicBezTo>
                  <a:pt x="3927903" y="5103962"/>
                  <a:pt x="3935307" y="5076133"/>
                  <a:pt x="4027859" y="5000065"/>
                </a:cubicBezTo>
                <a:cubicBezTo>
                  <a:pt x="4179643" y="4877615"/>
                  <a:pt x="4862674" y="4408220"/>
                  <a:pt x="4907098" y="4397089"/>
                </a:cubicBezTo>
                <a:cubicBezTo>
                  <a:pt x="4933013" y="4389667"/>
                  <a:pt x="4995948" y="4411931"/>
                  <a:pt x="5077393" y="4456459"/>
                </a:cubicBezTo>
                <a:cubicBezTo>
                  <a:pt x="5186604" y="4515829"/>
                  <a:pt x="5225475" y="4526960"/>
                  <a:pt x="5329133" y="4526960"/>
                </a:cubicBezTo>
                <a:cubicBezTo>
                  <a:pt x="5477216" y="4526960"/>
                  <a:pt x="5558661" y="4495420"/>
                  <a:pt x="5669723" y="4395234"/>
                </a:cubicBezTo>
                <a:cubicBezTo>
                  <a:pt x="5827061" y="4252374"/>
                  <a:pt x="5891847" y="4014895"/>
                  <a:pt x="5817806" y="3838640"/>
                </a:cubicBezTo>
                <a:cubicBezTo>
                  <a:pt x="5703042" y="3564054"/>
                  <a:pt x="5412430" y="3441603"/>
                  <a:pt x="5136626" y="3551067"/>
                </a:cubicBezTo>
                <a:cubicBezTo>
                  <a:pt x="5077393" y="3573330"/>
                  <a:pt x="5014458" y="3591883"/>
                  <a:pt x="4995948" y="3591883"/>
                </a:cubicBezTo>
                <a:cubicBezTo>
                  <a:pt x="4977437" y="3591883"/>
                  <a:pt x="4921906" y="3545500"/>
                  <a:pt x="4871929" y="3487986"/>
                </a:cubicBezTo>
                <a:cubicBezTo>
                  <a:pt x="4588721" y="3157740"/>
                  <a:pt x="4053773" y="2510236"/>
                  <a:pt x="4022305" y="2456432"/>
                </a:cubicBezTo>
                <a:cubicBezTo>
                  <a:pt x="3985285" y="2395207"/>
                  <a:pt x="3985285" y="2393352"/>
                  <a:pt x="4024156" y="2293164"/>
                </a:cubicBezTo>
                <a:cubicBezTo>
                  <a:pt x="4168537" y="1931378"/>
                  <a:pt x="3900138" y="1526921"/>
                  <a:pt x="3515123" y="1526921"/>
                </a:cubicBezTo>
                <a:close/>
                <a:moveTo>
                  <a:pt x="3461443" y="0"/>
                </a:moveTo>
                <a:cubicBezTo>
                  <a:pt x="3468847" y="0"/>
                  <a:pt x="3476251" y="9276"/>
                  <a:pt x="3487357" y="25974"/>
                </a:cubicBezTo>
                <a:cubicBezTo>
                  <a:pt x="3496612" y="40817"/>
                  <a:pt x="4275896" y="977749"/>
                  <a:pt x="5219922" y="2107634"/>
                </a:cubicBezTo>
                <a:cubicBezTo>
                  <a:pt x="6163948" y="3237519"/>
                  <a:pt x="6933977" y="4167030"/>
                  <a:pt x="6930275" y="4172596"/>
                </a:cubicBezTo>
                <a:cubicBezTo>
                  <a:pt x="6928424" y="4178162"/>
                  <a:pt x="6176906" y="4795980"/>
                  <a:pt x="5260645" y="5543671"/>
                </a:cubicBezTo>
                <a:cubicBezTo>
                  <a:pt x="4344385" y="6291362"/>
                  <a:pt x="3565100" y="6927734"/>
                  <a:pt x="3529931" y="6957419"/>
                </a:cubicBezTo>
                <a:cubicBezTo>
                  <a:pt x="3468847" y="7007512"/>
                  <a:pt x="3465145" y="7009367"/>
                  <a:pt x="3442932" y="6987104"/>
                </a:cubicBezTo>
                <a:cubicBezTo>
                  <a:pt x="3429975" y="6974117"/>
                  <a:pt x="2648840" y="6334034"/>
                  <a:pt x="1706665" y="5564080"/>
                </a:cubicBezTo>
                <a:cubicBezTo>
                  <a:pt x="764490" y="4794126"/>
                  <a:pt x="-3688" y="4159609"/>
                  <a:pt x="14" y="4150332"/>
                </a:cubicBezTo>
                <a:cubicBezTo>
                  <a:pt x="3716" y="4141056"/>
                  <a:pt x="777447" y="3215255"/>
                  <a:pt x="1723324" y="2090936"/>
                </a:cubicBezTo>
                <a:cubicBezTo>
                  <a:pt x="2669201" y="966617"/>
                  <a:pt x="3442932" y="37106"/>
                  <a:pt x="3446635" y="22264"/>
                </a:cubicBezTo>
                <a:cubicBezTo>
                  <a:pt x="3450336" y="7421"/>
                  <a:pt x="3455890" y="0"/>
                  <a:pt x="3461443" y="0"/>
                </a:cubicBezTo>
                <a:close/>
              </a:path>
            </a:pathLst>
          </a:custGeom>
          <a:solidFill>
            <a:schemeClr val="accent1"/>
          </a:solidFill>
          <a:ln w="9525" cap="flat">
            <a:noFill/>
            <a:prstDash val="solid"/>
            <a:miter/>
          </a:ln>
        </p:spPr>
        <p:txBody>
          <a:bodyPr rtlCol="0" anchor="ctr"/>
          <a:lstStyle/>
          <a:p>
            <a:pPr defTabSz="457112">
              <a:defRPr/>
            </a:pPr>
            <a:endParaRPr lang="en-US" sz="1600">
              <a:latin typeface="Calibri" panose="020F0502020204030204"/>
            </a:endParaRPr>
          </a:p>
        </p:txBody>
      </p:sp>
      <p:sp>
        <p:nvSpPr>
          <p:cNvPr id="232" name="TextBox 231">
            <a:extLst>
              <a:ext uri="{FF2B5EF4-FFF2-40B4-BE49-F238E27FC236}">
                <a16:creationId xmlns:a16="http://schemas.microsoft.com/office/drawing/2014/main" id="{1D3E754F-8602-47C3-A8BB-B97775674E9C}"/>
              </a:ext>
            </a:extLst>
          </p:cNvPr>
          <p:cNvSpPr txBox="1"/>
          <p:nvPr/>
        </p:nvSpPr>
        <p:spPr>
          <a:xfrm>
            <a:off x="3498738" y="5796163"/>
            <a:ext cx="609344" cy="239988"/>
          </a:xfrm>
          <a:prstGeom prst="rect">
            <a:avLst/>
          </a:prstGeom>
          <a:noFill/>
        </p:spPr>
        <p:txBody>
          <a:bodyPr wrap="square" lIns="87867" tIns="43934" rIns="87867" bIns="43934" rtlCol="0" anchor="b">
            <a:spAutoFit/>
          </a:bodyPr>
          <a:lstStyle>
            <a:defPPr>
              <a:defRPr lang="en-US"/>
            </a:defPPr>
            <a:lvl1pPr algn="ctr" defTabSz="878559">
              <a:lnSpc>
                <a:spcPct val="90000"/>
              </a:lnSpc>
              <a:spcAft>
                <a:spcPts val="576"/>
              </a:spcAft>
              <a:tabLst>
                <a:tab pos="860864" algn="l"/>
              </a:tabLst>
              <a:defRPr sz="1200" kern="0">
                <a:solidFill>
                  <a:srgbClr val="797979"/>
                </a:solidFill>
                <a:latin typeface="Segoe UI" panose="020B0502040204020203" pitchFamily="34" charset="0"/>
                <a:cs typeface="Segoe UI" panose="020B0502040204020203" pitchFamily="34" charset="0"/>
              </a:defRPr>
            </a:lvl1pPr>
          </a:lstStyle>
          <a:p>
            <a:pPr defTabSz="878390">
              <a:tabLst>
                <a:tab pos="860699" algn="l"/>
              </a:tabLst>
              <a:defRPr/>
            </a:pPr>
            <a:r>
              <a:rPr lang="en-US" sz="1050" dirty="0">
                <a:solidFill>
                  <a:schemeClr val="tx1"/>
                </a:solidFill>
              </a:rPr>
              <a:t>SSO</a:t>
            </a:r>
          </a:p>
        </p:txBody>
      </p:sp>
      <p:grpSp>
        <p:nvGrpSpPr>
          <p:cNvPr id="7" name="Group 4">
            <a:extLst>
              <a:ext uri="{FF2B5EF4-FFF2-40B4-BE49-F238E27FC236}">
                <a16:creationId xmlns:a16="http://schemas.microsoft.com/office/drawing/2014/main" id="{18502770-A6A2-4DD3-BAB7-A636C1421C62}"/>
              </a:ext>
            </a:extLst>
          </p:cNvPr>
          <p:cNvGrpSpPr>
            <a:grpSpLocks noChangeAspect="1"/>
          </p:cNvGrpSpPr>
          <p:nvPr/>
        </p:nvGrpSpPr>
        <p:grpSpPr bwMode="auto">
          <a:xfrm>
            <a:off x="3628673" y="4426174"/>
            <a:ext cx="349475" cy="292531"/>
            <a:chOff x="2280" y="2643"/>
            <a:chExt cx="313" cy="262"/>
          </a:xfrm>
          <a:solidFill>
            <a:schemeClr val="accent1"/>
          </a:solidFill>
        </p:grpSpPr>
        <p:sp>
          <p:nvSpPr>
            <p:cNvPr id="10" name="Freeform 5">
              <a:extLst>
                <a:ext uri="{FF2B5EF4-FFF2-40B4-BE49-F238E27FC236}">
                  <a16:creationId xmlns:a16="http://schemas.microsoft.com/office/drawing/2014/main" id="{E96DAE9F-F3A6-4A71-8E72-DFA5234A8E01}"/>
                </a:ext>
              </a:extLst>
            </p:cNvPr>
            <p:cNvSpPr>
              <a:spLocks/>
            </p:cNvSpPr>
            <p:nvPr/>
          </p:nvSpPr>
          <p:spPr bwMode="auto">
            <a:xfrm>
              <a:off x="2280" y="2643"/>
              <a:ext cx="313" cy="262"/>
            </a:xfrm>
            <a:custGeom>
              <a:avLst/>
              <a:gdLst>
                <a:gd name="T0" fmla="*/ 82 w 201"/>
                <a:gd name="T1" fmla="*/ 114 h 167"/>
                <a:gd name="T2" fmla="*/ 46 w 201"/>
                <a:gd name="T3" fmla="*/ 114 h 167"/>
                <a:gd name="T4" fmla="*/ 46 w 201"/>
                <a:gd name="T5" fmla="*/ 114 h 167"/>
                <a:gd name="T6" fmla="*/ 14 w 201"/>
                <a:gd name="T7" fmla="*/ 82 h 167"/>
                <a:gd name="T8" fmla="*/ 46 w 201"/>
                <a:gd name="T9" fmla="*/ 49 h 167"/>
                <a:gd name="T10" fmla="*/ 57 w 201"/>
                <a:gd name="T11" fmla="*/ 50 h 167"/>
                <a:gd name="T12" fmla="*/ 64 w 201"/>
                <a:gd name="T13" fmla="*/ 52 h 167"/>
                <a:gd name="T14" fmla="*/ 66 w 201"/>
                <a:gd name="T15" fmla="*/ 46 h 167"/>
                <a:gd name="T16" fmla="*/ 115 w 201"/>
                <a:gd name="T17" fmla="*/ 12 h 167"/>
                <a:gd name="T18" fmla="*/ 164 w 201"/>
                <a:gd name="T19" fmla="*/ 61 h 167"/>
                <a:gd name="T20" fmla="*/ 162 w 201"/>
                <a:gd name="T21" fmla="*/ 74 h 167"/>
                <a:gd name="T22" fmla="*/ 159 w 201"/>
                <a:gd name="T23" fmla="*/ 84 h 167"/>
                <a:gd name="T24" fmla="*/ 170 w 201"/>
                <a:gd name="T25" fmla="*/ 83 h 167"/>
                <a:gd name="T26" fmla="*/ 172 w 201"/>
                <a:gd name="T27" fmla="*/ 83 h 167"/>
                <a:gd name="T28" fmla="*/ 186 w 201"/>
                <a:gd name="T29" fmla="*/ 97 h 167"/>
                <a:gd name="T30" fmla="*/ 174 w 201"/>
                <a:gd name="T31" fmla="*/ 112 h 167"/>
                <a:gd name="T32" fmla="*/ 138 w 201"/>
                <a:gd name="T33" fmla="*/ 112 h 167"/>
                <a:gd name="T34" fmla="*/ 125 w 201"/>
                <a:gd name="T35" fmla="*/ 86 h 167"/>
                <a:gd name="T36" fmla="*/ 92 w 201"/>
                <a:gd name="T37" fmla="*/ 72 h 167"/>
                <a:gd name="T38" fmla="*/ 68 w 201"/>
                <a:gd name="T39" fmla="*/ 79 h 167"/>
                <a:gd name="T40" fmla="*/ 75 w 201"/>
                <a:gd name="T41" fmla="*/ 91 h 167"/>
                <a:gd name="T42" fmla="*/ 93 w 201"/>
                <a:gd name="T43" fmla="*/ 86 h 167"/>
                <a:gd name="T44" fmla="*/ 116 w 201"/>
                <a:gd name="T45" fmla="*/ 96 h 167"/>
                <a:gd name="T46" fmla="*/ 126 w 201"/>
                <a:gd name="T47" fmla="*/ 120 h 167"/>
                <a:gd name="T48" fmla="*/ 116 w 201"/>
                <a:gd name="T49" fmla="*/ 143 h 167"/>
                <a:gd name="T50" fmla="*/ 93 w 201"/>
                <a:gd name="T51" fmla="*/ 153 h 167"/>
                <a:gd name="T52" fmla="*/ 75 w 201"/>
                <a:gd name="T53" fmla="*/ 147 h 167"/>
                <a:gd name="T54" fmla="*/ 68 w 201"/>
                <a:gd name="T55" fmla="*/ 159 h 167"/>
                <a:gd name="T56" fmla="*/ 92 w 201"/>
                <a:gd name="T57" fmla="*/ 167 h 167"/>
                <a:gd name="T58" fmla="*/ 125 w 201"/>
                <a:gd name="T59" fmla="*/ 153 h 167"/>
                <a:gd name="T60" fmla="*/ 138 w 201"/>
                <a:gd name="T61" fmla="*/ 125 h 167"/>
                <a:gd name="T62" fmla="*/ 175 w 201"/>
                <a:gd name="T63" fmla="*/ 125 h 167"/>
                <a:gd name="T64" fmla="*/ 176 w 201"/>
                <a:gd name="T65" fmla="*/ 125 h 167"/>
                <a:gd name="T66" fmla="*/ 201 w 201"/>
                <a:gd name="T67" fmla="*/ 96 h 167"/>
                <a:gd name="T68" fmla="*/ 176 w 201"/>
                <a:gd name="T69" fmla="*/ 71 h 167"/>
                <a:gd name="T70" fmla="*/ 177 w 201"/>
                <a:gd name="T71" fmla="*/ 63 h 167"/>
                <a:gd name="T72" fmla="*/ 113 w 201"/>
                <a:gd name="T73" fmla="*/ 0 h 167"/>
                <a:gd name="T74" fmla="*/ 113 w 201"/>
                <a:gd name="T75" fmla="*/ 0 h 167"/>
                <a:gd name="T76" fmla="*/ 56 w 201"/>
                <a:gd name="T77" fmla="*/ 38 h 167"/>
                <a:gd name="T78" fmla="*/ 47 w 201"/>
                <a:gd name="T79" fmla="*/ 36 h 167"/>
                <a:gd name="T80" fmla="*/ 0 w 201"/>
                <a:gd name="T81" fmla="*/ 82 h 167"/>
                <a:gd name="T82" fmla="*/ 46 w 201"/>
                <a:gd name="T83" fmla="*/ 127 h 167"/>
                <a:gd name="T84" fmla="*/ 85 w 201"/>
                <a:gd name="T85" fmla="*/ 127 h 167"/>
                <a:gd name="T86" fmla="*/ 82 w 201"/>
                <a:gd name="T87"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167">
                  <a:moveTo>
                    <a:pt x="82" y="114"/>
                  </a:moveTo>
                  <a:cubicBezTo>
                    <a:pt x="46" y="114"/>
                    <a:pt x="46" y="114"/>
                    <a:pt x="46" y="114"/>
                  </a:cubicBezTo>
                  <a:cubicBezTo>
                    <a:pt x="46" y="114"/>
                    <a:pt x="46" y="114"/>
                    <a:pt x="46" y="114"/>
                  </a:cubicBezTo>
                  <a:cubicBezTo>
                    <a:pt x="29" y="114"/>
                    <a:pt x="14" y="100"/>
                    <a:pt x="14" y="82"/>
                  </a:cubicBezTo>
                  <a:cubicBezTo>
                    <a:pt x="14" y="64"/>
                    <a:pt x="28" y="49"/>
                    <a:pt x="46" y="49"/>
                  </a:cubicBezTo>
                  <a:cubicBezTo>
                    <a:pt x="50" y="49"/>
                    <a:pt x="53" y="50"/>
                    <a:pt x="57" y="50"/>
                  </a:cubicBezTo>
                  <a:cubicBezTo>
                    <a:pt x="64" y="52"/>
                    <a:pt x="64" y="52"/>
                    <a:pt x="64" y="52"/>
                  </a:cubicBezTo>
                  <a:cubicBezTo>
                    <a:pt x="66" y="46"/>
                    <a:pt x="66" y="46"/>
                    <a:pt x="66" y="46"/>
                  </a:cubicBezTo>
                  <a:cubicBezTo>
                    <a:pt x="72" y="25"/>
                    <a:pt x="92" y="12"/>
                    <a:pt x="115" y="12"/>
                  </a:cubicBezTo>
                  <a:cubicBezTo>
                    <a:pt x="143" y="12"/>
                    <a:pt x="164" y="33"/>
                    <a:pt x="164" y="61"/>
                  </a:cubicBezTo>
                  <a:cubicBezTo>
                    <a:pt x="164" y="65"/>
                    <a:pt x="163" y="70"/>
                    <a:pt x="162" y="74"/>
                  </a:cubicBezTo>
                  <a:cubicBezTo>
                    <a:pt x="159" y="84"/>
                    <a:pt x="159" y="84"/>
                    <a:pt x="159" y="84"/>
                  </a:cubicBezTo>
                  <a:cubicBezTo>
                    <a:pt x="170" y="83"/>
                    <a:pt x="170" y="83"/>
                    <a:pt x="170" y="83"/>
                  </a:cubicBezTo>
                  <a:cubicBezTo>
                    <a:pt x="171" y="83"/>
                    <a:pt x="171" y="83"/>
                    <a:pt x="172" y="83"/>
                  </a:cubicBezTo>
                  <a:cubicBezTo>
                    <a:pt x="180" y="83"/>
                    <a:pt x="186" y="90"/>
                    <a:pt x="186" y="97"/>
                  </a:cubicBezTo>
                  <a:cubicBezTo>
                    <a:pt x="186" y="105"/>
                    <a:pt x="181" y="110"/>
                    <a:pt x="174" y="112"/>
                  </a:cubicBezTo>
                  <a:cubicBezTo>
                    <a:pt x="174" y="112"/>
                    <a:pt x="140" y="112"/>
                    <a:pt x="138" y="112"/>
                  </a:cubicBezTo>
                  <a:cubicBezTo>
                    <a:pt x="137" y="102"/>
                    <a:pt x="132" y="93"/>
                    <a:pt x="125" y="86"/>
                  </a:cubicBezTo>
                  <a:cubicBezTo>
                    <a:pt x="116" y="77"/>
                    <a:pt x="104" y="72"/>
                    <a:pt x="92" y="72"/>
                  </a:cubicBezTo>
                  <a:cubicBezTo>
                    <a:pt x="83" y="72"/>
                    <a:pt x="74" y="74"/>
                    <a:pt x="68" y="79"/>
                  </a:cubicBezTo>
                  <a:cubicBezTo>
                    <a:pt x="75" y="91"/>
                    <a:pt x="75" y="91"/>
                    <a:pt x="75" y="91"/>
                  </a:cubicBezTo>
                  <a:cubicBezTo>
                    <a:pt x="81" y="88"/>
                    <a:pt x="86" y="86"/>
                    <a:pt x="93" y="86"/>
                  </a:cubicBezTo>
                  <a:cubicBezTo>
                    <a:pt x="102" y="86"/>
                    <a:pt x="110" y="90"/>
                    <a:pt x="116" y="96"/>
                  </a:cubicBezTo>
                  <a:cubicBezTo>
                    <a:pt x="122" y="103"/>
                    <a:pt x="126" y="111"/>
                    <a:pt x="126" y="120"/>
                  </a:cubicBezTo>
                  <a:cubicBezTo>
                    <a:pt x="126" y="128"/>
                    <a:pt x="123" y="137"/>
                    <a:pt x="116" y="143"/>
                  </a:cubicBezTo>
                  <a:cubicBezTo>
                    <a:pt x="110" y="150"/>
                    <a:pt x="102" y="153"/>
                    <a:pt x="93" y="153"/>
                  </a:cubicBezTo>
                  <a:cubicBezTo>
                    <a:pt x="86" y="153"/>
                    <a:pt x="80" y="151"/>
                    <a:pt x="75" y="147"/>
                  </a:cubicBezTo>
                  <a:cubicBezTo>
                    <a:pt x="68" y="159"/>
                    <a:pt x="68" y="159"/>
                    <a:pt x="68" y="159"/>
                  </a:cubicBezTo>
                  <a:cubicBezTo>
                    <a:pt x="75" y="164"/>
                    <a:pt x="84" y="167"/>
                    <a:pt x="92" y="167"/>
                  </a:cubicBezTo>
                  <a:cubicBezTo>
                    <a:pt x="104" y="167"/>
                    <a:pt x="116" y="162"/>
                    <a:pt x="125" y="153"/>
                  </a:cubicBezTo>
                  <a:cubicBezTo>
                    <a:pt x="133" y="146"/>
                    <a:pt x="137" y="136"/>
                    <a:pt x="138" y="125"/>
                  </a:cubicBezTo>
                  <a:cubicBezTo>
                    <a:pt x="140" y="125"/>
                    <a:pt x="175" y="125"/>
                    <a:pt x="175" y="125"/>
                  </a:cubicBezTo>
                  <a:cubicBezTo>
                    <a:pt x="176" y="125"/>
                    <a:pt x="176" y="125"/>
                    <a:pt x="176" y="125"/>
                  </a:cubicBezTo>
                  <a:cubicBezTo>
                    <a:pt x="190" y="124"/>
                    <a:pt x="201" y="112"/>
                    <a:pt x="201" y="96"/>
                  </a:cubicBezTo>
                  <a:cubicBezTo>
                    <a:pt x="201" y="84"/>
                    <a:pt x="190" y="73"/>
                    <a:pt x="176" y="71"/>
                  </a:cubicBezTo>
                  <a:cubicBezTo>
                    <a:pt x="177" y="68"/>
                    <a:pt x="177" y="67"/>
                    <a:pt x="177" y="63"/>
                  </a:cubicBezTo>
                  <a:cubicBezTo>
                    <a:pt x="177" y="28"/>
                    <a:pt x="152" y="0"/>
                    <a:pt x="113" y="0"/>
                  </a:cubicBezTo>
                  <a:cubicBezTo>
                    <a:pt x="113" y="0"/>
                    <a:pt x="113" y="0"/>
                    <a:pt x="113" y="0"/>
                  </a:cubicBezTo>
                  <a:cubicBezTo>
                    <a:pt x="88" y="0"/>
                    <a:pt x="65" y="14"/>
                    <a:pt x="56" y="38"/>
                  </a:cubicBezTo>
                  <a:cubicBezTo>
                    <a:pt x="53" y="38"/>
                    <a:pt x="50" y="36"/>
                    <a:pt x="47" y="36"/>
                  </a:cubicBezTo>
                  <a:cubicBezTo>
                    <a:pt x="21" y="36"/>
                    <a:pt x="0" y="56"/>
                    <a:pt x="0" y="82"/>
                  </a:cubicBezTo>
                  <a:cubicBezTo>
                    <a:pt x="0" y="107"/>
                    <a:pt x="21" y="127"/>
                    <a:pt x="46" y="127"/>
                  </a:cubicBezTo>
                  <a:cubicBezTo>
                    <a:pt x="85" y="127"/>
                    <a:pt x="85" y="127"/>
                    <a:pt x="85" y="127"/>
                  </a:cubicBezTo>
                  <a:lnTo>
                    <a:pt x="82"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11" name="Oval 6">
              <a:extLst>
                <a:ext uri="{FF2B5EF4-FFF2-40B4-BE49-F238E27FC236}">
                  <a16:creationId xmlns:a16="http://schemas.microsoft.com/office/drawing/2014/main" id="{67E50D9B-D970-4D5E-B2F9-EC2BCBE8155E}"/>
                </a:ext>
              </a:extLst>
            </p:cNvPr>
            <p:cNvSpPr>
              <a:spLocks noChangeArrowheads="1"/>
            </p:cNvSpPr>
            <p:nvPr/>
          </p:nvSpPr>
          <p:spPr bwMode="auto">
            <a:xfrm>
              <a:off x="2387" y="2795"/>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grpSp>
      <p:sp>
        <p:nvSpPr>
          <p:cNvPr id="2" name="Title 1">
            <a:extLst>
              <a:ext uri="{FF2B5EF4-FFF2-40B4-BE49-F238E27FC236}">
                <a16:creationId xmlns:a16="http://schemas.microsoft.com/office/drawing/2014/main" id="{66D83A59-F6C2-4AEC-996D-C1C8172F958A}"/>
              </a:ext>
            </a:extLst>
          </p:cNvPr>
          <p:cNvSpPr>
            <a:spLocks noGrp="1"/>
          </p:cNvSpPr>
          <p:nvPr>
            <p:ph type="title"/>
          </p:nvPr>
        </p:nvSpPr>
        <p:spPr>
          <a:xfrm>
            <a:off x="600059" y="466301"/>
            <a:ext cx="11239464" cy="565027"/>
          </a:xfrm>
        </p:spPr>
        <p:txBody>
          <a:bodyPr/>
          <a:lstStyle/>
          <a:p>
            <a:r>
              <a:rPr lang="en-US" dirty="0"/>
              <a:t>Modern LOB apps</a:t>
            </a:r>
          </a:p>
        </p:txBody>
      </p:sp>
      <p:sp>
        <p:nvSpPr>
          <p:cNvPr id="3" name="Text Placeholder 2">
            <a:extLst>
              <a:ext uri="{FF2B5EF4-FFF2-40B4-BE49-F238E27FC236}">
                <a16:creationId xmlns:a16="http://schemas.microsoft.com/office/drawing/2014/main" id="{1D956886-791B-4AC5-9231-C09B2A585FAB}"/>
              </a:ext>
            </a:extLst>
          </p:cNvPr>
          <p:cNvSpPr>
            <a:spLocks noGrp="1"/>
          </p:cNvSpPr>
          <p:nvPr>
            <p:ph type="body" sz="quarter" idx="10"/>
          </p:nvPr>
        </p:nvSpPr>
        <p:spPr/>
        <p:txBody>
          <a:bodyPr/>
          <a:lstStyle/>
          <a:p>
            <a:r>
              <a:rPr lang="en-US" dirty="0"/>
              <a:t>Enhance existing enterprise apps with modern experience and capabilities</a:t>
            </a:r>
          </a:p>
        </p:txBody>
      </p:sp>
      <p:sp>
        <p:nvSpPr>
          <p:cNvPr id="128" name="TextBox 127">
            <a:extLst>
              <a:ext uri="{FF2B5EF4-FFF2-40B4-BE49-F238E27FC236}">
                <a16:creationId xmlns:a16="http://schemas.microsoft.com/office/drawing/2014/main" id="{4CE479CE-E6FA-4104-A46F-24CA1E0407E7}"/>
              </a:ext>
            </a:extLst>
          </p:cNvPr>
          <p:cNvSpPr txBox="1"/>
          <p:nvPr/>
        </p:nvSpPr>
        <p:spPr>
          <a:xfrm rot="16200000">
            <a:off x="-529276" y="4084883"/>
            <a:ext cx="2428205" cy="169534"/>
          </a:xfrm>
          <a:prstGeom prst="rect">
            <a:avLst/>
          </a:prstGeom>
          <a:noFill/>
        </p:spPr>
        <p:txBody>
          <a:bodyPr wrap="square" lIns="0" tIns="0" rIns="0" bIns="0" rtlCol="0">
            <a:spAutoFit/>
          </a:bodyPr>
          <a:lstStyle>
            <a:defPPr>
              <a:defRPr lang="en-US"/>
            </a:defPPr>
            <a:lvl1pPr algn="ctr" defTabSz="913401" fontAlgn="base">
              <a:lnSpc>
                <a:spcPct val="90000"/>
              </a:lnSpc>
              <a:spcBef>
                <a:spcPct val="0"/>
              </a:spcBef>
              <a:spcAft>
                <a:spcPct val="0"/>
              </a:spcAft>
              <a:defRPr sz="1224" cap="none">
                <a:solidFill>
                  <a:srgbClr val="0078D7"/>
                </a:solidFill>
                <a:latin typeface="Segoe UI Semibold"/>
                <a:cs typeface="Segoe UI Semilight" panose="020B0402040204020203" pitchFamily="34" charset="0"/>
              </a:defRPr>
            </a:lvl1pPr>
          </a:lstStyle>
          <a:p>
            <a:r>
              <a:rPr lang="en-US" dirty="0"/>
              <a:t>Developers</a:t>
            </a:r>
          </a:p>
        </p:txBody>
      </p:sp>
      <p:sp>
        <p:nvSpPr>
          <p:cNvPr id="124" name="TextBox 123">
            <a:extLst>
              <a:ext uri="{FF2B5EF4-FFF2-40B4-BE49-F238E27FC236}">
                <a16:creationId xmlns:a16="http://schemas.microsoft.com/office/drawing/2014/main" id="{DBB6A288-A4C1-43AC-9E7F-2F3ECA4598F8}"/>
              </a:ext>
            </a:extLst>
          </p:cNvPr>
          <p:cNvSpPr txBox="1"/>
          <p:nvPr/>
        </p:nvSpPr>
        <p:spPr>
          <a:xfrm rot="16200000">
            <a:off x="5135975" y="4084881"/>
            <a:ext cx="2428205" cy="169534"/>
          </a:xfrm>
          <a:prstGeom prst="rect">
            <a:avLst/>
          </a:prstGeom>
          <a:noFill/>
        </p:spPr>
        <p:txBody>
          <a:bodyPr wrap="square" lIns="0" tIns="0" rIns="0" bIns="0" rtlCol="0">
            <a:spAutoFit/>
          </a:bodyPr>
          <a:lstStyle>
            <a:defPPr>
              <a:defRPr lang="en-US"/>
            </a:defPPr>
            <a:lvl1pPr algn="ctr" defTabSz="913576" fontAlgn="base">
              <a:lnSpc>
                <a:spcPct val="90000"/>
              </a:lnSpc>
              <a:spcBef>
                <a:spcPct val="0"/>
              </a:spcBef>
              <a:spcAft>
                <a:spcPct val="0"/>
              </a:spcAft>
              <a:defRPr sz="1400" kern="0" cap="all">
                <a:solidFill>
                  <a:srgbClr val="797979"/>
                </a:solidFill>
                <a:latin typeface="Segoe UI Semibold" panose="020B0702040204020203" pitchFamily="34" charset="0"/>
                <a:cs typeface="Segoe UI Semibold" panose="020B0702040204020203" pitchFamily="34" charset="0"/>
              </a:defRPr>
            </a:lvl1pPr>
          </a:lstStyle>
          <a:p>
            <a:pPr defTabSz="913401">
              <a:defRPr/>
            </a:pPr>
            <a:r>
              <a:rPr lang="en-US" sz="1224" kern="1200" cap="none" dirty="0">
                <a:solidFill>
                  <a:srgbClr val="0078D7"/>
                </a:solidFill>
                <a:latin typeface="Segoe UI Semibold"/>
                <a:cs typeface="Segoe UI Semilight" panose="020B0402040204020203" pitchFamily="34" charset="0"/>
              </a:rPr>
              <a:t>Technical Leaders</a:t>
            </a:r>
          </a:p>
        </p:txBody>
      </p:sp>
      <p:sp>
        <p:nvSpPr>
          <p:cNvPr id="164" name="TextBox 163">
            <a:extLst>
              <a:ext uri="{FF2B5EF4-FFF2-40B4-BE49-F238E27FC236}">
                <a16:creationId xmlns:a16="http://schemas.microsoft.com/office/drawing/2014/main" id="{5BB99A34-62CC-4C54-B455-5C11F1F257CC}"/>
              </a:ext>
            </a:extLst>
          </p:cNvPr>
          <p:cNvSpPr txBox="1"/>
          <p:nvPr/>
        </p:nvSpPr>
        <p:spPr>
          <a:xfrm>
            <a:off x="10152319" y="2595966"/>
            <a:ext cx="573362" cy="241755"/>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Clone </a:t>
            </a:r>
          </a:p>
        </p:txBody>
      </p:sp>
      <p:grpSp>
        <p:nvGrpSpPr>
          <p:cNvPr id="171" name="Group 11">
            <a:extLst>
              <a:ext uri="{FF2B5EF4-FFF2-40B4-BE49-F238E27FC236}">
                <a16:creationId xmlns:a16="http://schemas.microsoft.com/office/drawing/2014/main" id="{A794AA4C-CCA5-47FE-8C24-383B61017CA1}"/>
              </a:ext>
            </a:extLst>
          </p:cNvPr>
          <p:cNvGrpSpPr>
            <a:grpSpLocks noChangeAspect="1"/>
          </p:cNvGrpSpPr>
          <p:nvPr/>
        </p:nvGrpSpPr>
        <p:grpSpPr bwMode="auto">
          <a:xfrm>
            <a:off x="10326692" y="2306204"/>
            <a:ext cx="224616" cy="277000"/>
            <a:chOff x="1043" y="1787"/>
            <a:chExt cx="253" cy="312"/>
          </a:xfrm>
        </p:grpSpPr>
        <p:sp>
          <p:nvSpPr>
            <p:cNvPr id="172" name="Rectangle 12">
              <a:extLst>
                <a:ext uri="{FF2B5EF4-FFF2-40B4-BE49-F238E27FC236}">
                  <a16:creationId xmlns:a16="http://schemas.microsoft.com/office/drawing/2014/main" id="{2E827E8E-DB98-4EB2-B738-CED8CE40B8D1}"/>
                </a:ext>
              </a:extLst>
            </p:cNvPr>
            <p:cNvSpPr>
              <a:spLocks noChangeArrowheads="1"/>
            </p:cNvSpPr>
            <p:nvPr/>
          </p:nvSpPr>
          <p:spPr bwMode="auto">
            <a:xfrm>
              <a:off x="1082" y="1787"/>
              <a:ext cx="214" cy="2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Rectangle 13">
              <a:extLst>
                <a:ext uri="{FF2B5EF4-FFF2-40B4-BE49-F238E27FC236}">
                  <a16:creationId xmlns:a16="http://schemas.microsoft.com/office/drawing/2014/main" id="{AEDB8DB3-07E7-4FAC-A591-0F42CC40196E}"/>
                </a:ext>
              </a:extLst>
            </p:cNvPr>
            <p:cNvSpPr>
              <a:spLocks noChangeArrowheads="1"/>
            </p:cNvSpPr>
            <p:nvPr/>
          </p:nvSpPr>
          <p:spPr bwMode="auto">
            <a:xfrm>
              <a:off x="1043" y="1816"/>
              <a:ext cx="214" cy="2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4">
              <a:extLst>
                <a:ext uri="{FF2B5EF4-FFF2-40B4-BE49-F238E27FC236}">
                  <a16:creationId xmlns:a16="http://schemas.microsoft.com/office/drawing/2014/main" id="{F5ADB35F-3E12-475E-9D4A-50F5A4090091}"/>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15">
              <a:extLst>
                <a:ext uri="{FF2B5EF4-FFF2-40B4-BE49-F238E27FC236}">
                  <a16:creationId xmlns:a16="http://schemas.microsoft.com/office/drawing/2014/main" id="{CBA11710-6B45-498F-9DEE-8FB576AA3C40}"/>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6" name="Rectangle 175">
            <a:extLst>
              <a:ext uri="{FF2B5EF4-FFF2-40B4-BE49-F238E27FC236}">
                <a16:creationId xmlns:a16="http://schemas.microsoft.com/office/drawing/2014/main" id="{0BBAF658-97BB-4442-B657-BFD833ED4DE7}"/>
              </a:ext>
            </a:extLst>
          </p:cNvPr>
          <p:cNvSpPr/>
          <p:nvPr/>
        </p:nvSpPr>
        <p:spPr>
          <a:xfrm>
            <a:off x="9209891" y="5822549"/>
            <a:ext cx="641214"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Offline </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sync</a:t>
            </a:r>
          </a:p>
        </p:txBody>
      </p:sp>
      <p:sp>
        <p:nvSpPr>
          <p:cNvPr id="177" name="Rectangle 176">
            <a:extLst>
              <a:ext uri="{FF2B5EF4-FFF2-40B4-BE49-F238E27FC236}">
                <a16:creationId xmlns:a16="http://schemas.microsoft.com/office/drawing/2014/main" id="{B73FF6E6-1A90-4153-BF57-E93D0E814FA2}"/>
              </a:ext>
            </a:extLst>
          </p:cNvPr>
          <p:cNvSpPr/>
          <p:nvPr/>
        </p:nvSpPr>
        <p:spPr>
          <a:xfrm>
            <a:off x="9965529" y="5822549"/>
            <a:ext cx="946942" cy="396696"/>
          </a:xfrm>
          <a:prstGeom prst="rect">
            <a:avLst/>
          </a:prstGeom>
        </p:spPr>
        <p:txBody>
          <a:bodyPr wrap="none">
            <a:spAutoFit/>
          </a:bodyPr>
          <a:lstStyle/>
          <a:p>
            <a:pPr algn="ctr" defTabSz="895870">
              <a:lnSpc>
                <a:spcPct val="90000"/>
              </a:lnSpc>
              <a:spcAft>
                <a:spcPts val="586"/>
              </a:spcAft>
              <a:tabLst>
                <a:tab pos="877826" algn="l"/>
              </a:tabLst>
              <a:defRPr/>
            </a:pPr>
            <a:r>
              <a:rPr lang="en-US" sz="1050" kern="0" dirty="0">
                <a:latin typeface="Segoe UI"/>
                <a:cs typeface="Segoe UI" panose="020B0502040204020203" pitchFamily="34" charset="0"/>
              </a:rPr>
              <a:t>Push</a:t>
            </a:r>
            <a:br>
              <a:rPr lang="en-US" sz="1050" kern="0" dirty="0">
                <a:latin typeface="Segoe UI"/>
                <a:cs typeface="Segoe UI" panose="020B0502040204020203" pitchFamily="34" charset="0"/>
              </a:rPr>
            </a:br>
            <a:r>
              <a:rPr lang="en-US" sz="1050" kern="0" dirty="0">
                <a:latin typeface="Segoe UI"/>
                <a:cs typeface="Segoe UI" panose="020B0502040204020203" pitchFamily="34" charset="0"/>
              </a:rPr>
              <a:t>notifications</a:t>
            </a:r>
          </a:p>
        </p:txBody>
      </p:sp>
      <p:sp>
        <p:nvSpPr>
          <p:cNvPr id="186" name="TextBox 185">
            <a:extLst>
              <a:ext uri="{FF2B5EF4-FFF2-40B4-BE49-F238E27FC236}">
                <a16:creationId xmlns:a16="http://schemas.microsoft.com/office/drawing/2014/main" id="{8D47D7A9-3691-4416-869E-FB9C5D5AF242}"/>
              </a:ext>
            </a:extLst>
          </p:cNvPr>
          <p:cNvSpPr txBox="1"/>
          <p:nvPr/>
        </p:nvSpPr>
        <p:spPr>
          <a:xfrm>
            <a:off x="9876743" y="3662443"/>
            <a:ext cx="1124515" cy="393017"/>
          </a:xfrm>
          <a:prstGeom prst="rect">
            <a:avLst/>
          </a:prstGeom>
          <a:noFill/>
        </p:spPr>
        <p:txBody>
          <a:bodyPr wrap="squar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dirty="0">
                <a:solidFill>
                  <a:schemeClr val="tx1"/>
                </a:solidFill>
                <a:latin typeface="Segoe UI"/>
                <a:cs typeface="Segoe UI" panose="020B0502040204020203" pitchFamily="34" charset="0"/>
              </a:rPr>
              <a:t>Monitoring </a:t>
            </a:r>
            <a:br>
              <a:rPr lang="en-US" sz="1050" dirty="0">
                <a:solidFill>
                  <a:schemeClr val="tx1"/>
                </a:solidFill>
                <a:latin typeface="Segoe UI"/>
                <a:cs typeface="Segoe UI" panose="020B0502040204020203" pitchFamily="34" charset="0"/>
              </a:rPr>
            </a:br>
            <a:r>
              <a:rPr lang="en-US" sz="1050" dirty="0">
                <a:solidFill>
                  <a:schemeClr val="tx1"/>
                </a:solidFill>
                <a:latin typeface="Segoe UI"/>
                <a:cs typeface="Segoe UI" panose="020B0502040204020203" pitchFamily="34" charset="0"/>
              </a:rPr>
              <a:t>and diagnostic</a:t>
            </a:r>
          </a:p>
        </p:txBody>
      </p:sp>
      <p:grpSp>
        <p:nvGrpSpPr>
          <p:cNvPr id="187" name="Group 4">
            <a:extLst>
              <a:ext uri="{FF2B5EF4-FFF2-40B4-BE49-F238E27FC236}">
                <a16:creationId xmlns:a16="http://schemas.microsoft.com/office/drawing/2014/main" id="{7ABAEE41-BCF0-49E1-87FE-5C2FAEB8F250}"/>
              </a:ext>
            </a:extLst>
          </p:cNvPr>
          <p:cNvGrpSpPr>
            <a:grpSpLocks noChangeAspect="1"/>
          </p:cNvGrpSpPr>
          <p:nvPr/>
        </p:nvGrpSpPr>
        <p:grpSpPr bwMode="auto">
          <a:xfrm>
            <a:off x="10307403" y="3316244"/>
            <a:ext cx="263195" cy="263195"/>
            <a:chOff x="410" y="999"/>
            <a:chExt cx="312" cy="312"/>
          </a:xfrm>
        </p:grpSpPr>
        <p:sp>
          <p:nvSpPr>
            <p:cNvPr id="188" name="Freeform 5">
              <a:extLst>
                <a:ext uri="{FF2B5EF4-FFF2-40B4-BE49-F238E27FC236}">
                  <a16:creationId xmlns:a16="http://schemas.microsoft.com/office/drawing/2014/main" id="{825FE469-CBE3-4BFA-A254-659768B0A122}"/>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6">
              <a:extLst>
                <a:ext uri="{FF2B5EF4-FFF2-40B4-BE49-F238E27FC236}">
                  <a16:creationId xmlns:a16="http://schemas.microsoft.com/office/drawing/2014/main" id="{B49FDB22-A8EC-4709-AF28-4F44AD165C68}"/>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
              <a:extLst>
                <a:ext uri="{FF2B5EF4-FFF2-40B4-BE49-F238E27FC236}">
                  <a16:creationId xmlns:a16="http://schemas.microsoft.com/office/drawing/2014/main" id="{27E4283D-9176-482E-9E0E-D9C77377651F}"/>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1" name="TextBox 240">
            <a:extLst>
              <a:ext uri="{FF2B5EF4-FFF2-40B4-BE49-F238E27FC236}">
                <a16:creationId xmlns:a16="http://schemas.microsoft.com/office/drawing/2014/main" id="{E53B2CCB-7D0F-4D73-8079-4A079CA5225E}"/>
              </a:ext>
            </a:extLst>
          </p:cNvPr>
          <p:cNvSpPr txBox="1"/>
          <p:nvPr/>
        </p:nvSpPr>
        <p:spPr>
          <a:xfrm>
            <a:off x="9281334" y="4748334"/>
            <a:ext cx="498333" cy="239988"/>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WAF</a:t>
            </a:r>
          </a:p>
        </p:txBody>
      </p:sp>
      <p:sp>
        <p:nvSpPr>
          <p:cNvPr id="263" name="TextBox 262">
            <a:extLst>
              <a:ext uri="{FF2B5EF4-FFF2-40B4-BE49-F238E27FC236}">
                <a16:creationId xmlns:a16="http://schemas.microsoft.com/office/drawing/2014/main" id="{1EF1B80C-B727-41CA-8FFC-BABCCEA19267}"/>
              </a:ext>
            </a:extLst>
          </p:cNvPr>
          <p:cNvSpPr txBox="1"/>
          <p:nvPr/>
        </p:nvSpPr>
        <p:spPr>
          <a:xfrm>
            <a:off x="9965529" y="4748334"/>
            <a:ext cx="946942" cy="379575"/>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App Service Environment</a:t>
            </a:r>
          </a:p>
        </p:txBody>
      </p:sp>
      <p:sp>
        <p:nvSpPr>
          <p:cNvPr id="264" name="TextBox 263">
            <a:extLst>
              <a:ext uri="{FF2B5EF4-FFF2-40B4-BE49-F238E27FC236}">
                <a16:creationId xmlns:a16="http://schemas.microsoft.com/office/drawing/2014/main" id="{9A2C4369-9718-4309-A6E5-BDC30825ED2B}"/>
              </a:ext>
            </a:extLst>
          </p:cNvPr>
          <p:cNvSpPr txBox="1"/>
          <p:nvPr/>
        </p:nvSpPr>
        <p:spPr>
          <a:xfrm>
            <a:off x="10884701" y="4748334"/>
            <a:ext cx="735869" cy="391250"/>
          </a:xfrm>
          <a:prstGeom prst="rect">
            <a:avLst/>
          </a:prstGeom>
          <a:noFill/>
        </p:spPr>
        <p:txBody>
          <a:bodyPr wrap="square" lIns="87867" tIns="43934" rIns="87867" bIns="43934" rtlCol="0" anchor="b">
            <a:spAutoFit/>
          </a:bodyPr>
          <a:lstStyle>
            <a:defPPr>
              <a:defRPr lang="en-US"/>
            </a:defPPr>
            <a:lvl1pPr marR="0" lvl="0" indent="0" algn="ctr" defTabSz="861251" fontAlgn="auto">
              <a:lnSpc>
                <a:spcPct val="90000"/>
              </a:lnSpc>
              <a:spcBef>
                <a:spcPts val="0"/>
              </a:spcBef>
              <a:spcAft>
                <a:spcPts val="565"/>
              </a:spcAft>
              <a:buClrTx/>
              <a:buSzTx/>
              <a:buFontTx/>
              <a:buNone/>
              <a:tabLst>
                <a:tab pos="843905" algn="l"/>
              </a:tabLst>
              <a:defRPr kumimoji="0" sz="1050" b="0" i="0" u="none" strike="noStrike" kern="0" cap="none" spc="0" normalizeH="0" baseline="0">
                <a:ln>
                  <a:noFill/>
                </a:ln>
                <a:solidFill>
                  <a:srgbClr val="797979"/>
                </a:solidFill>
                <a:effectLst/>
                <a:uLnTx/>
                <a:uFillTx/>
                <a:cs typeface="Segoe UI" panose="020B0502040204020203" pitchFamily="34" charset="0"/>
              </a:defRPr>
            </a:lvl1pPr>
          </a:lstStyle>
          <a:p>
            <a:pPr defTabSz="878390">
              <a:spcAft>
                <a:spcPts val="576"/>
              </a:spcAft>
              <a:tabLst>
                <a:tab pos="860699" algn="l"/>
              </a:tabLst>
            </a:pPr>
            <a:r>
              <a:rPr lang="en-US" dirty="0">
                <a:solidFill>
                  <a:schemeClr val="tx1"/>
                </a:solidFill>
                <a:latin typeface="Segoe UI"/>
              </a:rPr>
              <a:t>VPN </a:t>
            </a:r>
            <a:br>
              <a:rPr lang="en-US" dirty="0">
                <a:solidFill>
                  <a:schemeClr val="tx1"/>
                </a:solidFill>
                <a:latin typeface="Segoe UI"/>
              </a:rPr>
            </a:br>
            <a:r>
              <a:rPr lang="en-US" dirty="0">
                <a:solidFill>
                  <a:schemeClr val="tx1"/>
                </a:solidFill>
                <a:latin typeface="Segoe UI"/>
              </a:rPr>
              <a:t>support</a:t>
            </a:r>
          </a:p>
        </p:txBody>
      </p:sp>
      <p:grpSp>
        <p:nvGrpSpPr>
          <p:cNvPr id="265" name="Group 42">
            <a:extLst>
              <a:ext uri="{FF2B5EF4-FFF2-40B4-BE49-F238E27FC236}">
                <a16:creationId xmlns:a16="http://schemas.microsoft.com/office/drawing/2014/main" id="{726209D8-8D48-4101-864E-482CAB729792}"/>
              </a:ext>
            </a:extLst>
          </p:cNvPr>
          <p:cNvGrpSpPr>
            <a:grpSpLocks noChangeAspect="1"/>
          </p:cNvGrpSpPr>
          <p:nvPr/>
        </p:nvGrpSpPr>
        <p:grpSpPr bwMode="auto">
          <a:xfrm>
            <a:off x="10278830" y="4372003"/>
            <a:ext cx="320341" cy="320341"/>
            <a:chOff x="6701" y="2744"/>
            <a:chExt cx="222" cy="222"/>
          </a:xfrm>
          <a:solidFill>
            <a:schemeClr val="accent1"/>
          </a:solidFill>
        </p:grpSpPr>
        <p:sp>
          <p:nvSpPr>
            <p:cNvPr id="266" name="Freeform 43">
              <a:extLst>
                <a:ext uri="{FF2B5EF4-FFF2-40B4-BE49-F238E27FC236}">
                  <a16:creationId xmlns:a16="http://schemas.microsoft.com/office/drawing/2014/main" id="{8A190695-743A-4C30-9894-E801C3118797}"/>
                </a:ext>
              </a:extLst>
            </p:cNvPr>
            <p:cNvSpPr>
              <a:spLocks/>
            </p:cNvSpPr>
            <p:nvPr/>
          </p:nvSpPr>
          <p:spPr bwMode="auto">
            <a:xfrm>
              <a:off x="6701" y="2862"/>
              <a:ext cx="104" cy="104"/>
            </a:xfrm>
            <a:custGeom>
              <a:avLst/>
              <a:gdLst>
                <a:gd name="T0" fmla="*/ 80 w 94"/>
                <a:gd name="T1" fmla="*/ 80 h 94"/>
                <a:gd name="T2" fmla="*/ 14 w 94"/>
                <a:gd name="T3" fmla="*/ 80 h 94"/>
                <a:gd name="T4" fmla="*/ 14 w 94"/>
                <a:gd name="T5" fmla="*/ 14 h 94"/>
                <a:gd name="T6" fmla="*/ 28 w 94"/>
                <a:gd name="T7" fmla="*/ 14 h 94"/>
                <a:gd name="T8" fmla="*/ 25 w 94"/>
                <a:gd name="T9" fmla="*/ 1 h 94"/>
                <a:gd name="T10" fmla="*/ 25 w 94"/>
                <a:gd name="T11" fmla="*/ 0 h 94"/>
                <a:gd name="T12" fmla="*/ 0 w 94"/>
                <a:gd name="T13" fmla="*/ 0 h 94"/>
                <a:gd name="T14" fmla="*/ 0 w 94"/>
                <a:gd name="T15" fmla="*/ 94 h 94"/>
                <a:gd name="T16" fmla="*/ 94 w 94"/>
                <a:gd name="T17" fmla="*/ 94 h 94"/>
                <a:gd name="T18" fmla="*/ 94 w 94"/>
                <a:gd name="T19" fmla="*/ 38 h 94"/>
                <a:gd name="T20" fmla="*/ 80 w 94"/>
                <a:gd name="T21" fmla="*/ 38 h 94"/>
                <a:gd name="T22" fmla="*/ 80 w 94"/>
                <a:gd name="T23"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94">
                  <a:moveTo>
                    <a:pt x="80" y="80"/>
                  </a:moveTo>
                  <a:cubicBezTo>
                    <a:pt x="14" y="80"/>
                    <a:pt x="14" y="80"/>
                    <a:pt x="14" y="80"/>
                  </a:cubicBezTo>
                  <a:cubicBezTo>
                    <a:pt x="14" y="14"/>
                    <a:pt x="14" y="14"/>
                    <a:pt x="14" y="14"/>
                  </a:cubicBezTo>
                  <a:cubicBezTo>
                    <a:pt x="28" y="14"/>
                    <a:pt x="28" y="14"/>
                    <a:pt x="28" y="14"/>
                  </a:cubicBezTo>
                  <a:cubicBezTo>
                    <a:pt x="26" y="10"/>
                    <a:pt x="25" y="6"/>
                    <a:pt x="25" y="1"/>
                  </a:cubicBezTo>
                  <a:cubicBezTo>
                    <a:pt x="25" y="1"/>
                    <a:pt x="25" y="0"/>
                    <a:pt x="25" y="0"/>
                  </a:cubicBezTo>
                  <a:cubicBezTo>
                    <a:pt x="0" y="0"/>
                    <a:pt x="0" y="0"/>
                    <a:pt x="0" y="0"/>
                  </a:cubicBezTo>
                  <a:cubicBezTo>
                    <a:pt x="0" y="94"/>
                    <a:pt x="0" y="94"/>
                    <a:pt x="0" y="94"/>
                  </a:cubicBezTo>
                  <a:cubicBezTo>
                    <a:pt x="94" y="94"/>
                    <a:pt x="94" y="94"/>
                    <a:pt x="94" y="94"/>
                  </a:cubicBezTo>
                  <a:cubicBezTo>
                    <a:pt x="94" y="38"/>
                    <a:pt x="94" y="38"/>
                    <a:pt x="94" y="38"/>
                  </a:cubicBezTo>
                  <a:cubicBezTo>
                    <a:pt x="80" y="38"/>
                    <a:pt x="80" y="38"/>
                    <a:pt x="80" y="38"/>
                  </a:cubicBez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67" name="Freeform 44">
              <a:extLst>
                <a:ext uri="{FF2B5EF4-FFF2-40B4-BE49-F238E27FC236}">
                  <a16:creationId xmlns:a16="http://schemas.microsoft.com/office/drawing/2014/main" id="{578B26D7-9D27-44D3-9B1E-636F00E1FF2B}"/>
                </a:ext>
              </a:extLst>
            </p:cNvPr>
            <p:cNvSpPr>
              <a:spLocks/>
            </p:cNvSpPr>
            <p:nvPr/>
          </p:nvSpPr>
          <p:spPr bwMode="auto">
            <a:xfrm>
              <a:off x="6819" y="2862"/>
              <a:ext cx="104" cy="104"/>
            </a:xfrm>
            <a:custGeom>
              <a:avLst/>
              <a:gdLst>
                <a:gd name="T0" fmla="*/ 68 w 94"/>
                <a:gd name="T1" fmla="*/ 14 h 94"/>
                <a:gd name="T2" fmla="*/ 80 w 94"/>
                <a:gd name="T3" fmla="*/ 14 h 94"/>
                <a:gd name="T4" fmla="*/ 80 w 94"/>
                <a:gd name="T5" fmla="*/ 80 h 94"/>
                <a:gd name="T6" fmla="*/ 14 w 94"/>
                <a:gd name="T7" fmla="*/ 80 h 94"/>
                <a:gd name="T8" fmla="*/ 14 w 94"/>
                <a:gd name="T9" fmla="*/ 38 h 94"/>
                <a:gd name="T10" fmla="*/ 0 w 94"/>
                <a:gd name="T11" fmla="*/ 38 h 94"/>
                <a:gd name="T12" fmla="*/ 0 w 94"/>
                <a:gd name="T13" fmla="*/ 94 h 94"/>
                <a:gd name="T14" fmla="*/ 94 w 94"/>
                <a:gd name="T15" fmla="*/ 94 h 94"/>
                <a:gd name="T16" fmla="*/ 94 w 94"/>
                <a:gd name="T17" fmla="*/ 0 h 94"/>
                <a:gd name="T18" fmla="*/ 64 w 94"/>
                <a:gd name="T19" fmla="*/ 0 h 94"/>
                <a:gd name="T20" fmla="*/ 68 w 94"/>
                <a:gd name="T21" fmla="*/ 13 h 94"/>
                <a:gd name="T22" fmla="*/ 68 w 94"/>
                <a:gd name="T23" fmla="*/ 1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94">
                  <a:moveTo>
                    <a:pt x="68" y="14"/>
                  </a:moveTo>
                  <a:cubicBezTo>
                    <a:pt x="80" y="14"/>
                    <a:pt x="80" y="14"/>
                    <a:pt x="80" y="14"/>
                  </a:cubicBezTo>
                  <a:cubicBezTo>
                    <a:pt x="80" y="80"/>
                    <a:pt x="80" y="80"/>
                    <a:pt x="80" y="80"/>
                  </a:cubicBezTo>
                  <a:cubicBezTo>
                    <a:pt x="14" y="80"/>
                    <a:pt x="14" y="80"/>
                    <a:pt x="14" y="80"/>
                  </a:cubicBezTo>
                  <a:cubicBezTo>
                    <a:pt x="14" y="38"/>
                    <a:pt x="14" y="38"/>
                    <a:pt x="14" y="38"/>
                  </a:cubicBezTo>
                  <a:cubicBezTo>
                    <a:pt x="0" y="38"/>
                    <a:pt x="0" y="38"/>
                    <a:pt x="0" y="38"/>
                  </a:cubicBezTo>
                  <a:cubicBezTo>
                    <a:pt x="0" y="94"/>
                    <a:pt x="0" y="94"/>
                    <a:pt x="0" y="94"/>
                  </a:cubicBezTo>
                  <a:cubicBezTo>
                    <a:pt x="94" y="94"/>
                    <a:pt x="94" y="94"/>
                    <a:pt x="94" y="94"/>
                  </a:cubicBezTo>
                  <a:cubicBezTo>
                    <a:pt x="94" y="0"/>
                    <a:pt x="94" y="0"/>
                    <a:pt x="94" y="0"/>
                  </a:cubicBezTo>
                  <a:cubicBezTo>
                    <a:pt x="64" y="0"/>
                    <a:pt x="64" y="0"/>
                    <a:pt x="64" y="0"/>
                  </a:cubicBezTo>
                  <a:cubicBezTo>
                    <a:pt x="66" y="4"/>
                    <a:pt x="68" y="8"/>
                    <a:pt x="68" y="13"/>
                  </a:cubicBezTo>
                  <a:cubicBezTo>
                    <a:pt x="68" y="13"/>
                    <a:pt x="68" y="14"/>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68" name="Freeform 45">
              <a:extLst>
                <a:ext uri="{FF2B5EF4-FFF2-40B4-BE49-F238E27FC236}">
                  <a16:creationId xmlns:a16="http://schemas.microsoft.com/office/drawing/2014/main" id="{D688E14F-35CF-4378-A561-4D243135AC5E}"/>
                </a:ext>
              </a:extLst>
            </p:cNvPr>
            <p:cNvSpPr>
              <a:spLocks/>
            </p:cNvSpPr>
            <p:nvPr/>
          </p:nvSpPr>
          <p:spPr bwMode="auto">
            <a:xfrm>
              <a:off x="6701" y="2744"/>
              <a:ext cx="104" cy="104"/>
            </a:xfrm>
            <a:custGeom>
              <a:avLst/>
              <a:gdLst>
                <a:gd name="T0" fmla="*/ 14 w 94"/>
                <a:gd name="T1" fmla="*/ 80 h 94"/>
                <a:gd name="T2" fmla="*/ 14 w 94"/>
                <a:gd name="T3" fmla="*/ 14 h 94"/>
                <a:gd name="T4" fmla="*/ 80 w 94"/>
                <a:gd name="T5" fmla="*/ 14 h 94"/>
                <a:gd name="T6" fmla="*/ 80 w 94"/>
                <a:gd name="T7" fmla="*/ 52 h 94"/>
                <a:gd name="T8" fmla="*/ 94 w 94"/>
                <a:gd name="T9" fmla="*/ 46 h 94"/>
                <a:gd name="T10" fmla="*/ 94 w 94"/>
                <a:gd name="T11" fmla="*/ 0 h 94"/>
                <a:gd name="T12" fmla="*/ 0 w 94"/>
                <a:gd name="T13" fmla="*/ 0 h 94"/>
                <a:gd name="T14" fmla="*/ 0 w 94"/>
                <a:gd name="T15" fmla="*/ 94 h 94"/>
                <a:gd name="T16" fmla="*/ 27 w 94"/>
                <a:gd name="T17" fmla="*/ 94 h 94"/>
                <a:gd name="T18" fmla="*/ 36 w 94"/>
                <a:gd name="T19" fmla="*/ 80 h 94"/>
                <a:gd name="T20" fmla="*/ 14 w 94"/>
                <a:gd name="T21"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4">
                  <a:moveTo>
                    <a:pt x="14" y="80"/>
                  </a:moveTo>
                  <a:cubicBezTo>
                    <a:pt x="14" y="14"/>
                    <a:pt x="14" y="14"/>
                    <a:pt x="14" y="14"/>
                  </a:cubicBezTo>
                  <a:cubicBezTo>
                    <a:pt x="80" y="14"/>
                    <a:pt x="80" y="14"/>
                    <a:pt x="80" y="14"/>
                  </a:cubicBezTo>
                  <a:cubicBezTo>
                    <a:pt x="80" y="52"/>
                    <a:pt x="80" y="52"/>
                    <a:pt x="80" y="52"/>
                  </a:cubicBezTo>
                  <a:cubicBezTo>
                    <a:pt x="84" y="49"/>
                    <a:pt x="90" y="47"/>
                    <a:pt x="94" y="46"/>
                  </a:cubicBezTo>
                  <a:cubicBezTo>
                    <a:pt x="94" y="0"/>
                    <a:pt x="94" y="0"/>
                    <a:pt x="94" y="0"/>
                  </a:cubicBezTo>
                  <a:cubicBezTo>
                    <a:pt x="0" y="0"/>
                    <a:pt x="0" y="0"/>
                    <a:pt x="0" y="0"/>
                  </a:cubicBezTo>
                  <a:cubicBezTo>
                    <a:pt x="0" y="94"/>
                    <a:pt x="0" y="94"/>
                    <a:pt x="0" y="94"/>
                  </a:cubicBezTo>
                  <a:cubicBezTo>
                    <a:pt x="27" y="94"/>
                    <a:pt x="27" y="94"/>
                    <a:pt x="27" y="94"/>
                  </a:cubicBezTo>
                  <a:cubicBezTo>
                    <a:pt x="29" y="89"/>
                    <a:pt x="32" y="84"/>
                    <a:pt x="36" y="80"/>
                  </a:cubicBezTo>
                  <a:lnTo>
                    <a:pt x="1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69" name="Freeform 46">
              <a:extLst>
                <a:ext uri="{FF2B5EF4-FFF2-40B4-BE49-F238E27FC236}">
                  <a16:creationId xmlns:a16="http://schemas.microsoft.com/office/drawing/2014/main" id="{B23430D1-75A8-464C-89D7-BB5308E7DDE3}"/>
                </a:ext>
              </a:extLst>
            </p:cNvPr>
            <p:cNvSpPr>
              <a:spLocks/>
            </p:cNvSpPr>
            <p:nvPr/>
          </p:nvSpPr>
          <p:spPr bwMode="auto">
            <a:xfrm>
              <a:off x="6819" y="2744"/>
              <a:ext cx="104" cy="104"/>
            </a:xfrm>
            <a:custGeom>
              <a:avLst/>
              <a:gdLst>
                <a:gd name="T0" fmla="*/ 14 w 94"/>
                <a:gd name="T1" fmla="*/ 44 h 94"/>
                <a:gd name="T2" fmla="*/ 14 w 94"/>
                <a:gd name="T3" fmla="*/ 14 h 94"/>
                <a:gd name="T4" fmla="*/ 80 w 94"/>
                <a:gd name="T5" fmla="*/ 14 h 94"/>
                <a:gd name="T6" fmla="*/ 80 w 94"/>
                <a:gd name="T7" fmla="*/ 80 h 94"/>
                <a:gd name="T8" fmla="*/ 51 w 94"/>
                <a:gd name="T9" fmla="*/ 80 h 94"/>
                <a:gd name="T10" fmla="*/ 53 w 94"/>
                <a:gd name="T11" fmla="*/ 94 h 94"/>
                <a:gd name="T12" fmla="*/ 53 w 94"/>
                <a:gd name="T13" fmla="*/ 94 h 94"/>
                <a:gd name="T14" fmla="*/ 94 w 94"/>
                <a:gd name="T15" fmla="*/ 94 h 94"/>
                <a:gd name="T16" fmla="*/ 94 w 94"/>
                <a:gd name="T17" fmla="*/ 0 h 94"/>
                <a:gd name="T18" fmla="*/ 0 w 94"/>
                <a:gd name="T19" fmla="*/ 0 h 94"/>
                <a:gd name="T20" fmla="*/ 0 w 94"/>
                <a:gd name="T21" fmla="*/ 44 h 94"/>
                <a:gd name="T22" fmla="*/ 3 w 94"/>
                <a:gd name="T23" fmla="*/ 43 h 94"/>
                <a:gd name="T24" fmla="*/ 14 w 94"/>
                <a:gd name="T25"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4">
                  <a:moveTo>
                    <a:pt x="14" y="44"/>
                  </a:moveTo>
                  <a:cubicBezTo>
                    <a:pt x="14" y="14"/>
                    <a:pt x="14" y="14"/>
                    <a:pt x="14" y="14"/>
                  </a:cubicBezTo>
                  <a:cubicBezTo>
                    <a:pt x="80" y="14"/>
                    <a:pt x="80" y="14"/>
                    <a:pt x="80" y="14"/>
                  </a:cubicBezTo>
                  <a:cubicBezTo>
                    <a:pt x="80" y="80"/>
                    <a:pt x="80" y="80"/>
                    <a:pt x="80" y="80"/>
                  </a:cubicBezTo>
                  <a:cubicBezTo>
                    <a:pt x="51" y="80"/>
                    <a:pt x="51" y="80"/>
                    <a:pt x="51" y="80"/>
                  </a:cubicBezTo>
                  <a:cubicBezTo>
                    <a:pt x="52" y="84"/>
                    <a:pt x="53" y="89"/>
                    <a:pt x="53" y="94"/>
                  </a:cubicBezTo>
                  <a:cubicBezTo>
                    <a:pt x="53" y="94"/>
                    <a:pt x="53" y="94"/>
                    <a:pt x="53" y="94"/>
                  </a:cubicBezTo>
                  <a:cubicBezTo>
                    <a:pt x="94" y="94"/>
                    <a:pt x="94" y="94"/>
                    <a:pt x="94" y="94"/>
                  </a:cubicBezTo>
                  <a:cubicBezTo>
                    <a:pt x="94" y="0"/>
                    <a:pt x="94" y="0"/>
                    <a:pt x="94" y="0"/>
                  </a:cubicBezTo>
                  <a:cubicBezTo>
                    <a:pt x="0" y="0"/>
                    <a:pt x="0" y="0"/>
                    <a:pt x="0" y="0"/>
                  </a:cubicBezTo>
                  <a:cubicBezTo>
                    <a:pt x="0" y="44"/>
                    <a:pt x="0" y="44"/>
                    <a:pt x="0" y="44"/>
                  </a:cubicBezTo>
                  <a:cubicBezTo>
                    <a:pt x="1" y="44"/>
                    <a:pt x="2" y="43"/>
                    <a:pt x="3" y="43"/>
                  </a:cubicBezTo>
                  <a:cubicBezTo>
                    <a:pt x="6" y="44"/>
                    <a:pt x="10" y="44"/>
                    <a:pt x="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70" name="Freeform 47">
              <a:extLst>
                <a:ext uri="{FF2B5EF4-FFF2-40B4-BE49-F238E27FC236}">
                  <a16:creationId xmlns:a16="http://schemas.microsoft.com/office/drawing/2014/main" id="{A4199735-3DF2-45D9-9A1C-528BB4BFD4AB}"/>
                </a:ext>
              </a:extLst>
            </p:cNvPr>
            <p:cNvSpPr>
              <a:spLocks/>
            </p:cNvSpPr>
            <p:nvPr/>
          </p:nvSpPr>
          <p:spPr bwMode="auto">
            <a:xfrm>
              <a:off x="6741" y="2804"/>
              <a:ext cx="141" cy="89"/>
            </a:xfrm>
            <a:custGeom>
              <a:avLst/>
              <a:gdLst>
                <a:gd name="T0" fmla="*/ 127 w 127"/>
                <a:gd name="T1" fmla="*/ 65 h 80"/>
                <a:gd name="T2" fmla="*/ 112 w 127"/>
                <a:gd name="T3" fmla="*/ 50 h 80"/>
                <a:gd name="T4" fmla="*/ 110 w 127"/>
                <a:gd name="T5" fmla="*/ 50 h 80"/>
                <a:gd name="T6" fmla="*/ 112 w 127"/>
                <a:gd name="T7" fmla="*/ 40 h 80"/>
                <a:gd name="T8" fmla="*/ 72 w 127"/>
                <a:gd name="T9" fmla="*/ 0 h 80"/>
                <a:gd name="T10" fmla="*/ 35 w 127"/>
                <a:gd name="T11" fmla="*/ 27 h 80"/>
                <a:gd name="T12" fmla="*/ 26 w 127"/>
                <a:gd name="T13" fmla="*/ 26 h 80"/>
                <a:gd name="T14" fmla="*/ 0 w 127"/>
                <a:gd name="T15" fmla="*/ 53 h 80"/>
                <a:gd name="T16" fmla="*/ 26 w 127"/>
                <a:gd name="T17" fmla="*/ 80 h 80"/>
                <a:gd name="T18" fmla="*/ 114 w 127"/>
                <a:gd name="T19" fmla="*/ 80 h 80"/>
                <a:gd name="T20" fmla="*/ 127 w 127"/>
                <a:gd name="T21"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0">
                  <a:moveTo>
                    <a:pt x="127" y="65"/>
                  </a:moveTo>
                  <a:cubicBezTo>
                    <a:pt x="127" y="56"/>
                    <a:pt x="120" y="50"/>
                    <a:pt x="112" y="50"/>
                  </a:cubicBezTo>
                  <a:cubicBezTo>
                    <a:pt x="112" y="50"/>
                    <a:pt x="111" y="50"/>
                    <a:pt x="110" y="50"/>
                  </a:cubicBezTo>
                  <a:cubicBezTo>
                    <a:pt x="111" y="47"/>
                    <a:pt x="112" y="43"/>
                    <a:pt x="112" y="40"/>
                  </a:cubicBezTo>
                  <a:cubicBezTo>
                    <a:pt x="112" y="18"/>
                    <a:pt x="94" y="0"/>
                    <a:pt x="72" y="0"/>
                  </a:cubicBezTo>
                  <a:cubicBezTo>
                    <a:pt x="55" y="0"/>
                    <a:pt x="40" y="11"/>
                    <a:pt x="35" y="27"/>
                  </a:cubicBezTo>
                  <a:cubicBezTo>
                    <a:pt x="32" y="26"/>
                    <a:pt x="30" y="26"/>
                    <a:pt x="26" y="26"/>
                  </a:cubicBezTo>
                  <a:cubicBezTo>
                    <a:pt x="12" y="26"/>
                    <a:pt x="0" y="38"/>
                    <a:pt x="0" y="53"/>
                  </a:cubicBezTo>
                  <a:cubicBezTo>
                    <a:pt x="0" y="68"/>
                    <a:pt x="12" y="80"/>
                    <a:pt x="26" y="80"/>
                  </a:cubicBezTo>
                  <a:cubicBezTo>
                    <a:pt x="114" y="80"/>
                    <a:pt x="114" y="80"/>
                    <a:pt x="114" y="80"/>
                  </a:cubicBezTo>
                  <a:cubicBezTo>
                    <a:pt x="121" y="79"/>
                    <a:pt x="127" y="73"/>
                    <a:pt x="12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71" name="Freeform 48">
              <a:extLst>
                <a:ext uri="{FF2B5EF4-FFF2-40B4-BE49-F238E27FC236}">
                  <a16:creationId xmlns:a16="http://schemas.microsoft.com/office/drawing/2014/main" id="{57792C48-43CD-4029-B5BD-627DE033E5F9}"/>
                </a:ext>
              </a:extLst>
            </p:cNvPr>
            <p:cNvSpPr>
              <a:spLocks noEditPoints="1"/>
            </p:cNvSpPr>
            <p:nvPr/>
          </p:nvSpPr>
          <p:spPr bwMode="auto">
            <a:xfrm>
              <a:off x="6771" y="2804"/>
              <a:ext cx="59" cy="30"/>
            </a:xfrm>
            <a:custGeom>
              <a:avLst/>
              <a:gdLst>
                <a:gd name="T0" fmla="*/ 0 w 53"/>
                <a:gd name="T1" fmla="*/ 26 h 27"/>
                <a:gd name="T2" fmla="*/ 0 w 53"/>
                <a:gd name="T3" fmla="*/ 26 h 27"/>
                <a:gd name="T4" fmla="*/ 8 w 53"/>
                <a:gd name="T5" fmla="*/ 27 h 27"/>
                <a:gd name="T6" fmla="*/ 8 w 53"/>
                <a:gd name="T7" fmla="*/ 27 h 27"/>
                <a:gd name="T8" fmla="*/ 0 w 53"/>
                <a:gd name="T9" fmla="*/ 26 h 27"/>
                <a:gd name="T10" fmla="*/ 46 w 53"/>
                <a:gd name="T11" fmla="*/ 0 h 27"/>
                <a:gd name="T12" fmla="*/ 46 w 53"/>
                <a:gd name="T13" fmla="*/ 0 h 27"/>
                <a:gd name="T14" fmla="*/ 53 w 53"/>
                <a:gd name="T15" fmla="*/ 1 h 27"/>
                <a:gd name="T16" fmla="*/ 46 w 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7">
                  <a:moveTo>
                    <a:pt x="0" y="26"/>
                  </a:moveTo>
                  <a:cubicBezTo>
                    <a:pt x="0" y="26"/>
                    <a:pt x="0" y="26"/>
                    <a:pt x="0" y="26"/>
                  </a:cubicBezTo>
                  <a:cubicBezTo>
                    <a:pt x="3" y="26"/>
                    <a:pt x="5" y="26"/>
                    <a:pt x="8" y="27"/>
                  </a:cubicBezTo>
                  <a:cubicBezTo>
                    <a:pt x="8" y="27"/>
                    <a:pt x="8" y="27"/>
                    <a:pt x="8" y="27"/>
                  </a:cubicBezTo>
                  <a:cubicBezTo>
                    <a:pt x="6" y="26"/>
                    <a:pt x="3" y="26"/>
                    <a:pt x="0" y="26"/>
                  </a:cubicBezTo>
                  <a:moveTo>
                    <a:pt x="46" y="0"/>
                  </a:moveTo>
                  <a:cubicBezTo>
                    <a:pt x="46" y="0"/>
                    <a:pt x="46" y="0"/>
                    <a:pt x="46" y="0"/>
                  </a:cubicBezTo>
                  <a:cubicBezTo>
                    <a:pt x="48" y="0"/>
                    <a:pt x="50" y="0"/>
                    <a:pt x="53" y="1"/>
                  </a:cubicBezTo>
                  <a:cubicBezTo>
                    <a:pt x="51" y="0"/>
                    <a:pt x="48"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sp>
          <p:nvSpPr>
            <p:cNvPr id="272" name="Freeform 49">
              <a:extLst>
                <a:ext uri="{FF2B5EF4-FFF2-40B4-BE49-F238E27FC236}">
                  <a16:creationId xmlns:a16="http://schemas.microsoft.com/office/drawing/2014/main" id="{B8B99D12-0FE4-4734-9204-1A48426FC35E}"/>
                </a:ext>
              </a:extLst>
            </p:cNvPr>
            <p:cNvSpPr>
              <a:spLocks/>
            </p:cNvSpPr>
            <p:nvPr/>
          </p:nvSpPr>
          <p:spPr bwMode="auto">
            <a:xfrm>
              <a:off x="6741" y="2804"/>
              <a:ext cx="94" cy="89"/>
            </a:xfrm>
            <a:custGeom>
              <a:avLst/>
              <a:gdLst>
                <a:gd name="T0" fmla="*/ 73 w 85"/>
                <a:gd name="T1" fmla="*/ 0 h 80"/>
                <a:gd name="T2" fmla="*/ 36 w 85"/>
                <a:gd name="T3" fmla="*/ 27 h 80"/>
                <a:gd name="T4" fmla="*/ 35 w 85"/>
                <a:gd name="T5" fmla="*/ 27 h 80"/>
                <a:gd name="T6" fmla="*/ 35 w 85"/>
                <a:gd name="T7" fmla="*/ 27 h 80"/>
                <a:gd name="T8" fmla="*/ 27 w 85"/>
                <a:gd name="T9" fmla="*/ 26 h 80"/>
                <a:gd name="T10" fmla="*/ 0 w 85"/>
                <a:gd name="T11" fmla="*/ 53 h 80"/>
                <a:gd name="T12" fmla="*/ 27 w 85"/>
                <a:gd name="T13" fmla="*/ 80 h 80"/>
                <a:gd name="T14" fmla="*/ 41 w 85"/>
                <a:gd name="T15" fmla="*/ 80 h 80"/>
                <a:gd name="T16" fmla="*/ 34 w 85"/>
                <a:gd name="T17" fmla="*/ 67 h 80"/>
                <a:gd name="T18" fmla="*/ 54 w 85"/>
                <a:gd name="T19" fmla="*/ 34 h 80"/>
                <a:gd name="T20" fmla="*/ 59 w 85"/>
                <a:gd name="T21" fmla="*/ 34 h 80"/>
                <a:gd name="T22" fmla="*/ 63 w 85"/>
                <a:gd name="T23" fmla="*/ 34 h 80"/>
                <a:gd name="T24" fmla="*/ 85 w 85"/>
                <a:gd name="T25" fmla="*/ 2 h 80"/>
                <a:gd name="T26" fmla="*/ 80 w 85"/>
                <a:gd name="T27" fmla="*/ 1 h 80"/>
                <a:gd name="T28" fmla="*/ 73 w 85"/>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80">
                  <a:moveTo>
                    <a:pt x="73" y="0"/>
                  </a:moveTo>
                  <a:cubicBezTo>
                    <a:pt x="55" y="0"/>
                    <a:pt x="41" y="11"/>
                    <a:pt x="36" y="27"/>
                  </a:cubicBezTo>
                  <a:cubicBezTo>
                    <a:pt x="35" y="27"/>
                    <a:pt x="35" y="27"/>
                    <a:pt x="35" y="27"/>
                  </a:cubicBezTo>
                  <a:cubicBezTo>
                    <a:pt x="35" y="27"/>
                    <a:pt x="35" y="27"/>
                    <a:pt x="35" y="27"/>
                  </a:cubicBezTo>
                  <a:cubicBezTo>
                    <a:pt x="32" y="26"/>
                    <a:pt x="30" y="26"/>
                    <a:pt x="27" y="26"/>
                  </a:cubicBezTo>
                  <a:cubicBezTo>
                    <a:pt x="12" y="26"/>
                    <a:pt x="0" y="38"/>
                    <a:pt x="0" y="53"/>
                  </a:cubicBezTo>
                  <a:cubicBezTo>
                    <a:pt x="0" y="68"/>
                    <a:pt x="12" y="80"/>
                    <a:pt x="27" y="80"/>
                  </a:cubicBezTo>
                  <a:cubicBezTo>
                    <a:pt x="41" y="80"/>
                    <a:pt x="41" y="80"/>
                    <a:pt x="41" y="80"/>
                  </a:cubicBezTo>
                  <a:cubicBezTo>
                    <a:pt x="37" y="76"/>
                    <a:pt x="35" y="72"/>
                    <a:pt x="34" y="67"/>
                  </a:cubicBezTo>
                  <a:cubicBezTo>
                    <a:pt x="30" y="52"/>
                    <a:pt x="39" y="38"/>
                    <a:pt x="54" y="34"/>
                  </a:cubicBezTo>
                  <a:cubicBezTo>
                    <a:pt x="56" y="34"/>
                    <a:pt x="58" y="34"/>
                    <a:pt x="59" y="34"/>
                  </a:cubicBezTo>
                  <a:cubicBezTo>
                    <a:pt x="60" y="34"/>
                    <a:pt x="62" y="34"/>
                    <a:pt x="63" y="34"/>
                  </a:cubicBezTo>
                  <a:cubicBezTo>
                    <a:pt x="64" y="20"/>
                    <a:pt x="72" y="8"/>
                    <a:pt x="85" y="2"/>
                  </a:cubicBezTo>
                  <a:cubicBezTo>
                    <a:pt x="83" y="1"/>
                    <a:pt x="82" y="1"/>
                    <a:pt x="80" y="1"/>
                  </a:cubicBezTo>
                  <a:cubicBezTo>
                    <a:pt x="77" y="0"/>
                    <a:pt x="75" y="0"/>
                    <a:pt x="7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457112">
                <a:defRPr/>
              </a:pPr>
              <a:endParaRPr lang="en-US" sz="1600">
                <a:latin typeface="Calibri" panose="020F0502020204030204"/>
              </a:endParaRPr>
            </a:p>
          </p:txBody>
        </p:sp>
      </p:grpSp>
      <p:grpSp>
        <p:nvGrpSpPr>
          <p:cNvPr id="273" name="Group 121">
            <a:extLst>
              <a:ext uri="{FF2B5EF4-FFF2-40B4-BE49-F238E27FC236}">
                <a16:creationId xmlns:a16="http://schemas.microsoft.com/office/drawing/2014/main" id="{F57DD460-DBED-4BB8-8F07-CFFB758085E9}"/>
              </a:ext>
            </a:extLst>
          </p:cNvPr>
          <p:cNvGrpSpPr>
            <a:grpSpLocks noChangeAspect="1"/>
          </p:cNvGrpSpPr>
          <p:nvPr/>
        </p:nvGrpSpPr>
        <p:grpSpPr bwMode="auto">
          <a:xfrm>
            <a:off x="11155764" y="4372002"/>
            <a:ext cx="193743" cy="309989"/>
            <a:chOff x="6473" y="999"/>
            <a:chExt cx="195" cy="312"/>
          </a:xfrm>
        </p:grpSpPr>
        <p:sp>
          <p:nvSpPr>
            <p:cNvPr id="274" name="Rectangle 122">
              <a:extLst>
                <a:ext uri="{FF2B5EF4-FFF2-40B4-BE49-F238E27FC236}">
                  <a16:creationId xmlns:a16="http://schemas.microsoft.com/office/drawing/2014/main" id="{B0FA8592-3014-4248-9739-327EAA7C0B74}"/>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123">
              <a:extLst>
                <a:ext uri="{FF2B5EF4-FFF2-40B4-BE49-F238E27FC236}">
                  <a16:creationId xmlns:a16="http://schemas.microsoft.com/office/drawing/2014/main" id="{2E793111-368B-41C2-80FF-985E55BF0139}"/>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124">
              <a:extLst>
                <a:ext uri="{FF2B5EF4-FFF2-40B4-BE49-F238E27FC236}">
                  <a16:creationId xmlns:a16="http://schemas.microsoft.com/office/drawing/2014/main" id="{FC2A310E-EB48-4133-AC8B-A166D41DD96A}"/>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Rectangle 125">
              <a:extLst>
                <a:ext uri="{FF2B5EF4-FFF2-40B4-BE49-F238E27FC236}">
                  <a16:creationId xmlns:a16="http://schemas.microsoft.com/office/drawing/2014/main" id="{995D57EA-E229-43B7-89D2-4E5062196907}"/>
                </a:ext>
              </a:extLst>
            </p:cNvPr>
            <p:cNvSpPr>
              <a:spLocks noChangeArrowheads="1"/>
            </p:cNvSpPr>
            <p:nvPr/>
          </p:nvSpPr>
          <p:spPr bwMode="auto">
            <a:xfrm>
              <a:off x="6502" y="1062"/>
              <a:ext cx="39" cy="1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126">
              <a:extLst>
                <a:ext uri="{FF2B5EF4-FFF2-40B4-BE49-F238E27FC236}">
                  <a16:creationId xmlns:a16="http://schemas.microsoft.com/office/drawing/2014/main" id="{EBCE3165-A7ED-4880-9D98-71E6327DAD40}"/>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127">
              <a:extLst>
                <a:ext uri="{FF2B5EF4-FFF2-40B4-BE49-F238E27FC236}">
                  <a16:creationId xmlns:a16="http://schemas.microsoft.com/office/drawing/2014/main" id="{D1A667C2-0AE6-496F-A386-A47254C1EB34}"/>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0" name="Freeform: Shape 279" descr="Flammable">
            <a:extLst>
              <a:ext uri="{FF2B5EF4-FFF2-40B4-BE49-F238E27FC236}">
                <a16:creationId xmlns:a16="http://schemas.microsoft.com/office/drawing/2014/main" id="{73F725FB-25C3-489A-A2C2-DB7255BC5E18}"/>
              </a:ext>
            </a:extLst>
          </p:cNvPr>
          <p:cNvSpPr/>
          <p:nvPr/>
        </p:nvSpPr>
        <p:spPr>
          <a:xfrm>
            <a:off x="9437079" y="4400303"/>
            <a:ext cx="186843" cy="273496"/>
          </a:xfrm>
          <a:custGeom>
            <a:avLst/>
            <a:gdLst>
              <a:gd name="connsiteX0" fmla="*/ 112753 w 270633"/>
              <a:gd name="connsiteY0" fmla="*/ 0 h 396145"/>
              <a:gd name="connsiteX1" fmla="*/ 174856 w 270633"/>
              <a:gd name="connsiteY1" fmla="*/ 185452 h 396145"/>
              <a:gd name="connsiteX2" fmla="*/ 194383 w 270633"/>
              <a:gd name="connsiteY2" fmla="*/ 257175 h 396145"/>
              <a:gd name="connsiteX3" fmla="*/ 253012 w 270633"/>
              <a:gd name="connsiteY3" fmla="*/ 229913 h 396145"/>
              <a:gd name="connsiteX4" fmla="*/ 254676 w 270633"/>
              <a:gd name="connsiteY4" fmla="*/ 204216 h 396145"/>
              <a:gd name="connsiteX5" fmla="*/ 258486 w 270633"/>
              <a:gd name="connsiteY5" fmla="*/ 312420 h 396145"/>
              <a:gd name="connsiteX6" fmla="*/ 134661 w 270633"/>
              <a:gd name="connsiteY6" fmla="*/ 396145 h 396145"/>
              <a:gd name="connsiteX7" fmla="*/ 101038 w 270633"/>
              <a:gd name="connsiteY7" fmla="*/ 323469 h 396145"/>
              <a:gd name="connsiteX8" fmla="*/ 82654 w 270633"/>
              <a:gd name="connsiteY8" fmla="*/ 222218 h 396145"/>
              <a:gd name="connsiteX9" fmla="*/ 55032 w 270633"/>
              <a:gd name="connsiteY9" fmla="*/ 369475 h 396145"/>
              <a:gd name="connsiteX10" fmla="*/ 9883 w 270633"/>
              <a:gd name="connsiteY10" fmla="*/ 210788 h 396145"/>
              <a:gd name="connsiteX11" fmla="*/ 65128 w 270633"/>
              <a:gd name="connsiteY11" fmla="*/ 146304 h 396145"/>
              <a:gd name="connsiteX12" fmla="*/ 112753 w 270633"/>
              <a:gd name="connsiteY12" fmla="*/ 0 h 3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633" h="396145">
                <a:moveTo>
                  <a:pt x="112753" y="0"/>
                </a:moveTo>
                <a:cubicBezTo>
                  <a:pt x="186858" y="32195"/>
                  <a:pt x="219529" y="125635"/>
                  <a:pt x="174856" y="185452"/>
                </a:cubicBezTo>
                <a:cubicBezTo>
                  <a:pt x="154473" y="213932"/>
                  <a:pt x="165808" y="247079"/>
                  <a:pt x="194383" y="257175"/>
                </a:cubicBezTo>
                <a:cubicBezTo>
                  <a:pt x="218101" y="265837"/>
                  <a:pt x="244350" y="253631"/>
                  <a:pt x="253012" y="229913"/>
                </a:cubicBezTo>
                <a:cubicBezTo>
                  <a:pt x="256017" y="221683"/>
                  <a:pt x="256594" y="212764"/>
                  <a:pt x="254676" y="204216"/>
                </a:cubicBezTo>
                <a:cubicBezTo>
                  <a:pt x="276012" y="232791"/>
                  <a:pt x="274583" y="281654"/>
                  <a:pt x="258486" y="312420"/>
                </a:cubicBezTo>
                <a:cubicBezTo>
                  <a:pt x="237989" y="362841"/>
                  <a:pt x="189088" y="395906"/>
                  <a:pt x="134661" y="396145"/>
                </a:cubicBezTo>
                <a:cubicBezTo>
                  <a:pt x="134661" y="396145"/>
                  <a:pt x="134661" y="364903"/>
                  <a:pt x="101038" y="323469"/>
                </a:cubicBezTo>
                <a:cubicBezTo>
                  <a:pt x="67414" y="282035"/>
                  <a:pt x="82654" y="222218"/>
                  <a:pt x="82654" y="222218"/>
                </a:cubicBezTo>
                <a:cubicBezTo>
                  <a:pt x="42766" y="260272"/>
                  <a:pt x="31647" y="319553"/>
                  <a:pt x="55032" y="369475"/>
                </a:cubicBezTo>
                <a:cubicBezTo>
                  <a:pt x="24647" y="352902"/>
                  <a:pt x="-20025" y="283750"/>
                  <a:pt x="9883" y="210788"/>
                </a:cubicBezTo>
                <a:cubicBezTo>
                  <a:pt x="15884" y="196025"/>
                  <a:pt x="35696" y="170688"/>
                  <a:pt x="65128" y="146304"/>
                </a:cubicBezTo>
                <a:cubicBezTo>
                  <a:pt x="94561" y="121920"/>
                  <a:pt x="146091" y="63532"/>
                  <a:pt x="112753" y="0"/>
                </a:cubicBezTo>
                <a:close/>
              </a:path>
            </a:pathLst>
          </a:custGeom>
          <a:solidFill>
            <a:schemeClr val="accent1"/>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5CC8CC7B-4DD4-45CC-A8AB-71BBF3A65CFF}"/>
              </a:ext>
            </a:extLst>
          </p:cNvPr>
          <p:cNvGrpSpPr/>
          <p:nvPr/>
        </p:nvGrpSpPr>
        <p:grpSpPr>
          <a:xfrm>
            <a:off x="9350263" y="3293059"/>
            <a:ext cx="318648" cy="314615"/>
            <a:chOff x="9350263" y="3293059"/>
            <a:chExt cx="318648" cy="314615"/>
          </a:xfrm>
        </p:grpSpPr>
        <p:grpSp>
          <p:nvGrpSpPr>
            <p:cNvPr id="6" name="Group 5">
              <a:extLst>
                <a:ext uri="{FF2B5EF4-FFF2-40B4-BE49-F238E27FC236}">
                  <a16:creationId xmlns:a16="http://schemas.microsoft.com/office/drawing/2014/main" id="{BCE9A7E7-16BD-4576-A701-39E4655E6C4A}"/>
                </a:ext>
              </a:extLst>
            </p:cNvPr>
            <p:cNvGrpSpPr/>
            <p:nvPr/>
          </p:nvGrpSpPr>
          <p:grpSpPr>
            <a:xfrm>
              <a:off x="9434967" y="3293059"/>
              <a:ext cx="233944" cy="225878"/>
              <a:chOff x="9434967" y="3293059"/>
              <a:chExt cx="233944" cy="225878"/>
            </a:xfrm>
            <a:solidFill>
              <a:schemeClr val="accent1"/>
            </a:solidFill>
          </p:grpSpPr>
          <p:sp>
            <p:nvSpPr>
              <p:cNvPr id="282" name="Freeform 101">
                <a:extLst>
                  <a:ext uri="{FF2B5EF4-FFF2-40B4-BE49-F238E27FC236}">
                    <a16:creationId xmlns:a16="http://schemas.microsoft.com/office/drawing/2014/main" id="{AE061B1A-DE27-43D1-AD3D-44F5D32851F6}"/>
                  </a:ext>
                </a:extLst>
              </p:cNvPr>
              <p:cNvSpPr>
                <a:spLocks/>
              </p:cNvSpPr>
              <p:nvPr/>
            </p:nvSpPr>
            <p:spPr bwMode="auto">
              <a:xfrm>
                <a:off x="9576140" y="3293059"/>
                <a:ext cx="31260" cy="27226"/>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102">
                <a:extLst>
                  <a:ext uri="{FF2B5EF4-FFF2-40B4-BE49-F238E27FC236}">
                    <a16:creationId xmlns:a16="http://schemas.microsoft.com/office/drawing/2014/main" id="{24D5DD22-151F-4687-B960-321B116680DE}"/>
                  </a:ext>
                </a:extLst>
              </p:cNvPr>
              <p:cNvSpPr>
                <a:spLocks/>
              </p:cNvSpPr>
              <p:nvPr/>
            </p:nvSpPr>
            <p:spPr bwMode="auto">
              <a:xfrm>
                <a:off x="9493453" y="3294067"/>
                <a:ext cx="32268" cy="28235"/>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106">
                <a:extLst>
                  <a:ext uri="{FF2B5EF4-FFF2-40B4-BE49-F238E27FC236}">
                    <a16:creationId xmlns:a16="http://schemas.microsoft.com/office/drawing/2014/main" id="{B7AAC589-F50D-45F9-8215-A25B7FBB9271}"/>
                  </a:ext>
                </a:extLst>
              </p:cNvPr>
              <p:cNvSpPr>
                <a:spLocks noEditPoints="1"/>
              </p:cNvSpPr>
              <p:nvPr/>
            </p:nvSpPr>
            <p:spPr bwMode="auto">
              <a:xfrm>
                <a:off x="9434967" y="3303143"/>
                <a:ext cx="233944" cy="206718"/>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107">
                <a:extLst>
                  <a:ext uri="{FF2B5EF4-FFF2-40B4-BE49-F238E27FC236}">
                    <a16:creationId xmlns:a16="http://schemas.microsoft.com/office/drawing/2014/main" id="{8756D1BC-E35F-4988-A25D-E21DF79E0AB7}"/>
                  </a:ext>
                </a:extLst>
              </p:cNvPr>
              <p:cNvSpPr>
                <a:spLocks/>
              </p:cNvSpPr>
              <p:nvPr/>
            </p:nvSpPr>
            <p:spPr bwMode="auto">
              <a:xfrm>
                <a:off x="9496478" y="3491710"/>
                <a:ext cx="31260" cy="27226"/>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108">
                <a:extLst>
                  <a:ext uri="{FF2B5EF4-FFF2-40B4-BE49-F238E27FC236}">
                    <a16:creationId xmlns:a16="http://schemas.microsoft.com/office/drawing/2014/main" id="{482076FD-6970-45A8-9B1F-E7D964937F17}"/>
                  </a:ext>
                </a:extLst>
              </p:cNvPr>
              <p:cNvSpPr>
                <a:spLocks/>
              </p:cNvSpPr>
              <p:nvPr/>
            </p:nvSpPr>
            <p:spPr bwMode="auto">
              <a:xfrm>
                <a:off x="9637651" y="3430199"/>
                <a:ext cx="27226" cy="31260"/>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109">
                <a:extLst>
                  <a:ext uri="{FF2B5EF4-FFF2-40B4-BE49-F238E27FC236}">
                    <a16:creationId xmlns:a16="http://schemas.microsoft.com/office/drawing/2014/main" id="{819A2D8C-3396-4B08-A800-FFC2824EFF65}"/>
                  </a:ext>
                </a:extLst>
              </p:cNvPr>
              <p:cNvSpPr>
                <a:spLocks/>
              </p:cNvSpPr>
              <p:nvPr/>
            </p:nvSpPr>
            <p:spPr bwMode="auto">
              <a:xfrm>
                <a:off x="9439000" y="3350537"/>
                <a:ext cx="27226" cy="31260"/>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10">
                <a:extLst>
                  <a:ext uri="{FF2B5EF4-FFF2-40B4-BE49-F238E27FC236}">
                    <a16:creationId xmlns:a16="http://schemas.microsoft.com/office/drawing/2014/main" id="{4C00C955-F3FB-4C7C-BFE3-FC2FC482EF8D}"/>
                  </a:ext>
                </a:extLst>
              </p:cNvPr>
              <p:cNvSpPr>
                <a:spLocks/>
              </p:cNvSpPr>
              <p:nvPr/>
            </p:nvSpPr>
            <p:spPr bwMode="auto">
              <a:xfrm>
                <a:off x="9440009" y="3433224"/>
                <a:ext cx="28235" cy="31260"/>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111">
                <a:extLst>
                  <a:ext uri="{FF2B5EF4-FFF2-40B4-BE49-F238E27FC236}">
                    <a16:creationId xmlns:a16="http://schemas.microsoft.com/office/drawing/2014/main" id="{AE1D93A0-44BD-4282-A2AA-47FECDA915A9}"/>
                  </a:ext>
                </a:extLst>
              </p:cNvPr>
              <p:cNvSpPr>
                <a:spLocks/>
              </p:cNvSpPr>
              <p:nvPr/>
            </p:nvSpPr>
            <p:spPr bwMode="auto">
              <a:xfrm>
                <a:off x="9635634" y="3348520"/>
                <a:ext cx="28235" cy="31260"/>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12">
                <a:extLst>
                  <a:ext uri="{FF2B5EF4-FFF2-40B4-BE49-F238E27FC236}">
                    <a16:creationId xmlns:a16="http://schemas.microsoft.com/office/drawing/2014/main" id="{84B6CB41-A683-47CD-9186-26145B7C4CDB}"/>
                  </a:ext>
                </a:extLst>
              </p:cNvPr>
              <p:cNvSpPr>
                <a:spLocks/>
              </p:cNvSpPr>
              <p:nvPr/>
            </p:nvSpPr>
            <p:spPr bwMode="auto">
              <a:xfrm>
                <a:off x="9578157" y="3490702"/>
                <a:ext cx="31260" cy="28235"/>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566822DC-555A-494E-855E-EB9595187E64}"/>
                </a:ext>
              </a:extLst>
            </p:cNvPr>
            <p:cNvGrpSpPr/>
            <p:nvPr/>
          </p:nvGrpSpPr>
          <p:grpSpPr>
            <a:xfrm>
              <a:off x="9350263" y="3470534"/>
              <a:ext cx="137140" cy="137140"/>
              <a:chOff x="9350263" y="3470534"/>
              <a:chExt cx="137140" cy="137140"/>
            </a:xfrm>
          </p:grpSpPr>
          <p:sp>
            <p:nvSpPr>
              <p:cNvPr id="284" name="Rectangle 103">
                <a:extLst>
                  <a:ext uri="{FF2B5EF4-FFF2-40B4-BE49-F238E27FC236}">
                    <a16:creationId xmlns:a16="http://schemas.microsoft.com/office/drawing/2014/main" id="{72304C5A-888C-46C3-AC69-611A1033FD7C}"/>
                  </a:ext>
                </a:extLst>
              </p:cNvPr>
              <p:cNvSpPr>
                <a:spLocks noChangeArrowheads="1"/>
              </p:cNvSpPr>
              <p:nvPr/>
            </p:nvSpPr>
            <p:spPr bwMode="auto">
              <a:xfrm>
                <a:off x="9412783" y="3595573"/>
                <a:ext cx="15126" cy="1210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Rectangle 104">
                <a:extLst>
                  <a:ext uri="{FF2B5EF4-FFF2-40B4-BE49-F238E27FC236}">
                    <a16:creationId xmlns:a16="http://schemas.microsoft.com/office/drawing/2014/main" id="{53E014D5-FC68-436F-A423-D2B14D154358}"/>
                  </a:ext>
                </a:extLst>
              </p:cNvPr>
              <p:cNvSpPr>
                <a:spLocks noChangeArrowheads="1"/>
              </p:cNvSpPr>
              <p:nvPr/>
            </p:nvSpPr>
            <p:spPr bwMode="auto">
              <a:xfrm>
                <a:off x="9350263" y="3532045"/>
                <a:ext cx="12101" cy="14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105">
                <a:extLst>
                  <a:ext uri="{FF2B5EF4-FFF2-40B4-BE49-F238E27FC236}">
                    <a16:creationId xmlns:a16="http://schemas.microsoft.com/office/drawing/2014/main" id="{6B8C7C79-01A0-442D-99B2-A5F7F48A2F87}"/>
                  </a:ext>
                </a:extLst>
              </p:cNvPr>
              <p:cNvSpPr>
                <a:spLocks/>
              </p:cNvSpPr>
              <p:nvPr/>
            </p:nvSpPr>
            <p:spPr bwMode="auto">
              <a:xfrm>
                <a:off x="9365389" y="3574397"/>
                <a:ext cx="19159" cy="18151"/>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13">
                <a:extLst>
                  <a:ext uri="{FF2B5EF4-FFF2-40B4-BE49-F238E27FC236}">
                    <a16:creationId xmlns:a16="http://schemas.microsoft.com/office/drawing/2014/main" id="{BD81CD4D-E781-48D9-9F6E-D909A8400DB1}"/>
                  </a:ext>
                </a:extLst>
              </p:cNvPr>
              <p:cNvSpPr>
                <a:spLocks noEditPoints="1"/>
              </p:cNvSpPr>
              <p:nvPr/>
            </p:nvSpPr>
            <p:spPr bwMode="auto">
              <a:xfrm>
                <a:off x="9359338" y="3480618"/>
                <a:ext cx="118989" cy="117981"/>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14">
                <a:extLst>
                  <a:ext uri="{FF2B5EF4-FFF2-40B4-BE49-F238E27FC236}">
                    <a16:creationId xmlns:a16="http://schemas.microsoft.com/office/drawing/2014/main" id="{57D44D24-E69B-4D33-A7B7-C6958A453610}"/>
                  </a:ext>
                </a:extLst>
              </p:cNvPr>
              <p:cNvSpPr>
                <a:spLocks/>
              </p:cNvSpPr>
              <p:nvPr/>
            </p:nvSpPr>
            <p:spPr bwMode="auto">
              <a:xfrm>
                <a:off x="9410766" y="3470534"/>
                <a:ext cx="14117" cy="12101"/>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Rectangle 115">
                <a:extLst>
                  <a:ext uri="{FF2B5EF4-FFF2-40B4-BE49-F238E27FC236}">
                    <a16:creationId xmlns:a16="http://schemas.microsoft.com/office/drawing/2014/main" id="{F509815F-6AA8-406E-8495-05587803411A}"/>
                  </a:ext>
                </a:extLst>
              </p:cNvPr>
              <p:cNvSpPr>
                <a:spLocks noChangeArrowheads="1"/>
              </p:cNvSpPr>
              <p:nvPr/>
            </p:nvSpPr>
            <p:spPr bwMode="auto">
              <a:xfrm>
                <a:off x="9475302" y="3532045"/>
                <a:ext cx="12101" cy="14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16">
                <a:extLst>
                  <a:ext uri="{FF2B5EF4-FFF2-40B4-BE49-F238E27FC236}">
                    <a16:creationId xmlns:a16="http://schemas.microsoft.com/office/drawing/2014/main" id="{835D5E73-1E9E-4936-9085-1652480FDBA1}"/>
                  </a:ext>
                </a:extLst>
              </p:cNvPr>
              <p:cNvSpPr>
                <a:spLocks/>
              </p:cNvSpPr>
              <p:nvPr/>
            </p:nvSpPr>
            <p:spPr bwMode="auto">
              <a:xfrm>
                <a:off x="9454126" y="3485660"/>
                <a:ext cx="18151" cy="18151"/>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17">
                <a:extLst>
                  <a:ext uri="{FF2B5EF4-FFF2-40B4-BE49-F238E27FC236}">
                    <a16:creationId xmlns:a16="http://schemas.microsoft.com/office/drawing/2014/main" id="{7491449B-0BE3-4ABD-B90B-13C097299D76}"/>
                  </a:ext>
                </a:extLst>
              </p:cNvPr>
              <p:cNvSpPr>
                <a:spLocks/>
              </p:cNvSpPr>
              <p:nvPr/>
            </p:nvSpPr>
            <p:spPr bwMode="auto">
              <a:xfrm>
                <a:off x="9455134" y="3573389"/>
                <a:ext cx="19159" cy="18151"/>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18">
                <a:extLst>
                  <a:ext uri="{FF2B5EF4-FFF2-40B4-BE49-F238E27FC236}">
                    <a16:creationId xmlns:a16="http://schemas.microsoft.com/office/drawing/2014/main" id="{5BEAA1BB-267A-4F97-A2B0-C1F23705CB3A}"/>
                  </a:ext>
                </a:extLst>
              </p:cNvPr>
              <p:cNvSpPr>
                <a:spLocks/>
              </p:cNvSpPr>
              <p:nvPr/>
            </p:nvSpPr>
            <p:spPr bwMode="auto">
              <a:xfrm>
                <a:off x="9364380" y="3486668"/>
                <a:ext cx="19159" cy="18151"/>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68FEC399-6330-4207-BAF0-02D5C6B7BBAD}"/>
                </a:ext>
              </a:extLst>
            </p:cNvPr>
            <p:cNvGrpSpPr/>
            <p:nvPr/>
          </p:nvGrpSpPr>
          <p:grpSpPr>
            <a:xfrm>
              <a:off x="9350263" y="3381797"/>
              <a:ext cx="78654" cy="78654"/>
              <a:chOff x="9350263" y="3381797"/>
              <a:chExt cx="78654" cy="78654"/>
            </a:xfrm>
          </p:grpSpPr>
          <p:sp>
            <p:nvSpPr>
              <p:cNvPr id="301" name="Freeform 119">
                <a:extLst>
                  <a:ext uri="{FF2B5EF4-FFF2-40B4-BE49-F238E27FC236}">
                    <a16:creationId xmlns:a16="http://schemas.microsoft.com/office/drawing/2014/main" id="{2E953940-C6F1-4493-AA61-BD70BAE51F9D}"/>
                  </a:ext>
                </a:extLst>
              </p:cNvPr>
              <p:cNvSpPr>
                <a:spLocks noEditPoints="1"/>
              </p:cNvSpPr>
              <p:nvPr/>
            </p:nvSpPr>
            <p:spPr bwMode="auto">
              <a:xfrm>
                <a:off x="9355305" y="3387847"/>
                <a:ext cx="68570" cy="66553"/>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120">
                <a:extLst>
                  <a:ext uri="{FF2B5EF4-FFF2-40B4-BE49-F238E27FC236}">
                    <a16:creationId xmlns:a16="http://schemas.microsoft.com/office/drawing/2014/main" id="{45BF084E-F594-4F67-B7BE-5ACC6E5A5DA4}"/>
                  </a:ext>
                </a:extLst>
              </p:cNvPr>
              <p:cNvSpPr>
                <a:spLocks noChangeArrowheads="1"/>
              </p:cNvSpPr>
              <p:nvPr/>
            </p:nvSpPr>
            <p:spPr bwMode="auto">
              <a:xfrm>
                <a:off x="9384548" y="3381797"/>
                <a:ext cx="9075" cy="705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121">
                <a:extLst>
                  <a:ext uri="{FF2B5EF4-FFF2-40B4-BE49-F238E27FC236}">
                    <a16:creationId xmlns:a16="http://schemas.microsoft.com/office/drawing/2014/main" id="{FD226B65-3EBA-4040-BF54-0CB69A8EA534}"/>
                  </a:ext>
                </a:extLst>
              </p:cNvPr>
              <p:cNvSpPr>
                <a:spLocks/>
              </p:cNvSpPr>
              <p:nvPr/>
            </p:nvSpPr>
            <p:spPr bwMode="auto">
              <a:xfrm>
                <a:off x="9385556" y="3453392"/>
                <a:ext cx="9075" cy="7059"/>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Rectangle 122">
                <a:extLst>
                  <a:ext uri="{FF2B5EF4-FFF2-40B4-BE49-F238E27FC236}">
                    <a16:creationId xmlns:a16="http://schemas.microsoft.com/office/drawing/2014/main" id="{CF998599-1FF6-44B2-89CE-C584C3BABA52}"/>
                  </a:ext>
                </a:extLst>
              </p:cNvPr>
              <p:cNvSpPr>
                <a:spLocks noChangeArrowheads="1"/>
              </p:cNvSpPr>
              <p:nvPr/>
            </p:nvSpPr>
            <p:spPr bwMode="auto">
              <a:xfrm>
                <a:off x="9421858" y="3417090"/>
                <a:ext cx="7059" cy="806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123">
                <a:extLst>
                  <a:ext uri="{FF2B5EF4-FFF2-40B4-BE49-F238E27FC236}">
                    <a16:creationId xmlns:a16="http://schemas.microsoft.com/office/drawing/2014/main" id="{648FF467-82F7-4026-A973-62CA6B7E80C2}"/>
                  </a:ext>
                </a:extLst>
              </p:cNvPr>
              <p:cNvSpPr>
                <a:spLocks noChangeArrowheads="1"/>
              </p:cNvSpPr>
              <p:nvPr/>
            </p:nvSpPr>
            <p:spPr bwMode="auto">
              <a:xfrm>
                <a:off x="9350263" y="3417090"/>
                <a:ext cx="7059" cy="806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124">
                <a:extLst>
                  <a:ext uri="{FF2B5EF4-FFF2-40B4-BE49-F238E27FC236}">
                    <a16:creationId xmlns:a16="http://schemas.microsoft.com/office/drawing/2014/main" id="{1943B5E6-8CA5-4625-B6C0-1C326D5964E4}"/>
                  </a:ext>
                </a:extLst>
              </p:cNvPr>
              <p:cNvSpPr>
                <a:spLocks/>
              </p:cNvSpPr>
              <p:nvPr/>
            </p:nvSpPr>
            <p:spPr bwMode="auto">
              <a:xfrm>
                <a:off x="9359338" y="3441291"/>
                <a:ext cx="10084" cy="10084"/>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125">
                <a:extLst>
                  <a:ext uri="{FF2B5EF4-FFF2-40B4-BE49-F238E27FC236}">
                    <a16:creationId xmlns:a16="http://schemas.microsoft.com/office/drawing/2014/main" id="{688F9DE3-21B9-4558-87F8-0AF5DE99F295}"/>
                  </a:ext>
                </a:extLst>
              </p:cNvPr>
              <p:cNvSpPr>
                <a:spLocks/>
              </p:cNvSpPr>
              <p:nvPr/>
            </p:nvSpPr>
            <p:spPr bwMode="auto">
              <a:xfrm>
                <a:off x="9409757" y="3389864"/>
                <a:ext cx="11092" cy="11092"/>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126">
                <a:extLst>
                  <a:ext uri="{FF2B5EF4-FFF2-40B4-BE49-F238E27FC236}">
                    <a16:creationId xmlns:a16="http://schemas.microsoft.com/office/drawing/2014/main" id="{B6B27F89-980B-4666-9163-8561FDE85499}"/>
                  </a:ext>
                </a:extLst>
              </p:cNvPr>
              <p:cNvSpPr>
                <a:spLocks/>
              </p:cNvSpPr>
              <p:nvPr/>
            </p:nvSpPr>
            <p:spPr bwMode="auto">
              <a:xfrm>
                <a:off x="9409757" y="3440283"/>
                <a:ext cx="11092" cy="11092"/>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127">
                <a:extLst>
                  <a:ext uri="{FF2B5EF4-FFF2-40B4-BE49-F238E27FC236}">
                    <a16:creationId xmlns:a16="http://schemas.microsoft.com/office/drawing/2014/main" id="{F025C62D-D33E-4434-81A0-60E1C41276EC}"/>
                  </a:ext>
                </a:extLst>
              </p:cNvPr>
              <p:cNvSpPr>
                <a:spLocks/>
              </p:cNvSpPr>
              <p:nvPr/>
            </p:nvSpPr>
            <p:spPr bwMode="auto">
              <a:xfrm>
                <a:off x="9358330" y="3390872"/>
                <a:ext cx="11092" cy="11092"/>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16" name="Group 18">
            <a:extLst>
              <a:ext uri="{FF2B5EF4-FFF2-40B4-BE49-F238E27FC236}">
                <a16:creationId xmlns:a16="http://schemas.microsoft.com/office/drawing/2014/main" id="{DE84476C-0A23-4BC6-A7D4-2D9906D26D91}"/>
              </a:ext>
            </a:extLst>
          </p:cNvPr>
          <p:cNvGrpSpPr>
            <a:grpSpLocks noChangeAspect="1"/>
          </p:cNvGrpSpPr>
          <p:nvPr/>
        </p:nvGrpSpPr>
        <p:grpSpPr bwMode="auto">
          <a:xfrm>
            <a:off x="4739069" y="3332985"/>
            <a:ext cx="409344" cy="181054"/>
            <a:chOff x="2204" y="1874"/>
            <a:chExt cx="312" cy="138"/>
          </a:xfrm>
          <a:solidFill>
            <a:schemeClr val="accent1"/>
          </a:solidFill>
        </p:grpSpPr>
        <p:sp>
          <p:nvSpPr>
            <p:cNvPr id="317" name="Freeform 19">
              <a:extLst>
                <a:ext uri="{FF2B5EF4-FFF2-40B4-BE49-F238E27FC236}">
                  <a16:creationId xmlns:a16="http://schemas.microsoft.com/office/drawing/2014/main" id="{E3E4A68C-BFA1-4CE5-BBBD-90A3EF48DAF0}"/>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20">
              <a:extLst>
                <a:ext uri="{FF2B5EF4-FFF2-40B4-BE49-F238E27FC236}">
                  <a16:creationId xmlns:a16="http://schemas.microsoft.com/office/drawing/2014/main" id="{E4696666-87D5-4E72-B11D-9D90712413D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21">
              <a:extLst>
                <a:ext uri="{FF2B5EF4-FFF2-40B4-BE49-F238E27FC236}">
                  <a16:creationId xmlns:a16="http://schemas.microsoft.com/office/drawing/2014/main" id="{2A8C2B0A-201F-4330-BBDF-46382F1E3F4B}"/>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22">
              <a:extLst>
                <a:ext uri="{FF2B5EF4-FFF2-40B4-BE49-F238E27FC236}">
                  <a16:creationId xmlns:a16="http://schemas.microsoft.com/office/drawing/2014/main" id="{F45CEA12-9F97-4785-8850-8C2B2841BD7E}"/>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Oval 23">
              <a:extLst>
                <a:ext uri="{FF2B5EF4-FFF2-40B4-BE49-F238E27FC236}">
                  <a16:creationId xmlns:a16="http://schemas.microsoft.com/office/drawing/2014/main" id="{5A043A19-10CF-40A2-9A77-CB64EAB98005}"/>
                </a:ext>
              </a:extLst>
            </p:cNvPr>
            <p:cNvSpPr>
              <a:spLocks noChangeArrowheads="1"/>
            </p:cNvSpPr>
            <p:nvPr/>
          </p:nvSpPr>
          <p:spPr bwMode="auto">
            <a:xfrm>
              <a:off x="2345" y="1928"/>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Oval 24">
              <a:extLst>
                <a:ext uri="{FF2B5EF4-FFF2-40B4-BE49-F238E27FC236}">
                  <a16:creationId xmlns:a16="http://schemas.microsoft.com/office/drawing/2014/main" id="{00EDF2AB-EAB4-48B0-8A57-C41FB10FF1D9}"/>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Oval 25">
              <a:extLst>
                <a:ext uri="{FF2B5EF4-FFF2-40B4-BE49-F238E27FC236}">
                  <a16:creationId xmlns:a16="http://schemas.microsoft.com/office/drawing/2014/main" id="{E8582320-97D9-4538-87D4-9BB8E0D559E0}"/>
                </a:ext>
              </a:extLst>
            </p:cNvPr>
            <p:cNvSpPr>
              <a:spLocks noChangeArrowheads="1"/>
            </p:cNvSpPr>
            <p:nvPr/>
          </p:nvSpPr>
          <p:spPr bwMode="auto">
            <a:xfrm>
              <a:off x="2302"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7" name="Group 138">
            <a:extLst>
              <a:ext uri="{FF2B5EF4-FFF2-40B4-BE49-F238E27FC236}">
                <a16:creationId xmlns:a16="http://schemas.microsoft.com/office/drawing/2014/main" id="{2E1965B1-B300-4FAD-96EE-7CF27005077E}"/>
              </a:ext>
            </a:extLst>
          </p:cNvPr>
          <p:cNvGrpSpPr>
            <a:grpSpLocks noChangeAspect="1"/>
          </p:cNvGrpSpPr>
          <p:nvPr/>
        </p:nvGrpSpPr>
        <p:grpSpPr bwMode="auto">
          <a:xfrm>
            <a:off x="4781634" y="4391812"/>
            <a:ext cx="324215" cy="324215"/>
            <a:chOff x="1013" y="1787"/>
            <a:chExt cx="312" cy="312"/>
          </a:xfrm>
        </p:grpSpPr>
        <p:sp>
          <p:nvSpPr>
            <p:cNvPr id="328" name="Freeform 139">
              <a:extLst>
                <a:ext uri="{FF2B5EF4-FFF2-40B4-BE49-F238E27FC236}">
                  <a16:creationId xmlns:a16="http://schemas.microsoft.com/office/drawing/2014/main" id="{A0F2CFB1-3BAC-422F-9FA2-16723654757E}"/>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9" name="Oval 140">
              <a:extLst>
                <a:ext uri="{FF2B5EF4-FFF2-40B4-BE49-F238E27FC236}">
                  <a16:creationId xmlns:a16="http://schemas.microsoft.com/office/drawing/2014/main" id="{8E34996E-BF67-4668-85F8-2678E1326E28}"/>
                </a:ext>
              </a:extLst>
            </p:cNvPr>
            <p:cNvSpPr>
              <a:spLocks noChangeArrowheads="1"/>
            </p:cNvSpPr>
            <p:nvPr/>
          </p:nvSpPr>
          <p:spPr bwMode="auto">
            <a:xfrm>
              <a:off x="1013" y="1787"/>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Oval 141">
              <a:extLst>
                <a:ext uri="{FF2B5EF4-FFF2-40B4-BE49-F238E27FC236}">
                  <a16:creationId xmlns:a16="http://schemas.microsoft.com/office/drawing/2014/main" id="{7043FFA3-ACD6-47FE-9A2B-7906FC0DA75F}"/>
                </a:ext>
              </a:extLst>
            </p:cNvPr>
            <p:cNvSpPr>
              <a:spLocks noChangeArrowheads="1"/>
            </p:cNvSpPr>
            <p:nvPr/>
          </p:nvSpPr>
          <p:spPr bwMode="auto">
            <a:xfrm>
              <a:off x="1140" y="1914"/>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Oval 142">
              <a:extLst>
                <a:ext uri="{FF2B5EF4-FFF2-40B4-BE49-F238E27FC236}">
                  <a16:creationId xmlns:a16="http://schemas.microsoft.com/office/drawing/2014/main" id="{856CF826-9390-4E71-B36D-E4F46EA0BC6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Oval 143">
              <a:extLst>
                <a:ext uri="{FF2B5EF4-FFF2-40B4-BE49-F238E27FC236}">
                  <a16:creationId xmlns:a16="http://schemas.microsoft.com/office/drawing/2014/main" id="{DFC365F4-5142-467B-8540-61AB950FF469}"/>
                </a:ext>
              </a:extLst>
            </p:cNvPr>
            <p:cNvSpPr>
              <a:spLocks noChangeArrowheads="1"/>
            </p:cNvSpPr>
            <p:nvPr/>
          </p:nvSpPr>
          <p:spPr bwMode="auto">
            <a:xfrm>
              <a:off x="1267" y="1787"/>
              <a:ext cx="58"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Oval 144">
              <a:extLst>
                <a:ext uri="{FF2B5EF4-FFF2-40B4-BE49-F238E27FC236}">
                  <a16:creationId xmlns:a16="http://schemas.microsoft.com/office/drawing/2014/main" id="{D8D46DE2-CC62-4ABC-9E47-4BE9A39D6133}"/>
                </a:ext>
              </a:extLst>
            </p:cNvPr>
            <p:cNvSpPr>
              <a:spLocks noChangeArrowheads="1"/>
            </p:cNvSpPr>
            <p:nvPr/>
          </p:nvSpPr>
          <p:spPr bwMode="auto">
            <a:xfrm>
              <a:off x="1013" y="2041"/>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4" name="Freeform 12">
            <a:extLst>
              <a:ext uri="{FF2B5EF4-FFF2-40B4-BE49-F238E27FC236}">
                <a16:creationId xmlns:a16="http://schemas.microsoft.com/office/drawing/2014/main" id="{3980F1C8-C8F6-48BC-AD51-0E4054DB9DC8}"/>
              </a:ext>
            </a:extLst>
          </p:cNvPr>
          <p:cNvSpPr>
            <a:spLocks/>
          </p:cNvSpPr>
          <p:nvPr/>
        </p:nvSpPr>
        <p:spPr bwMode="auto">
          <a:xfrm>
            <a:off x="3615648" y="3323739"/>
            <a:ext cx="255983" cy="25598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35" name="Group 334">
            <a:extLst>
              <a:ext uri="{FF2B5EF4-FFF2-40B4-BE49-F238E27FC236}">
                <a16:creationId xmlns:a16="http://schemas.microsoft.com/office/drawing/2014/main" id="{4C6F4C5B-B62E-40EE-A037-7A3628B3AE9F}"/>
              </a:ext>
            </a:extLst>
          </p:cNvPr>
          <p:cNvGrpSpPr/>
          <p:nvPr/>
        </p:nvGrpSpPr>
        <p:grpSpPr>
          <a:xfrm>
            <a:off x="3653390" y="5429980"/>
            <a:ext cx="262210" cy="323601"/>
            <a:chOff x="1980078" y="253998"/>
            <a:chExt cx="3830386" cy="4727197"/>
          </a:xfrm>
          <a:solidFill>
            <a:schemeClr val="accent2"/>
          </a:solidFill>
        </p:grpSpPr>
        <p:sp>
          <p:nvSpPr>
            <p:cNvPr id="336" name="Rectangle 27">
              <a:extLst>
                <a:ext uri="{FF2B5EF4-FFF2-40B4-BE49-F238E27FC236}">
                  <a16:creationId xmlns:a16="http://schemas.microsoft.com/office/drawing/2014/main" id="{5C3A4D86-06B0-459F-B1BB-AAEBD98B6CBE}"/>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29">
              <a:extLst>
                <a:ext uri="{FF2B5EF4-FFF2-40B4-BE49-F238E27FC236}">
                  <a16:creationId xmlns:a16="http://schemas.microsoft.com/office/drawing/2014/main" id="{D9EAF41C-AF9E-4A3F-9E11-A021DD373F52}"/>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30">
              <a:extLst>
                <a:ext uri="{FF2B5EF4-FFF2-40B4-BE49-F238E27FC236}">
                  <a16:creationId xmlns:a16="http://schemas.microsoft.com/office/drawing/2014/main" id="{07EE6146-0151-4533-9728-22B6D9D5C40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Shape 338">
              <a:extLst>
                <a:ext uri="{FF2B5EF4-FFF2-40B4-BE49-F238E27FC236}">
                  <a16:creationId xmlns:a16="http://schemas.microsoft.com/office/drawing/2014/main" id="{D2232C09-907E-4C8C-AF2B-5C7B71FB1A9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2" name="TextBox 141">
            <a:extLst>
              <a:ext uri="{FF2B5EF4-FFF2-40B4-BE49-F238E27FC236}">
                <a16:creationId xmlns:a16="http://schemas.microsoft.com/office/drawing/2014/main" id="{93A9D778-63ED-46A1-B79B-C46C63D9147C}"/>
              </a:ext>
            </a:extLst>
          </p:cNvPr>
          <p:cNvSpPr txBox="1"/>
          <p:nvPr/>
        </p:nvSpPr>
        <p:spPr>
          <a:xfrm>
            <a:off x="4521667" y="2595966"/>
            <a:ext cx="844148"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Backup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&amp; restore</a:t>
            </a:r>
          </a:p>
        </p:txBody>
      </p:sp>
      <p:sp>
        <p:nvSpPr>
          <p:cNvPr id="143" name="TextBox 142">
            <a:extLst>
              <a:ext uri="{FF2B5EF4-FFF2-40B4-BE49-F238E27FC236}">
                <a16:creationId xmlns:a16="http://schemas.microsoft.com/office/drawing/2014/main" id="{0ED68524-22FA-440F-AF01-947EE144504B}"/>
              </a:ext>
            </a:extLst>
          </p:cNvPr>
          <p:cNvSpPr txBox="1"/>
          <p:nvPr/>
        </p:nvSpPr>
        <p:spPr>
          <a:xfrm>
            <a:off x="3296905" y="2595966"/>
            <a:ext cx="924581" cy="391250"/>
          </a:xfrm>
          <a:prstGeom prst="rect">
            <a:avLst/>
          </a:prstGeom>
          <a:noFill/>
        </p:spPr>
        <p:txBody>
          <a:bodyPr wrap="square" lIns="87867" tIns="43934" rIns="87867" bIns="4393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78390">
              <a:spcAft>
                <a:spcPts val="576"/>
              </a:spcAft>
              <a:tabLst>
                <a:tab pos="860699" algn="l"/>
              </a:tabLst>
              <a:defRPr/>
            </a:pPr>
            <a:r>
              <a:rPr lang="en-US" sz="1050" dirty="0">
                <a:solidFill>
                  <a:schemeClr val="tx1"/>
                </a:solidFill>
                <a:latin typeface="Segoe UI" panose="020B0502040204020203" pitchFamily="34" charset="0"/>
                <a:cs typeface="Segoe UI" panose="020B0502040204020203" pitchFamily="34" charset="0"/>
              </a:rPr>
              <a:t>High </a:t>
            </a:r>
            <a:br>
              <a:rPr lang="en-US" sz="1050" dirty="0">
                <a:solidFill>
                  <a:schemeClr val="tx1"/>
                </a:solidFill>
                <a:latin typeface="Segoe UI" panose="020B0502040204020203" pitchFamily="34" charset="0"/>
                <a:cs typeface="Segoe UI" panose="020B0502040204020203" pitchFamily="34" charset="0"/>
              </a:rPr>
            </a:br>
            <a:r>
              <a:rPr lang="en-US" sz="1050" dirty="0">
                <a:solidFill>
                  <a:schemeClr val="tx1"/>
                </a:solidFill>
                <a:latin typeface="Segoe UI" panose="020B0502040204020203" pitchFamily="34" charset="0"/>
                <a:cs typeface="Segoe UI" panose="020B0502040204020203" pitchFamily="34" charset="0"/>
              </a:rPr>
              <a:t>availability</a:t>
            </a:r>
          </a:p>
        </p:txBody>
      </p:sp>
      <p:grpSp>
        <p:nvGrpSpPr>
          <p:cNvPr id="144" name="Group 143">
            <a:extLst>
              <a:ext uri="{FF2B5EF4-FFF2-40B4-BE49-F238E27FC236}">
                <a16:creationId xmlns:a16="http://schemas.microsoft.com/office/drawing/2014/main" id="{731357B3-BFD3-426E-AD8B-F252BB87F613}"/>
              </a:ext>
            </a:extLst>
          </p:cNvPr>
          <p:cNvGrpSpPr/>
          <p:nvPr/>
        </p:nvGrpSpPr>
        <p:grpSpPr>
          <a:xfrm>
            <a:off x="4809905" y="2313107"/>
            <a:ext cx="263194" cy="263194"/>
            <a:chOff x="5418138" y="1585913"/>
            <a:chExt cx="495300" cy="495300"/>
          </a:xfrm>
          <a:solidFill>
            <a:schemeClr val="accent2"/>
          </a:solidFill>
        </p:grpSpPr>
        <p:grpSp>
          <p:nvGrpSpPr>
            <p:cNvPr id="145" name="Group 144">
              <a:extLst>
                <a:ext uri="{FF2B5EF4-FFF2-40B4-BE49-F238E27FC236}">
                  <a16:creationId xmlns:a16="http://schemas.microsoft.com/office/drawing/2014/main" id="{4A4DDC67-2004-4B76-996A-552692D5D9B7}"/>
                </a:ext>
              </a:extLst>
            </p:cNvPr>
            <p:cNvGrpSpPr/>
            <p:nvPr/>
          </p:nvGrpSpPr>
          <p:grpSpPr>
            <a:xfrm>
              <a:off x="5565776" y="1755776"/>
              <a:ext cx="200025" cy="123825"/>
              <a:chOff x="5565776" y="1755776"/>
              <a:chExt cx="200025" cy="123825"/>
            </a:xfrm>
            <a:grpFill/>
          </p:grpSpPr>
          <p:sp>
            <p:nvSpPr>
              <p:cNvPr id="180" name="Oval 79">
                <a:extLst>
                  <a:ext uri="{FF2B5EF4-FFF2-40B4-BE49-F238E27FC236}">
                    <a16:creationId xmlns:a16="http://schemas.microsoft.com/office/drawing/2014/main" id="{37716DB0-3A8B-4FFF-9A9E-C2795962BB6E}"/>
                  </a:ext>
                </a:extLst>
              </p:cNvPr>
              <p:cNvSpPr>
                <a:spLocks noChangeArrowheads="1"/>
              </p:cNvSpPr>
              <p:nvPr/>
            </p:nvSpPr>
            <p:spPr bwMode="auto">
              <a:xfrm>
                <a:off x="5580063" y="1755776"/>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80">
                <a:extLst>
                  <a:ext uri="{FF2B5EF4-FFF2-40B4-BE49-F238E27FC236}">
                    <a16:creationId xmlns:a16="http://schemas.microsoft.com/office/drawing/2014/main" id="{61B45EBC-9D39-4BF6-9239-BEE2F8ABCFEE}"/>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Oval 81">
                <a:extLst>
                  <a:ext uri="{FF2B5EF4-FFF2-40B4-BE49-F238E27FC236}">
                    <a16:creationId xmlns:a16="http://schemas.microsoft.com/office/drawing/2014/main" id="{3C9E5F40-7FFD-450F-AEFB-7FAF11477FFF}"/>
                  </a:ext>
                </a:extLst>
              </p:cNvPr>
              <p:cNvSpPr>
                <a:spLocks noChangeArrowheads="1"/>
              </p:cNvSpPr>
              <p:nvPr/>
            </p:nvSpPr>
            <p:spPr bwMode="auto">
              <a:xfrm>
                <a:off x="5670551" y="1782763"/>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18236249-6EEB-404C-B514-67A2254428FE}"/>
                </a:ext>
              </a:extLst>
            </p:cNvPr>
            <p:cNvGrpSpPr/>
            <p:nvPr/>
          </p:nvGrpSpPr>
          <p:grpSpPr>
            <a:xfrm>
              <a:off x="5418138" y="1585913"/>
              <a:ext cx="495300" cy="495300"/>
              <a:chOff x="5418138" y="1585913"/>
              <a:chExt cx="495300" cy="495300"/>
            </a:xfrm>
            <a:grpFill/>
          </p:grpSpPr>
          <p:sp>
            <p:nvSpPr>
              <p:cNvPr id="178" name="Freeform 82">
                <a:extLst>
                  <a:ext uri="{FF2B5EF4-FFF2-40B4-BE49-F238E27FC236}">
                    <a16:creationId xmlns:a16="http://schemas.microsoft.com/office/drawing/2014/main" id="{FB83ED8C-E171-40FF-9C16-F3D35D652170}"/>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83">
                <a:extLst>
                  <a:ext uri="{FF2B5EF4-FFF2-40B4-BE49-F238E27FC236}">
                    <a16:creationId xmlns:a16="http://schemas.microsoft.com/office/drawing/2014/main" id="{666037AA-4ED5-4D6E-94D7-816B25204D30}"/>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3" name="Group 34">
            <a:extLst>
              <a:ext uri="{FF2B5EF4-FFF2-40B4-BE49-F238E27FC236}">
                <a16:creationId xmlns:a16="http://schemas.microsoft.com/office/drawing/2014/main" id="{4FF4FABA-58BD-4911-BD8F-5E4BF0FCEF3F}"/>
              </a:ext>
            </a:extLst>
          </p:cNvPr>
          <p:cNvGrpSpPr>
            <a:grpSpLocks noChangeAspect="1"/>
          </p:cNvGrpSpPr>
          <p:nvPr/>
        </p:nvGrpSpPr>
        <p:grpSpPr bwMode="auto">
          <a:xfrm>
            <a:off x="3608437" y="2315995"/>
            <a:ext cx="263194" cy="257418"/>
            <a:chOff x="2805" y="999"/>
            <a:chExt cx="319" cy="312"/>
          </a:xfrm>
        </p:grpSpPr>
        <p:sp>
          <p:nvSpPr>
            <p:cNvPr id="184" name="Freeform 35">
              <a:extLst>
                <a:ext uri="{FF2B5EF4-FFF2-40B4-BE49-F238E27FC236}">
                  <a16:creationId xmlns:a16="http://schemas.microsoft.com/office/drawing/2014/main" id="{B5D32252-16B1-43F6-81F2-10C6F25D7674}"/>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6">
              <a:extLst>
                <a:ext uri="{FF2B5EF4-FFF2-40B4-BE49-F238E27FC236}">
                  <a16:creationId xmlns:a16="http://schemas.microsoft.com/office/drawing/2014/main" id="{7164D007-03CC-4392-B820-7DA9A9CB3D4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3" name="TextBox 192">
            <a:extLst>
              <a:ext uri="{FF2B5EF4-FFF2-40B4-BE49-F238E27FC236}">
                <a16:creationId xmlns:a16="http://schemas.microsoft.com/office/drawing/2014/main" id="{1AF74F47-1DCE-49C9-AB97-958EF59508FE}"/>
              </a:ext>
            </a:extLst>
          </p:cNvPr>
          <p:cNvSpPr txBox="1"/>
          <p:nvPr/>
        </p:nvSpPr>
        <p:spPr>
          <a:xfrm>
            <a:off x="9220929" y="2595966"/>
            <a:ext cx="619141" cy="393017"/>
          </a:xfrm>
          <a:prstGeom prst="rect">
            <a:avLst/>
          </a:prstGeom>
          <a:noFill/>
        </p:spPr>
        <p:txBody>
          <a:bodyPr wrap="none" lIns="89616" tIns="44809" rIns="89616" bIns="44809"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870">
              <a:spcAft>
                <a:spcPts val="586"/>
              </a:spcAft>
              <a:tabLst>
                <a:tab pos="877826" algn="l"/>
              </a:tabLst>
              <a:defRPr/>
            </a:pPr>
            <a:r>
              <a:rPr lang="en-US" sz="1050">
                <a:solidFill>
                  <a:schemeClr val="tx1"/>
                </a:solidFill>
                <a:latin typeface="Segoe UI"/>
                <a:cs typeface="Segoe UI" panose="020B0502040204020203" pitchFamily="34" charset="0"/>
              </a:rPr>
              <a:t>Global </a:t>
            </a:r>
            <a:br>
              <a:rPr lang="en-US" sz="1050">
                <a:solidFill>
                  <a:schemeClr val="tx1"/>
                </a:solidFill>
                <a:latin typeface="Segoe UI"/>
                <a:cs typeface="Segoe UI" panose="020B0502040204020203" pitchFamily="34" charset="0"/>
              </a:rPr>
            </a:br>
            <a:r>
              <a:rPr lang="en-US" sz="1050">
                <a:solidFill>
                  <a:schemeClr val="tx1"/>
                </a:solidFill>
                <a:latin typeface="Segoe UI"/>
                <a:cs typeface="Segoe UI" panose="020B0502040204020203" pitchFamily="34" charset="0"/>
              </a:rPr>
              <a:t>scale</a:t>
            </a:r>
          </a:p>
        </p:txBody>
      </p:sp>
      <p:grpSp>
        <p:nvGrpSpPr>
          <p:cNvPr id="194" name="Group 93">
            <a:extLst>
              <a:ext uri="{FF2B5EF4-FFF2-40B4-BE49-F238E27FC236}">
                <a16:creationId xmlns:a16="http://schemas.microsoft.com/office/drawing/2014/main" id="{974677FA-B56D-4BC1-B719-34B374E7B5C2}"/>
              </a:ext>
            </a:extLst>
          </p:cNvPr>
          <p:cNvGrpSpPr>
            <a:grpSpLocks noChangeAspect="1"/>
          </p:cNvGrpSpPr>
          <p:nvPr/>
        </p:nvGrpSpPr>
        <p:grpSpPr bwMode="auto">
          <a:xfrm>
            <a:off x="9409018" y="2291641"/>
            <a:ext cx="224688" cy="306126"/>
            <a:chOff x="6455" y="999"/>
            <a:chExt cx="229" cy="312"/>
          </a:xfrm>
        </p:grpSpPr>
        <p:sp>
          <p:nvSpPr>
            <p:cNvPr id="195" name="Rectangle 94">
              <a:extLst>
                <a:ext uri="{FF2B5EF4-FFF2-40B4-BE49-F238E27FC236}">
                  <a16:creationId xmlns:a16="http://schemas.microsoft.com/office/drawing/2014/main" id="{B614406E-58CE-41CD-A023-3107049697AE}"/>
                </a:ext>
              </a:extLst>
            </p:cNvPr>
            <p:cNvSpPr>
              <a:spLocks noChangeArrowheads="1"/>
            </p:cNvSpPr>
            <p:nvPr/>
          </p:nvSpPr>
          <p:spPr bwMode="auto">
            <a:xfrm>
              <a:off x="6569" y="1227"/>
              <a:ext cx="6" cy="84"/>
            </a:xfrm>
            <a:prstGeom prst="rect">
              <a:avLst/>
            </a:prstGeom>
            <a:solidFill>
              <a:srgbClr val="0078D4"/>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6" name="Rectangle 95">
              <a:extLst>
                <a:ext uri="{FF2B5EF4-FFF2-40B4-BE49-F238E27FC236}">
                  <a16:creationId xmlns:a16="http://schemas.microsoft.com/office/drawing/2014/main" id="{14F5087A-118F-4339-89BC-3E8F515341A5}"/>
                </a:ext>
              </a:extLst>
            </p:cNvPr>
            <p:cNvSpPr>
              <a:spLocks noChangeArrowheads="1"/>
            </p:cNvSpPr>
            <p:nvPr/>
          </p:nvSpPr>
          <p:spPr bwMode="auto">
            <a:xfrm>
              <a:off x="6547" y="1306"/>
              <a:ext cx="49" cy="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96">
              <a:extLst>
                <a:ext uri="{FF2B5EF4-FFF2-40B4-BE49-F238E27FC236}">
                  <a16:creationId xmlns:a16="http://schemas.microsoft.com/office/drawing/2014/main" id="{9D43ACF1-DABD-4328-A0E8-F7A25BCDDC71}"/>
                </a:ext>
              </a:extLst>
            </p:cNvPr>
            <p:cNvSpPr>
              <a:spLocks/>
            </p:cNvSpPr>
            <p:nvPr/>
          </p:nvSpPr>
          <p:spPr bwMode="auto">
            <a:xfrm>
              <a:off x="6465" y="1008"/>
              <a:ext cx="219" cy="220"/>
            </a:xfrm>
            <a:custGeom>
              <a:avLst/>
              <a:gdLst>
                <a:gd name="T0" fmla="*/ 788 w 956"/>
                <a:gd name="T1" fmla="*/ 0 h 963"/>
                <a:gd name="T2" fmla="*/ 956 w 956"/>
                <a:gd name="T3" fmla="*/ 402 h 963"/>
                <a:gd name="T4" fmla="*/ 400 w 956"/>
                <a:gd name="T5" fmla="*/ 963 h 963"/>
                <a:gd name="T6" fmla="*/ 0 w 956"/>
                <a:gd name="T7" fmla="*/ 792 h 963"/>
                <a:gd name="T8" fmla="*/ 788 w 956"/>
                <a:gd name="T9" fmla="*/ 0 h 963"/>
              </a:gdLst>
              <a:ahLst/>
              <a:cxnLst>
                <a:cxn ang="0">
                  <a:pos x="T0" y="T1"/>
                </a:cxn>
                <a:cxn ang="0">
                  <a:pos x="T2" y="T3"/>
                </a:cxn>
                <a:cxn ang="0">
                  <a:pos x="T4" y="T5"/>
                </a:cxn>
                <a:cxn ang="0">
                  <a:pos x="T6" y="T7"/>
                </a:cxn>
                <a:cxn ang="0">
                  <a:pos x="T8" y="T9"/>
                </a:cxn>
              </a:cxnLst>
              <a:rect l="0" t="0" r="r" b="b"/>
              <a:pathLst>
                <a:path w="956" h="963">
                  <a:moveTo>
                    <a:pt x="788" y="0"/>
                  </a:moveTo>
                  <a:cubicBezTo>
                    <a:pt x="892" y="102"/>
                    <a:pt x="956" y="245"/>
                    <a:pt x="956" y="402"/>
                  </a:cubicBezTo>
                  <a:cubicBezTo>
                    <a:pt x="956" y="712"/>
                    <a:pt x="707" y="963"/>
                    <a:pt x="400" y="963"/>
                  </a:cubicBezTo>
                  <a:cubicBezTo>
                    <a:pt x="243" y="963"/>
                    <a:pt x="101" y="898"/>
                    <a:pt x="0" y="792"/>
                  </a:cubicBezTo>
                  <a:lnTo>
                    <a:pt x="788" y="0"/>
                  </a:lnTo>
                  <a:close/>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Oval 97">
              <a:extLst>
                <a:ext uri="{FF2B5EF4-FFF2-40B4-BE49-F238E27FC236}">
                  <a16:creationId xmlns:a16="http://schemas.microsoft.com/office/drawing/2014/main" id="{5B28185D-E455-4EAF-9D71-1D81EEB1677D}"/>
                </a:ext>
              </a:extLst>
            </p:cNvPr>
            <p:cNvSpPr>
              <a:spLocks noChangeArrowheads="1"/>
            </p:cNvSpPr>
            <p:nvPr/>
          </p:nvSpPr>
          <p:spPr bwMode="auto">
            <a:xfrm>
              <a:off x="6455" y="999"/>
              <a:ext cx="205" cy="20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46">
            <a:extLst>
              <a:ext uri="{FF2B5EF4-FFF2-40B4-BE49-F238E27FC236}">
                <a16:creationId xmlns:a16="http://schemas.microsoft.com/office/drawing/2014/main" id="{D11F447C-6BA2-4039-A1C5-D11F7A53E6DD}"/>
              </a:ext>
            </a:extLst>
          </p:cNvPr>
          <p:cNvGrpSpPr>
            <a:grpSpLocks noChangeAspect="1"/>
          </p:cNvGrpSpPr>
          <p:nvPr/>
        </p:nvGrpSpPr>
        <p:grpSpPr bwMode="auto">
          <a:xfrm>
            <a:off x="9398903" y="5519625"/>
            <a:ext cx="263195" cy="263195"/>
            <a:chOff x="2812" y="999"/>
            <a:chExt cx="312" cy="312"/>
          </a:xfrm>
        </p:grpSpPr>
        <p:sp>
          <p:nvSpPr>
            <p:cNvPr id="200" name="Freeform 47">
              <a:extLst>
                <a:ext uri="{FF2B5EF4-FFF2-40B4-BE49-F238E27FC236}">
                  <a16:creationId xmlns:a16="http://schemas.microsoft.com/office/drawing/2014/main" id="{D4BB09F8-3858-4287-9D51-5932E9DC357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48">
              <a:extLst>
                <a:ext uri="{FF2B5EF4-FFF2-40B4-BE49-F238E27FC236}">
                  <a16:creationId xmlns:a16="http://schemas.microsoft.com/office/drawing/2014/main" id="{B371AF14-16B4-45CA-B7C6-84E05E3A11B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49">
              <a:extLst>
                <a:ext uri="{FF2B5EF4-FFF2-40B4-BE49-F238E27FC236}">
                  <a16:creationId xmlns:a16="http://schemas.microsoft.com/office/drawing/2014/main" id="{E284C196-0E02-4CBB-8744-26DA97F33B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70">
            <a:extLst>
              <a:ext uri="{FF2B5EF4-FFF2-40B4-BE49-F238E27FC236}">
                <a16:creationId xmlns:a16="http://schemas.microsoft.com/office/drawing/2014/main" id="{4879B65D-F0B5-4692-92C8-B5B7706EB44A}"/>
              </a:ext>
            </a:extLst>
          </p:cNvPr>
          <p:cNvGrpSpPr>
            <a:grpSpLocks noChangeAspect="1"/>
          </p:cNvGrpSpPr>
          <p:nvPr/>
        </p:nvGrpSpPr>
        <p:grpSpPr bwMode="auto">
          <a:xfrm>
            <a:off x="10300816" y="5506962"/>
            <a:ext cx="276369" cy="276369"/>
            <a:chOff x="2204" y="999"/>
            <a:chExt cx="312" cy="312"/>
          </a:xfrm>
        </p:grpSpPr>
        <p:sp>
          <p:nvSpPr>
            <p:cNvPr id="204" name="Oval 71">
              <a:extLst>
                <a:ext uri="{FF2B5EF4-FFF2-40B4-BE49-F238E27FC236}">
                  <a16:creationId xmlns:a16="http://schemas.microsoft.com/office/drawing/2014/main" id="{A523BFC0-CA02-418F-B423-4C24B83D721B}"/>
                </a:ext>
              </a:extLst>
            </p:cNvPr>
            <p:cNvSpPr>
              <a:spLocks noChangeArrowheads="1"/>
            </p:cNvSpPr>
            <p:nvPr/>
          </p:nvSpPr>
          <p:spPr bwMode="auto">
            <a:xfrm>
              <a:off x="2204" y="999"/>
              <a:ext cx="312" cy="3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72">
              <a:extLst>
                <a:ext uri="{FF2B5EF4-FFF2-40B4-BE49-F238E27FC236}">
                  <a16:creationId xmlns:a16="http://schemas.microsoft.com/office/drawing/2014/main" id="{F5E1476B-FC8D-4E99-8070-3C1F4634B0EA}"/>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Oval 73">
              <a:extLst>
                <a:ext uri="{FF2B5EF4-FFF2-40B4-BE49-F238E27FC236}">
                  <a16:creationId xmlns:a16="http://schemas.microsoft.com/office/drawing/2014/main" id="{3D324359-0CAE-4DE5-AA99-26C0C4443766}"/>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907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8F7C-BE81-442A-A081-555F90099B36}"/>
              </a:ext>
            </a:extLst>
          </p:cNvPr>
          <p:cNvSpPr>
            <a:spLocks noGrp="1"/>
          </p:cNvSpPr>
          <p:nvPr>
            <p:ph type="title"/>
          </p:nvPr>
        </p:nvSpPr>
        <p:spPr/>
        <p:txBody>
          <a:bodyPr/>
          <a:lstStyle/>
          <a:p>
            <a:r>
              <a:rPr lang="en-US"/>
              <a:t>Inventory integration</a:t>
            </a:r>
          </a:p>
        </p:txBody>
      </p:sp>
      <p:sp>
        <p:nvSpPr>
          <p:cNvPr id="3" name="Text Placeholder 2">
            <a:extLst>
              <a:ext uri="{FF2B5EF4-FFF2-40B4-BE49-F238E27FC236}">
                <a16:creationId xmlns:a16="http://schemas.microsoft.com/office/drawing/2014/main" id="{923CC0D8-FDC8-4F54-A042-23681A46E082}"/>
              </a:ext>
            </a:extLst>
          </p:cNvPr>
          <p:cNvSpPr>
            <a:spLocks noGrp="1"/>
          </p:cNvSpPr>
          <p:nvPr>
            <p:ph type="body" sz="quarter" idx="10"/>
          </p:nvPr>
        </p:nvSpPr>
        <p:spPr/>
        <p:txBody>
          <a:bodyPr/>
          <a:lstStyle/>
          <a:p>
            <a:r>
              <a:rPr lang="en-US"/>
              <a:t>In real-time with IoT support</a:t>
            </a:r>
          </a:p>
        </p:txBody>
      </p:sp>
      <p:sp>
        <p:nvSpPr>
          <p:cNvPr id="133" name="Rounded Rectangle 74">
            <a:extLst>
              <a:ext uri="{FF2B5EF4-FFF2-40B4-BE49-F238E27FC236}">
                <a16:creationId xmlns:a16="http://schemas.microsoft.com/office/drawing/2014/main" id="{2118BAA4-00E8-4E7E-B79F-C01F0CEC20C6}"/>
              </a:ext>
            </a:extLst>
          </p:cNvPr>
          <p:cNvSpPr/>
          <p:nvPr/>
        </p:nvSpPr>
        <p:spPr>
          <a:xfrm>
            <a:off x="2528702" y="5368533"/>
            <a:ext cx="2341899" cy="113312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GB">
              <a:solidFill>
                <a:srgbClr val="797979"/>
              </a:solidFill>
              <a:latin typeface="Calibri" panose="020F0502020204030204"/>
            </a:endParaRPr>
          </a:p>
        </p:txBody>
      </p:sp>
      <p:sp>
        <p:nvSpPr>
          <p:cNvPr id="139" name="Rounded Rectangle 74">
            <a:extLst>
              <a:ext uri="{FF2B5EF4-FFF2-40B4-BE49-F238E27FC236}">
                <a16:creationId xmlns:a16="http://schemas.microsoft.com/office/drawing/2014/main" id="{7FC49D25-C4CC-460B-9C3C-D9A9497C29BA}"/>
              </a:ext>
            </a:extLst>
          </p:cNvPr>
          <p:cNvSpPr/>
          <p:nvPr/>
        </p:nvSpPr>
        <p:spPr>
          <a:xfrm>
            <a:off x="7469292" y="5152183"/>
            <a:ext cx="3938397" cy="13472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GB">
              <a:solidFill>
                <a:srgbClr val="797979"/>
              </a:solidFill>
              <a:latin typeface="Calibri" panose="020F0502020204030204"/>
            </a:endParaRPr>
          </a:p>
        </p:txBody>
      </p:sp>
      <p:sp>
        <p:nvSpPr>
          <p:cNvPr id="141" name="Freeform: Shape 140">
            <a:extLst>
              <a:ext uri="{FF2B5EF4-FFF2-40B4-BE49-F238E27FC236}">
                <a16:creationId xmlns:a16="http://schemas.microsoft.com/office/drawing/2014/main" id="{6B6F2A6F-D605-422F-82AB-54C56D079DFE}"/>
              </a:ext>
            </a:extLst>
          </p:cNvPr>
          <p:cNvSpPr/>
          <p:nvPr/>
        </p:nvSpPr>
        <p:spPr>
          <a:xfrm>
            <a:off x="7531194" y="2404852"/>
            <a:ext cx="3792635" cy="1121562"/>
          </a:xfrm>
          <a:custGeom>
            <a:avLst/>
            <a:gdLst>
              <a:gd name="connsiteX0" fmla="*/ 0 w 3235960"/>
              <a:gd name="connsiteY0" fmla="*/ 1193800 h 1193800"/>
              <a:gd name="connsiteX1" fmla="*/ 0 w 3235960"/>
              <a:gd name="connsiteY1" fmla="*/ 756920 h 1193800"/>
              <a:gd name="connsiteX2" fmla="*/ 3235960 w 3235960"/>
              <a:gd name="connsiteY2" fmla="*/ 756920 h 1193800"/>
              <a:gd name="connsiteX3" fmla="*/ 3235960 w 3235960"/>
              <a:gd name="connsiteY3" fmla="*/ 0 h 1193800"/>
            </a:gdLst>
            <a:ahLst/>
            <a:cxnLst>
              <a:cxn ang="0">
                <a:pos x="connsiteX0" y="connsiteY0"/>
              </a:cxn>
              <a:cxn ang="0">
                <a:pos x="connsiteX1" y="connsiteY1"/>
              </a:cxn>
              <a:cxn ang="0">
                <a:pos x="connsiteX2" y="connsiteY2"/>
              </a:cxn>
              <a:cxn ang="0">
                <a:pos x="connsiteX3" y="connsiteY3"/>
              </a:cxn>
            </a:cxnLst>
            <a:rect l="l" t="t" r="r" b="b"/>
            <a:pathLst>
              <a:path w="3235960" h="1193800">
                <a:moveTo>
                  <a:pt x="0" y="1193800"/>
                </a:moveTo>
                <a:lnTo>
                  <a:pt x="0" y="756920"/>
                </a:lnTo>
                <a:lnTo>
                  <a:pt x="3235960" y="756920"/>
                </a:lnTo>
                <a:lnTo>
                  <a:pt x="323596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F7ABFCDB-B1F2-4DB2-BDDC-EEFFF2C7E51D}"/>
              </a:ext>
            </a:extLst>
          </p:cNvPr>
          <p:cNvSpPr/>
          <p:nvPr/>
        </p:nvSpPr>
        <p:spPr>
          <a:xfrm>
            <a:off x="8351219" y="2910121"/>
            <a:ext cx="491789" cy="4917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39B1FB-1F75-4693-828A-2FC6AFF0F06F}"/>
              </a:ext>
            </a:extLst>
          </p:cNvPr>
          <p:cNvSpPr/>
          <p:nvPr/>
        </p:nvSpPr>
        <p:spPr>
          <a:xfrm>
            <a:off x="9737628" y="2910121"/>
            <a:ext cx="498014" cy="4917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C4CE99AB-5039-41B5-B89C-8B76490852DD}"/>
              </a:ext>
            </a:extLst>
          </p:cNvPr>
          <p:cNvSpPr/>
          <p:nvPr/>
        </p:nvSpPr>
        <p:spPr>
          <a:xfrm>
            <a:off x="11072961" y="2769981"/>
            <a:ext cx="522914" cy="5572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26237E59-675F-4D3B-B459-5699B99B1FF5}"/>
              </a:ext>
            </a:extLst>
          </p:cNvPr>
          <p:cNvSpPr txBox="1"/>
          <p:nvPr/>
        </p:nvSpPr>
        <p:spPr>
          <a:xfrm>
            <a:off x="5247190" y="4930866"/>
            <a:ext cx="937775"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API Management</a:t>
            </a:r>
          </a:p>
        </p:txBody>
      </p:sp>
      <p:sp>
        <p:nvSpPr>
          <p:cNvPr id="151" name="TextBox 150">
            <a:extLst>
              <a:ext uri="{FF2B5EF4-FFF2-40B4-BE49-F238E27FC236}">
                <a16:creationId xmlns:a16="http://schemas.microsoft.com/office/drawing/2014/main" id="{F5352B73-EE22-4093-A1E2-BB82285DD1FB}"/>
              </a:ext>
            </a:extLst>
          </p:cNvPr>
          <p:cNvSpPr txBox="1"/>
          <p:nvPr/>
        </p:nvSpPr>
        <p:spPr>
          <a:xfrm>
            <a:off x="7633931" y="2237952"/>
            <a:ext cx="685610"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Browser</a:t>
            </a:r>
          </a:p>
        </p:txBody>
      </p:sp>
      <p:sp>
        <p:nvSpPr>
          <p:cNvPr id="152" name="TextBox 151">
            <a:extLst>
              <a:ext uri="{FF2B5EF4-FFF2-40B4-BE49-F238E27FC236}">
                <a16:creationId xmlns:a16="http://schemas.microsoft.com/office/drawing/2014/main" id="{914669F1-6A16-4B2A-A559-CE2FD814F6D2}"/>
              </a:ext>
            </a:extLst>
          </p:cNvPr>
          <p:cNvSpPr txBox="1"/>
          <p:nvPr/>
        </p:nvSpPr>
        <p:spPr>
          <a:xfrm>
            <a:off x="8195265" y="3373695"/>
            <a:ext cx="848897"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Commerce Site</a:t>
            </a:r>
          </a:p>
        </p:txBody>
      </p:sp>
      <p:sp>
        <p:nvSpPr>
          <p:cNvPr id="153" name="TextBox 152">
            <a:extLst>
              <a:ext uri="{FF2B5EF4-FFF2-40B4-BE49-F238E27FC236}">
                <a16:creationId xmlns:a16="http://schemas.microsoft.com/office/drawing/2014/main" id="{73B57ECA-F838-4887-B65F-DC9066E1522A}"/>
              </a:ext>
            </a:extLst>
          </p:cNvPr>
          <p:cNvSpPr txBox="1"/>
          <p:nvPr/>
        </p:nvSpPr>
        <p:spPr>
          <a:xfrm>
            <a:off x="9361083" y="3373695"/>
            <a:ext cx="1255064"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Queue Credit Card Transactions</a:t>
            </a:r>
          </a:p>
        </p:txBody>
      </p:sp>
      <p:sp>
        <p:nvSpPr>
          <p:cNvPr id="154" name="TextBox 153">
            <a:extLst>
              <a:ext uri="{FF2B5EF4-FFF2-40B4-BE49-F238E27FC236}">
                <a16:creationId xmlns:a16="http://schemas.microsoft.com/office/drawing/2014/main" id="{00D82512-28BD-4B04-9DA6-AAD82D518186}"/>
              </a:ext>
            </a:extLst>
          </p:cNvPr>
          <p:cNvSpPr txBox="1"/>
          <p:nvPr/>
        </p:nvSpPr>
        <p:spPr>
          <a:xfrm>
            <a:off x="10953199" y="3373695"/>
            <a:ext cx="860467" cy="498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err="1"/>
              <a:t>WebJob</a:t>
            </a:r>
            <a:r>
              <a:rPr lang="en-US" sz="1200"/>
              <a:t> Credit Card Processing</a:t>
            </a:r>
          </a:p>
        </p:txBody>
      </p:sp>
      <p:sp>
        <p:nvSpPr>
          <p:cNvPr id="155" name="TextBox 154">
            <a:extLst>
              <a:ext uri="{FF2B5EF4-FFF2-40B4-BE49-F238E27FC236}">
                <a16:creationId xmlns:a16="http://schemas.microsoft.com/office/drawing/2014/main" id="{E347BE02-93E7-4533-B882-4AE602237913}"/>
              </a:ext>
            </a:extLst>
          </p:cNvPr>
          <p:cNvSpPr txBox="1"/>
          <p:nvPr/>
        </p:nvSpPr>
        <p:spPr>
          <a:xfrm>
            <a:off x="10892039" y="2028679"/>
            <a:ext cx="863579"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Third party Payment</a:t>
            </a:r>
          </a:p>
        </p:txBody>
      </p:sp>
      <p:sp>
        <p:nvSpPr>
          <p:cNvPr id="156" name="TextBox 155">
            <a:extLst>
              <a:ext uri="{FF2B5EF4-FFF2-40B4-BE49-F238E27FC236}">
                <a16:creationId xmlns:a16="http://schemas.microsoft.com/office/drawing/2014/main" id="{18767786-B402-4408-A69E-6D42F02B3B00}"/>
              </a:ext>
            </a:extLst>
          </p:cNvPr>
          <p:cNvSpPr txBox="1"/>
          <p:nvPr/>
        </p:nvSpPr>
        <p:spPr>
          <a:xfrm>
            <a:off x="7050639" y="4022718"/>
            <a:ext cx="990292"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Azure Active Directory B2C</a:t>
            </a:r>
          </a:p>
        </p:txBody>
      </p:sp>
      <p:cxnSp>
        <p:nvCxnSpPr>
          <p:cNvPr id="157" name="Straight Arrow Connector 156">
            <a:extLst>
              <a:ext uri="{FF2B5EF4-FFF2-40B4-BE49-F238E27FC236}">
                <a16:creationId xmlns:a16="http://schemas.microsoft.com/office/drawing/2014/main" id="{6878B8B0-1ED6-482D-AB28-8A1E5EF431BC}"/>
              </a:ext>
            </a:extLst>
          </p:cNvPr>
          <p:cNvCxnSpPr>
            <a:cxnSpLocks/>
          </p:cNvCxnSpPr>
          <p:nvPr/>
        </p:nvCxnSpPr>
        <p:spPr>
          <a:xfrm flipH="1">
            <a:off x="6878224" y="3806768"/>
            <a:ext cx="403759" cy="0"/>
          </a:xfrm>
          <a:prstGeom prst="straightConnector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59" name="TextBox 158">
            <a:extLst>
              <a:ext uri="{FF2B5EF4-FFF2-40B4-BE49-F238E27FC236}">
                <a16:creationId xmlns:a16="http://schemas.microsoft.com/office/drawing/2014/main" id="{D2F2C8D9-49C1-484D-A292-AF65CB7D5E33}"/>
              </a:ext>
            </a:extLst>
          </p:cNvPr>
          <p:cNvSpPr txBox="1"/>
          <p:nvPr/>
        </p:nvSpPr>
        <p:spPr>
          <a:xfrm>
            <a:off x="10958414" y="4507509"/>
            <a:ext cx="797200"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Application</a:t>
            </a:r>
            <a:br>
              <a:rPr lang="en-US" sz="1200"/>
            </a:br>
            <a:r>
              <a:rPr lang="en-US" sz="1200"/>
              <a:t>Insights</a:t>
            </a:r>
          </a:p>
        </p:txBody>
      </p:sp>
      <p:sp>
        <p:nvSpPr>
          <p:cNvPr id="164" name="TextBox 163">
            <a:extLst>
              <a:ext uri="{FF2B5EF4-FFF2-40B4-BE49-F238E27FC236}">
                <a16:creationId xmlns:a16="http://schemas.microsoft.com/office/drawing/2014/main" id="{918E184E-D401-419D-8A3D-9837C55D0423}"/>
              </a:ext>
            </a:extLst>
          </p:cNvPr>
          <p:cNvSpPr txBox="1"/>
          <p:nvPr/>
        </p:nvSpPr>
        <p:spPr>
          <a:xfrm>
            <a:off x="8705932" y="2240439"/>
            <a:ext cx="493050"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CDN</a:t>
            </a:r>
          </a:p>
        </p:txBody>
      </p:sp>
      <p:cxnSp>
        <p:nvCxnSpPr>
          <p:cNvPr id="165" name="Straight Connector 164">
            <a:extLst>
              <a:ext uri="{FF2B5EF4-FFF2-40B4-BE49-F238E27FC236}">
                <a16:creationId xmlns:a16="http://schemas.microsoft.com/office/drawing/2014/main" id="{92B49EF7-62A6-48DD-BFE5-CBCAE36FB99C}"/>
              </a:ext>
            </a:extLst>
          </p:cNvPr>
          <p:cNvCxnSpPr>
            <a:cxnSpLocks/>
          </p:cNvCxnSpPr>
          <p:nvPr/>
        </p:nvCxnSpPr>
        <p:spPr>
          <a:xfrm flipV="1">
            <a:off x="8619714" y="3775422"/>
            <a:ext cx="0" cy="1376761"/>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66" name="TextBox 165">
            <a:extLst>
              <a:ext uri="{FF2B5EF4-FFF2-40B4-BE49-F238E27FC236}">
                <a16:creationId xmlns:a16="http://schemas.microsoft.com/office/drawing/2014/main" id="{52E5FADF-8090-4DE6-BC16-1DD1FD76CF82}"/>
              </a:ext>
            </a:extLst>
          </p:cNvPr>
          <p:cNvSpPr txBox="1"/>
          <p:nvPr/>
        </p:nvSpPr>
        <p:spPr>
          <a:xfrm>
            <a:off x="3934283" y="3955014"/>
            <a:ext cx="591023"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IoT Hub</a:t>
            </a:r>
          </a:p>
        </p:txBody>
      </p:sp>
      <p:sp>
        <p:nvSpPr>
          <p:cNvPr id="168" name="TextBox 167">
            <a:extLst>
              <a:ext uri="{FF2B5EF4-FFF2-40B4-BE49-F238E27FC236}">
                <a16:creationId xmlns:a16="http://schemas.microsoft.com/office/drawing/2014/main" id="{16E35607-EE6F-40C2-AB3B-7CD6DA003BA5}"/>
              </a:ext>
            </a:extLst>
          </p:cNvPr>
          <p:cNvSpPr txBox="1"/>
          <p:nvPr/>
        </p:nvSpPr>
        <p:spPr>
          <a:xfrm>
            <a:off x="2704799" y="4879421"/>
            <a:ext cx="783816"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Service Bus</a:t>
            </a:r>
          </a:p>
        </p:txBody>
      </p:sp>
      <p:sp>
        <p:nvSpPr>
          <p:cNvPr id="177" name="TextBox 176">
            <a:extLst>
              <a:ext uri="{FF2B5EF4-FFF2-40B4-BE49-F238E27FC236}">
                <a16:creationId xmlns:a16="http://schemas.microsoft.com/office/drawing/2014/main" id="{DD717981-7744-421C-8C7D-F7D2D6935AC2}"/>
              </a:ext>
            </a:extLst>
          </p:cNvPr>
          <p:cNvSpPr txBox="1"/>
          <p:nvPr/>
        </p:nvSpPr>
        <p:spPr>
          <a:xfrm>
            <a:off x="4897701" y="6010104"/>
            <a:ext cx="790751"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Service Fabric</a:t>
            </a:r>
          </a:p>
        </p:txBody>
      </p:sp>
      <p:sp>
        <p:nvSpPr>
          <p:cNvPr id="183" name="TextBox 182">
            <a:extLst>
              <a:ext uri="{FF2B5EF4-FFF2-40B4-BE49-F238E27FC236}">
                <a16:creationId xmlns:a16="http://schemas.microsoft.com/office/drawing/2014/main" id="{EA89AA63-7751-49AC-AD78-5BA9768C5BEE}"/>
              </a:ext>
            </a:extLst>
          </p:cNvPr>
          <p:cNvSpPr txBox="1"/>
          <p:nvPr/>
        </p:nvSpPr>
        <p:spPr>
          <a:xfrm>
            <a:off x="3937403" y="5943429"/>
            <a:ext cx="862103" cy="498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Blob Storage Archive</a:t>
            </a:r>
          </a:p>
        </p:txBody>
      </p:sp>
      <p:sp>
        <p:nvSpPr>
          <p:cNvPr id="184" name="TextBox 183">
            <a:extLst>
              <a:ext uri="{FF2B5EF4-FFF2-40B4-BE49-F238E27FC236}">
                <a16:creationId xmlns:a16="http://schemas.microsoft.com/office/drawing/2014/main" id="{C635E377-C992-4784-BF7A-420450C4AC2D}"/>
              </a:ext>
            </a:extLst>
          </p:cNvPr>
          <p:cNvSpPr txBox="1"/>
          <p:nvPr/>
        </p:nvSpPr>
        <p:spPr>
          <a:xfrm>
            <a:off x="2661356" y="5919143"/>
            <a:ext cx="1094254"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Doc in Azure DB for PostgreSQL</a:t>
            </a:r>
          </a:p>
        </p:txBody>
      </p:sp>
      <p:cxnSp>
        <p:nvCxnSpPr>
          <p:cNvPr id="189" name="Straight Connector 188">
            <a:extLst>
              <a:ext uri="{FF2B5EF4-FFF2-40B4-BE49-F238E27FC236}">
                <a16:creationId xmlns:a16="http://schemas.microsoft.com/office/drawing/2014/main" id="{649E7BC5-39F0-4F10-8AA1-4DF9E296F641}"/>
              </a:ext>
            </a:extLst>
          </p:cNvPr>
          <p:cNvCxnSpPr>
            <a:cxnSpLocks/>
          </p:cNvCxnSpPr>
          <p:nvPr/>
        </p:nvCxnSpPr>
        <p:spPr>
          <a:xfrm>
            <a:off x="4229794" y="5126215"/>
            <a:ext cx="0" cy="237637"/>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520EE36C-F0EB-4C60-B8E1-AB587ADD0AF1}"/>
              </a:ext>
            </a:extLst>
          </p:cNvPr>
          <p:cNvCxnSpPr/>
          <p:nvPr/>
        </p:nvCxnSpPr>
        <p:spPr>
          <a:xfrm>
            <a:off x="4229794" y="4203160"/>
            <a:ext cx="0" cy="194102"/>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Straight Connector 192">
            <a:extLst>
              <a:ext uri="{FF2B5EF4-FFF2-40B4-BE49-F238E27FC236}">
                <a16:creationId xmlns:a16="http://schemas.microsoft.com/office/drawing/2014/main" id="{1FB633E5-1767-4078-ADFA-F94FA8DCB018}"/>
              </a:ext>
            </a:extLst>
          </p:cNvPr>
          <p:cNvCxnSpPr>
            <a:cxnSpLocks/>
          </p:cNvCxnSpPr>
          <p:nvPr/>
        </p:nvCxnSpPr>
        <p:spPr>
          <a:xfrm>
            <a:off x="4229794" y="3150673"/>
            <a:ext cx="0" cy="240425"/>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Straight Connector 239">
            <a:extLst>
              <a:ext uri="{FF2B5EF4-FFF2-40B4-BE49-F238E27FC236}">
                <a16:creationId xmlns:a16="http://schemas.microsoft.com/office/drawing/2014/main" id="{6CCABA4D-87E2-46BA-8CED-D9F0A9BCDA05}"/>
              </a:ext>
            </a:extLst>
          </p:cNvPr>
          <p:cNvCxnSpPr>
            <a:cxnSpLocks/>
          </p:cNvCxnSpPr>
          <p:nvPr/>
        </p:nvCxnSpPr>
        <p:spPr>
          <a:xfrm>
            <a:off x="3488615" y="4686944"/>
            <a:ext cx="384140"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244" name="Picture 8">
            <a:extLst>
              <a:ext uri="{FF2B5EF4-FFF2-40B4-BE49-F238E27FC236}">
                <a16:creationId xmlns:a16="http://schemas.microsoft.com/office/drawing/2014/main" id="{02CA47D2-3D2B-4662-9EC8-6E260B56399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0451" y="1877117"/>
            <a:ext cx="100412" cy="1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12">
            <a:extLst>
              <a:ext uri="{FF2B5EF4-FFF2-40B4-BE49-F238E27FC236}">
                <a16:creationId xmlns:a16="http://schemas.microsoft.com/office/drawing/2014/main" id="{4769578D-02BF-4C7B-B345-4BD2AC40B6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06889" y="2701185"/>
            <a:ext cx="100412" cy="1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16">
            <a:extLst>
              <a:ext uri="{FF2B5EF4-FFF2-40B4-BE49-F238E27FC236}">
                <a16:creationId xmlns:a16="http://schemas.microsoft.com/office/drawing/2014/main" id="{D59CE9FD-734D-46A2-93B3-7DB376F10A09}"/>
              </a:ext>
            </a:extLst>
          </p:cNvPr>
          <p:cNvSpPr>
            <a:spLocks/>
          </p:cNvSpPr>
          <p:nvPr/>
        </p:nvSpPr>
        <p:spPr bwMode="auto">
          <a:xfrm>
            <a:off x="3569081" y="2846904"/>
            <a:ext cx="546513" cy="155769"/>
          </a:xfrm>
          <a:custGeom>
            <a:avLst/>
            <a:gdLst>
              <a:gd name="T0" fmla="*/ 353 w 353"/>
              <a:gd name="T1" fmla="*/ 93 h 93"/>
              <a:gd name="T2" fmla="*/ 0 w 353"/>
              <a:gd name="T3" fmla="*/ 93 h 93"/>
              <a:gd name="T4" fmla="*/ 0 w 353"/>
              <a:gd name="T5" fmla="*/ 0 h 93"/>
            </a:gdLst>
            <a:ahLst/>
            <a:cxnLst>
              <a:cxn ang="0">
                <a:pos x="T0" y="T1"/>
              </a:cxn>
              <a:cxn ang="0">
                <a:pos x="T2" y="T3"/>
              </a:cxn>
              <a:cxn ang="0">
                <a:pos x="T4" y="T5"/>
              </a:cxn>
            </a:cxnLst>
            <a:rect l="0" t="0" r="r" b="b"/>
            <a:pathLst>
              <a:path w="353" h="93">
                <a:moveTo>
                  <a:pt x="353" y="93"/>
                </a:moveTo>
                <a:lnTo>
                  <a:pt x="0" y="93"/>
                </a:lnTo>
                <a:lnTo>
                  <a:pt x="0" y="0"/>
                </a:lnTo>
              </a:path>
            </a:pathLst>
          </a:custGeom>
          <a:noFill/>
          <a:ln w="12700">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97979"/>
              </a:solidFill>
              <a:effectLst/>
              <a:uLnTx/>
              <a:uFillTx/>
              <a:latin typeface="Segoe UI"/>
              <a:ea typeface="+mn-ea"/>
              <a:cs typeface="+mn-cs"/>
            </a:endParaRPr>
          </a:p>
        </p:txBody>
      </p:sp>
      <p:sp>
        <p:nvSpPr>
          <p:cNvPr id="256" name="Freeform 17">
            <a:extLst>
              <a:ext uri="{FF2B5EF4-FFF2-40B4-BE49-F238E27FC236}">
                <a16:creationId xmlns:a16="http://schemas.microsoft.com/office/drawing/2014/main" id="{F38376A8-2608-4BCE-AA01-B0EED8FB52BC}"/>
              </a:ext>
            </a:extLst>
          </p:cNvPr>
          <p:cNvSpPr>
            <a:spLocks/>
          </p:cNvSpPr>
          <p:nvPr/>
        </p:nvSpPr>
        <p:spPr bwMode="auto">
          <a:xfrm>
            <a:off x="4335925" y="2846904"/>
            <a:ext cx="551277" cy="155769"/>
          </a:xfrm>
          <a:custGeom>
            <a:avLst/>
            <a:gdLst>
              <a:gd name="T0" fmla="*/ 0 w 353"/>
              <a:gd name="T1" fmla="*/ 93 h 93"/>
              <a:gd name="T2" fmla="*/ 353 w 353"/>
              <a:gd name="T3" fmla="*/ 93 h 93"/>
              <a:gd name="T4" fmla="*/ 353 w 353"/>
              <a:gd name="T5" fmla="*/ 0 h 93"/>
            </a:gdLst>
            <a:ahLst/>
            <a:cxnLst>
              <a:cxn ang="0">
                <a:pos x="T0" y="T1"/>
              </a:cxn>
              <a:cxn ang="0">
                <a:pos x="T2" y="T3"/>
              </a:cxn>
              <a:cxn ang="0">
                <a:pos x="T4" y="T5"/>
              </a:cxn>
            </a:cxnLst>
            <a:rect l="0" t="0" r="r" b="b"/>
            <a:pathLst>
              <a:path w="353" h="93">
                <a:moveTo>
                  <a:pt x="0" y="93"/>
                </a:moveTo>
                <a:lnTo>
                  <a:pt x="353" y="93"/>
                </a:lnTo>
                <a:lnTo>
                  <a:pt x="353" y="0"/>
                </a:lnTo>
              </a:path>
            </a:pathLst>
          </a:custGeom>
          <a:noFill/>
          <a:ln w="12700">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97979"/>
              </a:solidFill>
              <a:effectLst/>
              <a:uLnTx/>
              <a:uFillTx/>
              <a:latin typeface="Segoe UI"/>
              <a:ea typeface="+mn-ea"/>
              <a:cs typeface="+mn-cs"/>
            </a:endParaRPr>
          </a:p>
        </p:txBody>
      </p:sp>
      <p:sp>
        <p:nvSpPr>
          <p:cNvPr id="257" name="Freeform 18">
            <a:extLst>
              <a:ext uri="{FF2B5EF4-FFF2-40B4-BE49-F238E27FC236}">
                <a16:creationId xmlns:a16="http://schemas.microsoft.com/office/drawing/2014/main" id="{85419349-63C0-4E96-A679-EC35F27F7712}"/>
              </a:ext>
            </a:extLst>
          </p:cNvPr>
          <p:cNvSpPr>
            <a:spLocks/>
          </p:cNvSpPr>
          <p:nvPr/>
        </p:nvSpPr>
        <p:spPr bwMode="auto">
          <a:xfrm>
            <a:off x="4332428" y="2237638"/>
            <a:ext cx="668842" cy="714787"/>
          </a:xfrm>
          <a:custGeom>
            <a:avLst/>
            <a:gdLst>
              <a:gd name="T0" fmla="*/ 0 w 4520"/>
              <a:gd name="T1" fmla="*/ 5548 h 5548"/>
              <a:gd name="T2" fmla="*/ 3384 w 4520"/>
              <a:gd name="T3" fmla="*/ 5548 h 5548"/>
              <a:gd name="T4" fmla="*/ 3512 w 4520"/>
              <a:gd name="T5" fmla="*/ 5420 h 5548"/>
              <a:gd name="T6" fmla="*/ 3640 w 4520"/>
              <a:gd name="T7" fmla="*/ 5548 h 5548"/>
              <a:gd name="T8" fmla="*/ 3640 w 4520"/>
              <a:gd name="T9" fmla="*/ 5548 h 5548"/>
              <a:gd name="T10" fmla="*/ 4520 w 4520"/>
              <a:gd name="T11" fmla="*/ 5548 h 5548"/>
              <a:gd name="T12" fmla="*/ 4520 w 4520"/>
              <a:gd name="T13" fmla="*/ 576 h 5548"/>
              <a:gd name="T14" fmla="*/ 3512 w 4520"/>
              <a:gd name="T15" fmla="*/ 576 h 5548"/>
              <a:gd name="T16" fmla="*/ 3512 w 4520"/>
              <a:gd name="T17" fmla="*/ 0 h 5548"/>
              <a:gd name="connsiteX0" fmla="*/ 0 w 10000"/>
              <a:gd name="connsiteY0" fmla="*/ 10000 h 10000"/>
              <a:gd name="connsiteX1" fmla="*/ 7487 w 10000"/>
              <a:gd name="connsiteY1" fmla="*/ 10000 h 10000"/>
              <a:gd name="connsiteX2" fmla="*/ 8053 w 10000"/>
              <a:gd name="connsiteY2" fmla="*/ 10000 h 10000"/>
              <a:gd name="connsiteX3" fmla="*/ 8053 w 10000"/>
              <a:gd name="connsiteY3" fmla="*/ 10000 h 10000"/>
              <a:gd name="connsiteX4" fmla="*/ 10000 w 10000"/>
              <a:gd name="connsiteY4" fmla="*/ 10000 h 10000"/>
              <a:gd name="connsiteX5" fmla="*/ 10000 w 10000"/>
              <a:gd name="connsiteY5" fmla="*/ 1038 h 10000"/>
              <a:gd name="connsiteX6" fmla="*/ 7770 w 10000"/>
              <a:gd name="connsiteY6" fmla="*/ 1038 h 10000"/>
              <a:gd name="connsiteX7" fmla="*/ 7770 w 10000"/>
              <a:gd name="connsiteY7" fmla="*/ 0 h 10000"/>
              <a:gd name="connsiteX0" fmla="*/ 0 w 10000"/>
              <a:gd name="connsiteY0" fmla="*/ 10000 h 10000"/>
              <a:gd name="connsiteX1" fmla="*/ 7487 w 10000"/>
              <a:gd name="connsiteY1" fmla="*/ 10000 h 10000"/>
              <a:gd name="connsiteX2" fmla="*/ 8053 w 10000"/>
              <a:gd name="connsiteY2" fmla="*/ 10000 h 10000"/>
              <a:gd name="connsiteX3" fmla="*/ 10000 w 10000"/>
              <a:gd name="connsiteY3" fmla="*/ 10000 h 10000"/>
              <a:gd name="connsiteX4" fmla="*/ 10000 w 10000"/>
              <a:gd name="connsiteY4" fmla="*/ 1038 h 10000"/>
              <a:gd name="connsiteX5" fmla="*/ 7770 w 10000"/>
              <a:gd name="connsiteY5" fmla="*/ 1038 h 10000"/>
              <a:gd name="connsiteX6" fmla="*/ 7770 w 10000"/>
              <a:gd name="connsiteY6" fmla="*/ 0 h 10000"/>
              <a:gd name="connsiteX0" fmla="*/ 0 w 10000"/>
              <a:gd name="connsiteY0" fmla="*/ 10000 h 10000"/>
              <a:gd name="connsiteX1" fmla="*/ 8053 w 10000"/>
              <a:gd name="connsiteY1" fmla="*/ 10000 h 10000"/>
              <a:gd name="connsiteX2" fmla="*/ 10000 w 10000"/>
              <a:gd name="connsiteY2" fmla="*/ 10000 h 10000"/>
              <a:gd name="connsiteX3" fmla="*/ 10000 w 10000"/>
              <a:gd name="connsiteY3" fmla="*/ 1038 h 10000"/>
              <a:gd name="connsiteX4" fmla="*/ 7770 w 10000"/>
              <a:gd name="connsiteY4" fmla="*/ 1038 h 10000"/>
              <a:gd name="connsiteX5" fmla="*/ 7770 w 10000"/>
              <a:gd name="connsiteY5" fmla="*/ 0 h 10000"/>
              <a:gd name="connsiteX0" fmla="*/ 0 w 10000"/>
              <a:gd name="connsiteY0" fmla="*/ 10000 h 10000"/>
              <a:gd name="connsiteX1" fmla="*/ 10000 w 10000"/>
              <a:gd name="connsiteY1" fmla="*/ 10000 h 10000"/>
              <a:gd name="connsiteX2" fmla="*/ 10000 w 10000"/>
              <a:gd name="connsiteY2" fmla="*/ 1038 h 10000"/>
              <a:gd name="connsiteX3" fmla="*/ 7770 w 10000"/>
              <a:gd name="connsiteY3" fmla="*/ 1038 h 10000"/>
              <a:gd name="connsiteX4" fmla="*/ 777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10000"/>
                </a:lnTo>
                <a:lnTo>
                  <a:pt x="10000" y="1038"/>
                </a:lnTo>
                <a:lnTo>
                  <a:pt x="7770" y="1038"/>
                </a:lnTo>
                <a:lnTo>
                  <a:pt x="7770" y="0"/>
                </a:lnTo>
              </a:path>
            </a:pathLst>
          </a:custGeom>
          <a:noFill/>
          <a:ln w="12700">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97979"/>
              </a:solidFill>
              <a:effectLst/>
              <a:uLnTx/>
              <a:uFillTx/>
              <a:latin typeface="Segoe UI"/>
              <a:ea typeface="+mn-ea"/>
              <a:cs typeface="+mn-cs"/>
            </a:endParaRPr>
          </a:p>
        </p:txBody>
      </p:sp>
      <p:sp>
        <p:nvSpPr>
          <p:cNvPr id="258" name="Freeform 19">
            <a:extLst>
              <a:ext uri="{FF2B5EF4-FFF2-40B4-BE49-F238E27FC236}">
                <a16:creationId xmlns:a16="http://schemas.microsoft.com/office/drawing/2014/main" id="{7F3BE534-5FC9-49AB-9EED-A26FFCC8C58E}"/>
              </a:ext>
            </a:extLst>
          </p:cNvPr>
          <p:cNvSpPr>
            <a:spLocks/>
          </p:cNvSpPr>
          <p:nvPr/>
        </p:nvSpPr>
        <p:spPr bwMode="auto">
          <a:xfrm>
            <a:off x="3437809" y="2229493"/>
            <a:ext cx="674614" cy="720808"/>
          </a:xfrm>
          <a:custGeom>
            <a:avLst/>
            <a:gdLst>
              <a:gd name="T0" fmla="*/ 4535 w 4535"/>
              <a:gd name="T1" fmla="*/ 5548 h 5548"/>
              <a:gd name="T2" fmla="*/ 1151 w 4535"/>
              <a:gd name="T3" fmla="*/ 5548 h 5548"/>
              <a:gd name="T4" fmla="*/ 1023 w 4535"/>
              <a:gd name="T5" fmla="*/ 5420 h 5548"/>
              <a:gd name="T6" fmla="*/ 895 w 4535"/>
              <a:gd name="T7" fmla="*/ 5548 h 5548"/>
              <a:gd name="T8" fmla="*/ 895 w 4535"/>
              <a:gd name="T9" fmla="*/ 5548 h 5548"/>
              <a:gd name="T10" fmla="*/ 0 w 4535"/>
              <a:gd name="T11" fmla="*/ 5548 h 5548"/>
              <a:gd name="T12" fmla="*/ 0 w 4535"/>
              <a:gd name="T13" fmla="*/ 576 h 5548"/>
              <a:gd name="T14" fmla="*/ 1023 w 4535"/>
              <a:gd name="T15" fmla="*/ 576 h 5548"/>
              <a:gd name="T16" fmla="*/ 1023 w 4535"/>
              <a:gd name="T17" fmla="*/ 0 h 5548"/>
              <a:gd name="connsiteX0" fmla="*/ 10000 w 10000"/>
              <a:gd name="connsiteY0" fmla="*/ 10000 h 10000"/>
              <a:gd name="connsiteX1" fmla="*/ 2538 w 10000"/>
              <a:gd name="connsiteY1" fmla="*/ 10000 h 10000"/>
              <a:gd name="connsiteX2" fmla="*/ 2256 w 10000"/>
              <a:gd name="connsiteY2" fmla="*/ 9769 h 10000"/>
              <a:gd name="connsiteX3" fmla="*/ 1974 w 10000"/>
              <a:gd name="connsiteY3" fmla="*/ 10000 h 10000"/>
              <a:gd name="connsiteX4" fmla="*/ 0 w 10000"/>
              <a:gd name="connsiteY4" fmla="*/ 10000 h 10000"/>
              <a:gd name="connsiteX5" fmla="*/ 0 w 10000"/>
              <a:gd name="connsiteY5" fmla="*/ 1038 h 10000"/>
              <a:gd name="connsiteX6" fmla="*/ 2256 w 10000"/>
              <a:gd name="connsiteY6" fmla="*/ 1038 h 10000"/>
              <a:gd name="connsiteX7" fmla="*/ 2256 w 10000"/>
              <a:gd name="connsiteY7" fmla="*/ 0 h 10000"/>
              <a:gd name="connsiteX0" fmla="*/ 10000 w 10000"/>
              <a:gd name="connsiteY0" fmla="*/ 10000 h 10000"/>
              <a:gd name="connsiteX1" fmla="*/ 2256 w 10000"/>
              <a:gd name="connsiteY1" fmla="*/ 9769 h 10000"/>
              <a:gd name="connsiteX2" fmla="*/ 1974 w 10000"/>
              <a:gd name="connsiteY2" fmla="*/ 10000 h 10000"/>
              <a:gd name="connsiteX3" fmla="*/ 0 w 10000"/>
              <a:gd name="connsiteY3" fmla="*/ 10000 h 10000"/>
              <a:gd name="connsiteX4" fmla="*/ 0 w 10000"/>
              <a:gd name="connsiteY4" fmla="*/ 1038 h 10000"/>
              <a:gd name="connsiteX5" fmla="*/ 2256 w 10000"/>
              <a:gd name="connsiteY5" fmla="*/ 1038 h 10000"/>
              <a:gd name="connsiteX6" fmla="*/ 2256 w 10000"/>
              <a:gd name="connsiteY6" fmla="*/ 0 h 10000"/>
              <a:gd name="connsiteX0" fmla="*/ 10000 w 10000"/>
              <a:gd name="connsiteY0" fmla="*/ 10000 h 10591"/>
              <a:gd name="connsiteX1" fmla="*/ 2256 w 10000"/>
              <a:gd name="connsiteY1" fmla="*/ 9769 h 10591"/>
              <a:gd name="connsiteX2" fmla="*/ 0 w 10000"/>
              <a:gd name="connsiteY2" fmla="*/ 10000 h 10591"/>
              <a:gd name="connsiteX3" fmla="*/ 0 w 10000"/>
              <a:gd name="connsiteY3" fmla="*/ 1038 h 10591"/>
              <a:gd name="connsiteX4" fmla="*/ 2256 w 10000"/>
              <a:gd name="connsiteY4" fmla="*/ 1038 h 10591"/>
              <a:gd name="connsiteX5" fmla="*/ 2256 w 10000"/>
              <a:gd name="connsiteY5" fmla="*/ 0 h 10591"/>
              <a:gd name="connsiteX0" fmla="*/ 10000 w 10000"/>
              <a:gd name="connsiteY0" fmla="*/ 10000 h 10000"/>
              <a:gd name="connsiteX1" fmla="*/ 0 w 10000"/>
              <a:gd name="connsiteY1" fmla="*/ 10000 h 10000"/>
              <a:gd name="connsiteX2" fmla="*/ 0 w 10000"/>
              <a:gd name="connsiteY2" fmla="*/ 1038 h 10000"/>
              <a:gd name="connsiteX3" fmla="*/ 2256 w 10000"/>
              <a:gd name="connsiteY3" fmla="*/ 1038 h 10000"/>
              <a:gd name="connsiteX4" fmla="*/ 2256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10000"/>
                </a:moveTo>
                <a:lnTo>
                  <a:pt x="0" y="10000"/>
                </a:lnTo>
                <a:lnTo>
                  <a:pt x="0" y="1038"/>
                </a:lnTo>
                <a:lnTo>
                  <a:pt x="2256" y="1038"/>
                </a:lnTo>
                <a:lnTo>
                  <a:pt x="2256" y="0"/>
                </a:lnTo>
              </a:path>
            </a:pathLst>
          </a:custGeom>
          <a:noFill/>
          <a:ln w="12700">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97979"/>
              </a:solidFill>
              <a:effectLst/>
              <a:uLnTx/>
              <a:uFillTx/>
              <a:latin typeface="Segoe UI"/>
              <a:ea typeface="+mn-ea"/>
              <a:cs typeface="+mn-cs"/>
            </a:endParaRPr>
          </a:p>
        </p:txBody>
      </p:sp>
      <p:sp>
        <p:nvSpPr>
          <p:cNvPr id="259" name="Rectangle 20">
            <a:extLst>
              <a:ext uri="{FF2B5EF4-FFF2-40B4-BE49-F238E27FC236}">
                <a16:creationId xmlns:a16="http://schemas.microsoft.com/office/drawing/2014/main" id="{05C23786-F01B-4D47-8E55-D45D2AA1E417}"/>
              </a:ext>
            </a:extLst>
          </p:cNvPr>
          <p:cNvSpPr>
            <a:spLocks noChangeArrowheads="1"/>
          </p:cNvSpPr>
          <p:nvPr/>
        </p:nvSpPr>
        <p:spPr bwMode="auto">
          <a:xfrm>
            <a:off x="3175555" y="1698054"/>
            <a:ext cx="2116534" cy="1449657"/>
          </a:xfrm>
          <a:prstGeom prst="rect">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60" name="Rectangle 21">
            <a:extLst>
              <a:ext uri="{FF2B5EF4-FFF2-40B4-BE49-F238E27FC236}">
                <a16:creationId xmlns:a16="http://schemas.microsoft.com/office/drawing/2014/main" id="{3B6BB6D7-7890-4DCE-ACBC-1F79225CDF99}"/>
              </a:ext>
            </a:extLst>
          </p:cNvPr>
          <p:cNvSpPr>
            <a:spLocks noChangeArrowheads="1"/>
          </p:cNvSpPr>
          <p:nvPr/>
        </p:nvSpPr>
        <p:spPr bwMode="auto">
          <a:xfrm>
            <a:off x="3409710" y="1800222"/>
            <a:ext cx="1638864"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727">
              <a:lnSpc>
                <a:spcPct val="90000"/>
              </a:lnSpc>
              <a:spcAft>
                <a:spcPts val="588"/>
              </a:spcAft>
            </a:pPr>
            <a:r>
              <a:rPr lang="en-US" altLang="en-US" sz="1200" kern="0">
                <a:latin typeface="Segoe UI" panose="020B0502040204020203" pitchFamily="34" charset="0"/>
                <a:cs typeface="Segoe UI" panose="020B0502040204020203" pitchFamily="34" charset="0"/>
              </a:rPr>
              <a:t>Retail Store Location</a:t>
            </a:r>
          </a:p>
        </p:txBody>
      </p:sp>
      <p:pic>
        <p:nvPicPr>
          <p:cNvPr id="261" name="Picture 22">
            <a:extLst>
              <a:ext uri="{FF2B5EF4-FFF2-40B4-BE49-F238E27FC236}">
                <a16:creationId xmlns:a16="http://schemas.microsoft.com/office/drawing/2014/main" id="{E7F05832-B76B-48FF-A9D0-3A8C7587E5F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55774" y="2232454"/>
            <a:ext cx="58862" cy="8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25">
            <a:extLst>
              <a:ext uri="{FF2B5EF4-FFF2-40B4-BE49-F238E27FC236}">
                <a16:creationId xmlns:a16="http://schemas.microsoft.com/office/drawing/2014/main" id="{2880E901-87FD-4E6F-A8B0-E38C522A4AD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855774" y="2542317"/>
            <a:ext cx="58862" cy="8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31">
            <a:extLst>
              <a:ext uri="{FF2B5EF4-FFF2-40B4-BE49-F238E27FC236}">
                <a16:creationId xmlns:a16="http://schemas.microsoft.com/office/drawing/2014/main" id="{7365F47D-EAA2-4482-93C8-611918DD253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22383" y="2528918"/>
            <a:ext cx="58862" cy="8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4" name="Straight Connector 263">
            <a:extLst>
              <a:ext uri="{FF2B5EF4-FFF2-40B4-BE49-F238E27FC236}">
                <a16:creationId xmlns:a16="http://schemas.microsoft.com/office/drawing/2014/main" id="{6A38D1EB-3C10-4676-8F95-185843537180}"/>
              </a:ext>
            </a:extLst>
          </p:cNvPr>
          <p:cNvCxnSpPr/>
          <p:nvPr/>
        </p:nvCxnSpPr>
        <p:spPr>
          <a:xfrm flipH="1">
            <a:off x="4872032" y="5815951"/>
            <a:ext cx="176542"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265" name="Group 264">
            <a:extLst>
              <a:ext uri="{FF2B5EF4-FFF2-40B4-BE49-F238E27FC236}">
                <a16:creationId xmlns:a16="http://schemas.microsoft.com/office/drawing/2014/main" id="{A8896C28-E4D8-48F8-AAE0-492A5F443491}"/>
              </a:ext>
            </a:extLst>
          </p:cNvPr>
          <p:cNvGrpSpPr/>
          <p:nvPr/>
        </p:nvGrpSpPr>
        <p:grpSpPr>
          <a:xfrm>
            <a:off x="3866859" y="2295895"/>
            <a:ext cx="168403" cy="108855"/>
            <a:chOff x="11087100" y="5459563"/>
            <a:chExt cx="308610" cy="199486"/>
          </a:xfrm>
          <a:solidFill>
            <a:schemeClr val="accent1"/>
          </a:solidFill>
        </p:grpSpPr>
        <p:sp>
          <p:nvSpPr>
            <p:cNvPr id="266" name="Freeform: Shape 265">
              <a:extLst>
                <a:ext uri="{FF2B5EF4-FFF2-40B4-BE49-F238E27FC236}">
                  <a16:creationId xmlns:a16="http://schemas.microsoft.com/office/drawing/2014/main" id="{398D2A3C-9C7F-4736-A24A-626F2E7F346F}"/>
                </a:ext>
              </a:extLst>
            </p:cNvPr>
            <p:cNvSpPr/>
            <p:nvPr/>
          </p:nvSpPr>
          <p:spPr>
            <a:xfrm>
              <a:off x="11087100" y="5459563"/>
              <a:ext cx="208508" cy="199486"/>
            </a:xfrm>
            <a:custGeom>
              <a:avLst/>
              <a:gdLst>
                <a:gd name="connsiteX0" fmla="*/ 108276 w 208508"/>
                <a:gd name="connsiteY0" fmla="*/ 0 h 199486"/>
                <a:gd name="connsiteX1" fmla="*/ 120602 w 208508"/>
                <a:gd name="connsiteY1" fmla="*/ 9619 h 199486"/>
                <a:gd name="connsiteX2" fmla="*/ 140267 w 208508"/>
                <a:gd name="connsiteY2" fmla="*/ 92749 h 199486"/>
                <a:gd name="connsiteX3" fmla="*/ 154595 w 208508"/>
                <a:gd name="connsiteY3" fmla="*/ 87753 h 199486"/>
                <a:gd name="connsiteX4" fmla="*/ 158701 w 208508"/>
                <a:gd name="connsiteY4" fmla="*/ 87053 h 199486"/>
                <a:gd name="connsiteX5" fmla="*/ 196016 w 208508"/>
                <a:gd name="connsiteY5" fmla="*/ 87053 h 199486"/>
                <a:gd name="connsiteX6" fmla="*/ 208508 w 208508"/>
                <a:gd name="connsiteY6" fmla="*/ 99545 h 199486"/>
                <a:gd name="connsiteX7" fmla="*/ 196016 w 208508"/>
                <a:gd name="connsiteY7" fmla="*/ 112036 h 199486"/>
                <a:gd name="connsiteX8" fmla="*/ 160840 w 208508"/>
                <a:gd name="connsiteY8" fmla="*/ 112036 h 199486"/>
                <a:gd name="connsiteX9" fmla="*/ 135405 w 208508"/>
                <a:gd name="connsiteY9" fmla="*/ 120893 h 199486"/>
                <a:gd name="connsiteX10" fmla="*/ 125287 w 208508"/>
                <a:gd name="connsiteY10" fmla="*/ 120068 h 199486"/>
                <a:gd name="connsiteX11" fmla="*/ 119141 w 208508"/>
                <a:gd name="connsiteY11" fmla="*/ 111999 h 199486"/>
                <a:gd name="connsiteX12" fmla="*/ 109235 w 208508"/>
                <a:gd name="connsiteY12" fmla="*/ 70165 h 199486"/>
                <a:gd name="connsiteX13" fmla="*/ 85617 w 208508"/>
                <a:gd name="connsiteY13" fmla="*/ 186797 h 199486"/>
                <a:gd name="connsiteX14" fmla="*/ 73772 w 208508"/>
                <a:gd name="connsiteY14" fmla="*/ 199486 h 199486"/>
                <a:gd name="connsiteX15" fmla="*/ 73401 w 208508"/>
                <a:gd name="connsiteY15" fmla="*/ 199464 h 199486"/>
                <a:gd name="connsiteX16" fmla="*/ 61368 w 208508"/>
                <a:gd name="connsiteY16" fmla="*/ 187534 h 199486"/>
                <a:gd name="connsiteX17" fmla="*/ 39521 w 208508"/>
                <a:gd name="connsiteY17" fmla="*/ 106118 h 199486"/>
                <a:gd name="connsiteX18" fmla="*/ 19097 w 208508"/>
                <a:gd name="connsiteY18" fmla="*/ 146400 h 199486"/>
                <a:gd name="connsiteX19" fmla="*/ 10016 w 208508"/>
                <a:gd name="connsiteY19" fmla="*/ 152799 h 199486"/>
                <a:gd name="connsiteX20" fmla="*/ 0 w 208508"/>
                <a:gd name="connsiteY20" fmla="*/ 149520 h 199486"/>
                <a:gd name="connsiteX21" fmla="*/ 0 w 208508"/>
                <a:gd name="connsiteY21" fmla="*/ 115061 h 199486"/>
                <a:gd name="connsiteX22" fmla="*/ 4360 w 208508"/>
                <a:gd name="connsiteY22" fmla="*/ 119294 h 199486"/>
                <a:gd name="connsiteX23" fmla="*/ 31767 w 208508"/>
                <a:gd name="connsiteY23" fmla="*/ 64306 h 199486"/>
                <a:gd name="connsiteX24" fmla="*/ 44171 w 208508"/>
                <a:gd name="connsiteY24" fmla="*/ 57448 h 199486"/>
                <a:gd name="connsiteX25" fmla="*/ 55001 w 208508"/>
                <a:gd name="connsiteY25" fmla="*/ 66580 h 199486"/>
                <a:gd name="connsiteX26" fmla="*/ 71751 w 208508"/>
                <a:gd name="connsiteY26" fmla="*/ 128000 h 199486"/>
                <a:gd name="connsiteX27" fmla="*/ 96222 w 208508"/>
                <a:gd name="connsiteY27" fmla="*/ 9956 h 199486"/>
                <a:gd name="connsiteX28" fmla="*/ 108276 w 208508"/>
                <a:gd name="connsiteY28" fmla="*/ 0 h 19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08" h="199486">
                  <a:moveTo>
                    <a:pt x="108276" y="0"/>
                  </a:moveTo>
                  <a:cubicBezTo>
                    <a:pt x="114357" y="50"/>
                    <a:pt x="119244" y="3910"/>
                    <a:pt x="120602" y="9619"/>
                  </a:cubicBezTo>
                  <a:lnTo>
                    <a:pt x="140267" y="92749"/>
                  </a:lnTo>
                  <a:lnTo>
                    <a:pt x="154595" y="87753"/>
                  </a:lnTo>
                  <a:cubicBezTo>
                    <a:pt x="155894" y="87290"/>
                    <a:pt x="157302" y="87053"/>
                    <a:pt x="158701" y="87053"/>
                  </a:cubicBezTo>
                  <a:lnTo>
                    <a:pt x="196016" y="87053"/>
                  </a:lnTo>
                  <a:cubicBezTo>
                    <a:pt x="202899" y="87053"/>
                    <a:pt x="208508" y="92637"/>
                    <a:pt x="208508" y="99545"/>
                  </a:cubicBezTo>
                  <a:cubicBezTo>
                    <a:pt x="208508" y="106452"/>
                    <a:pt x="202899" y="112036"/>
                    <a:pt x="196016" y="112036"/>
                  </a:cubicBezTo>
                  <a:lnTo>
                    <a:pt x="160840" y="112036"/>
                  </a:lnTo>
                  <a:lnTo>
                    <a:pt x="135405" y="120893"/>
                  </a:lnTo>
                  <a:cubicBezTo>
                    <a:pt x="132044" y="122070"/>
                    <a:pt x="128385" y="121742"/>
                    <a:pt x="125287" y="120068"/>
                  </a:cubicBezTo>
                  <a:cubicBezTo>
                    <a:pt x="122189" y="118357"/>
                    <a:pt x="119944" y="115434"/>
                    <a:pt x="119141" y="111999"/>
                  </a:cubicBezTo>
                  <a:lnTo>
                    <a:pt x="109235" y="70165"/>
                  </a:lnTo>
                  <a:lnTo>
                    <a:pt x="85617" y="186797"/>
                  </a:lnTo>
                  <a:cubicBezTo>
                    <a:pt x="84440" y="192456"/>
                    <a:pt x="79546" y="199486"/>
                    <a:pt x="73772" y="199486"/>
                  </a:cubicBezTo>
                  <a:cubicBezTo>
                    <a:pt x="73663" y="199464"/>
                    <a:pt x="73535" y="199464"/>
                    <a:pt x="73401" y="199464"/>
                  </a:cubicBezTo>
                  <a:cubicBezTo>
                    <a:pt x="67789" y="199464"/>
                    <a:pt x="62842" y="192968"/>
                    <a:pt x="61368" y="187534"/>
                  </a:cubicBezTo>
                  <a:lnTo>
                    <a:pt x="39521" y="106118"/>
                  </a:lnTo>
                  <a:lnTo>
                    <a:pt x="19097" y="146400"/>
                  </a:lnTo>
                  <a:cubicBezTo>
                    <a:pt x="17311" y="149963"/>
                    <a:pt x="13938" y="152109"/>
                    <a:pt x="10016" y="152799"/>
                  </a:cubicBezTo>
                  <a:lnTo>
                    <a:pt x="0" y="149520"/>
                  </a:lnTo>
                  <a:lnTo>
                    <a:pt x="0" y="115061"/>
                  </a:lnTo>
                  <a:lnTo>
                    <a:pt x="4360" y="119294"/>
                  </a:lnTo>
                  <a:lnTo>
                    <a:pt x="31767" y="64306"/>
                  </a:lnTo>
                  <a:cubicBezTo>
                    <a:pt x="34090" y="59685"/>
                    <a:pt x="38987" y="56874"/>
                    <a:pt x="44171" y="57448"/>
                  </a:cubicBezTo>
                  <a:cubicBezTo>
                    <a:pt x="49330" y="57948"/>
                    <a:pt x="53627" y="61583"/>
                    <a:pt x="55001" y="66580"/>
                  </a:cubicBezTo>
                  <a:lnTo>
                    <a:pt x="71751" y="128000"/>
                  </a:lnTo>
                  <a:lnTo>
                    <a:pt x="96222" y="9956"/>
                  </a:lnTo>
                  <a:cubicBezTo>
                    <a:pt x="97409" y="4222"/>
                    <a:pt x="102415" y="88"/>
                    <a:pt x="108276" y="0"/>
                  </a:cubicBezTo>
                  <a:close/>
                </a:path>
              </a:pathLst>
            </a:custGeom>
            <a:grpFill/>
            <a:ln w="6747" cap="flat">
              <a:solidFill>
                <a:schemeClr val="bg1"/>
              </a:solid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67" name="Freeform: Shape 266">
              <a:extLst>
                <a:ext uri="{FF2B5EF4-FFF2-40B4-BE49-F238E27FC236}">
                  <a16:creationId xmlns:a16="http://schemas.microsoft.com/office/drawing/2014/main" id="{9DBD4D57-CAB2-4FBA-A4D3-92F362A7305A}"/>
                </a:ext>
              </a:extLst>
            </p:cNvPr>
            <p:cNvSpPr/>
            <p:nvPr/>
          </p:nvSpPr>
          <p:spPr>
            <a:xfrm rot="5400000">
              <a:off x="11256591" y="5499556"/>
              <a:ext cx="158086" cy="120153"/>
            </a:xfrm>
            <a:custGeom>
              <a:avLst/>
              <a:gdLst>
                <a:gd name="connsiteX0" fmla="*/ 139137 w 346054"/>
                <a:gd name="connsiteY0" fmla="*/ 230142 h 263019"/>
                <a:gd name="connsiteX1" fmla="*/ 172015 w 346054"/>
                <a:gd name="connsiteY1" fmla="*/ 197264 h 263019"/>
                <a:gd name="connsiteX2" fmla="*/ 204892 w 346054"/>
                <a:gd name="connsiteY2" fmla="*/ 230142 h 263019"/>
                <a:gd name="connsiteX3" fmla="*/ 172015 w 346054"/>
                <a:gd name="connsiteY3" fmla="*/ 263019 h 263019"/>
                <a:gd name="connsiteX4" fmla="*/ 139137 w 346054"/>
                <a:gd name="connsiteY4" fmla="*/ 230142 h 263019"/>
                <a:gd name="connsiteX5" fmla="*/ 72118 w 346054"/>
                <a:gd name="connsiteY5" fmla="*/ 146841 h 263019"/>
                <a:gd name="connsiteX6" fmla="*/ 78441 w 346054"/>
                <a:gd name="connsiteY6" fmla="*/ 134039 h 263019"/>
                <a:gd name="connsiteX7" fmla="*/ 172015 w 346054"/>
                <a:gd name="connsiteY7" fmla="*/ 98632 h 263019"/>
                <a:gd name="connsiteX8" fmla="*/ 265589 w 346054"/>
                <a:gd name="connsiteY8" fmla="*/ 134039 h 263019"/>
                <a:gd name="connsiteX9" fmla="*/ 266853 w 346054"/>
                <a:gd name="connsiteY9" fmla="*/ 160593 h 263019"/>
                <a:gd name="connsiteX10" fmla="*/ 252944 w 346054"/>
                <a:gd name="connsiteY10" fmla="*/ 166916 h 263019"/>
                <a:gd name="connsiteX11" fmla="*/ 240299 w 346054"/>
                <a:gd name="connsiteY11" fmla="*/ 161858 h 263019"/>
                <a:gd name="connsiteX12" fmla="*/ 172015 w 346054"/>
                <a:gd name="connsiteY12" fmla="*/ 136568 h 263019"/>
                <a:gd name="connsiteX13" fmla="*/ 103731 w 346054"/>
                <a:gd name="connsiteY13" fmla="*/ 161858 h 263019"/>
                <a:gd name="connsiteX14" fmla="*/ 77175 w 346054"/>
                <a:gd name="connsiteY14" fmla="*/ 160593 h 263019"/>
                <a:gd name="connsiteX15" fmla="*/ 72118 w 346054"/>
                <a:gd name="connsiteY15" fmla="*/ 146841 h 263019"/>
                <a:gd name="connsiteX16" fmla="*/ 40 w 346054"/>
                <a:gd name="connsiteY16" fmla="*/ 74764 h 263019"/>
                <a:gd name="connsiteX17" fmla="*/ 6362 w 346054"/>
                <a:gd name="connsiteY17" fmla="*/ 61960 h 263019"/>
                <a:gd name="connsiteX18" fmla="*/ 172015 w 346054"/>
                <a:gd name="connsiteY18" fmla="*/ 0 h 263019"/>
                <a:gd name="connsiteX19" fmla="*/ 340195 w 346054"/>
                <a:gd name="connsiteY19" fmla="*/ 61960 h 263019"/>
                <a:gd name="connsiteX20" fmla="*/ 341460 w 346054"/>
                <a:gd name="connsiteY20" fmla="*/ 88516 h 263019"/>
                <a:gd name="connsiteX21" fmla="*/ 327550 w 346054"/>
                <a:gd name="connsiteY21" fmla="*/ 94838 h 263019"/>
                <a:gd name="connsiteX22" fmla="*/ 314905 w 346054"/>
                <a:gd name="connsiteY22" fmla="*/ 89780 h 263019"/>
                <a:gd name="connsiteX23" fmla="*/ 173279 w 346054"/>
                <a:gd name="connsiteY23" fmla="*/ 36670 h 263019"/>
                <a:gd name="connsiteX24" fmla="*/ 31653 w 346054"/>
                <a:gd name="connsiteY24" fmla="*/ 89780 h 263019"/>
                <a:gd name="connsiteX25" fmla="*/ 5099 w 346054"/>
                <a:gd name="connsiteY25" fmla="*/ 88516 h 263019"/>
                <a:gd name="connsiteX26" fmla="*/ 40 w 346054"/>
                <a:gd name="connsiteY26" fmla="*/ 74764 h 26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054" h="263019">
                  <a:moveTo>
                    <a:pt x="139137" y="230142"/>
                  </a:moveTo>
                  <a:cubicBezTo>
                    <a:pt x="139137" y="211985"/>
                    <a:pt x="153858" y="197264"/>
                    <a:pt x="172015" y="197264"/>
                  </a:cubicBezTo>
                  <a:cubicBezTo>
                    <a:pt x="190172" y="197264"/>
                    <a:pt x="204892" y="211985"/>
                    <a:pt x="204892" y="230142"/>
                  </a:cubicBezTo>
                  <a:cubicBezTo>
                    <a:pt x="204892" y="248299"/>
                    <a:pt x="190172" y="263019"/>
                    <a:pt x="172015" y="263019"/>
                  </a:cubicBezTo>
                  <a:cubicBezTo>
                    <a:pt x="153858" y="263019"/>
                    <a:pt x="139137" y="248299"/>
                    <a:pt x="139137" y="230142"/>
                  </a:cubicBezTo>
                  <a:close/>
                  <a:moveTo>
                    <a:pt x="72118" y="146841"/>
                  </a:moveTo>
                  <a:cubicBezTo>
                    <a:pt x="72434" y="141941"/>
                    <a:pt x="74647" y="137199"/>
                    <a:pt x="78441" y="134039"/>
                  </a:cubicBezTo>
                  <a:cubicBezTo>
                    <a:pt x="104995" y="111277"/>
                    <a:pt x="137872" y="98632"/>
                    <a:pt x="172015" y="98632"/>
                  </a:cubicBezTo>
                  <a:cubicBezTo>
                    <a:pt x="207421" y="98632"/>
                    <a:pt x="240299" y="110012"/>
                    <a:pt x="265589" y="134039"/>
                  </a:cubicBezTo>
                  <a:cubicBezTo>
                    <a:pt x="273176" y="140360"/>
                    <a:pt x="273176" y="153006"/>
                    <a:pt x="266853" y="160593"/>
                  </a:cubicBezTo>
                  <a:cubicBezTo>
                    <a:pt x="263060" y="164387"/>
                    <a:pt x="258002" y="166916"/>
                    <a:pt x="252944" y="166916"/>
                  </a:cubicBezTo>
                  <a:cubicBezTo>
                    <a:pt x="247886" y="166916"/>
                    <a:pt x="244092" y="164387"/>
                    <a:pt x="240299" y="161858"/>
                  </a:cubicBezTo>
                  <a:cubicBezTo>
                    <a:pt x="221330" y="145419"/>
                    <a:pt x="197305" y="136568"/>
                    <a:pt x="172015" y="136568"/>
                  </a:cubicBezTo>
                  <a:cubicBezTo>
                    <a:pt x="146725" y="136568"/>
                    <a:pt x="122698" y="145419"/>
                    <a:pt x="103731" y="161858"/>
                  </a:cubicBezTo>
                  <a:cubicBezTo>
                    <a:pt x="96144" y="169445"/>
                    <a:pt x="83499" y="168180"/>
                    <a:pt x="77175" y="160593"/>
                  </a:cubicBezTo>
                  <a:cubicBezTo>
                    <a:pt x="73382" y="156799"/>
                    <a:pt x="71801" y="151741"/>
                    <a:pt x="72118" y="146841"/>
                  </a:cubicBezTo>
                  <a:close/>
                  <a:moveTo>
                    <a:pt x="40" y="74764"/>
                  </a:moveTo>
                  <a:cubicBezTo>
                    <a:pt x="356" y="69864"/>
                    <a:pt x="2569" y="65122"/>
                    <a:pt x="6362" y="61960"/>
                  </a:cubicBezTo>
                  <a:cubicBezTo>
                    <a:pt x="51885" y="22761"/>
                    <a:pt x="111318" y="0"/>
                    <a:pt x="172015" y="0"/>
                  </a:cubicBezTo>
                  <a:cubicBezTo>
                    <a:pt x="233976" y="0"/>
                    <a:pt x="292143" y="22761"/>
                    <a:pt x="340195" y="61960"/>
                  </a:cubicBezTo>
                  <a:cubicBezTo>
                    <a:pt x="347782" y="68284"/>
                    <a:pt x="347782" y="80929"/>
                    <a:pt x="341460" y="88516"/>
                  </a:cubicBezTo>
                  <a:cubicBezTo>
                    <a:pt x="337666" y="92309"/>
                    <a:pt x="332608" y="94838"/>
                    <a:pt x="327550" y="94838"/>
                  </a:cubicBezTo>
                  <a:cubicBezTo>
                    <a:pt x="322492" y="94838"/>
                    <a:pt x="318699" y="92309"/>
                    <a:pt x="314905" y="89780"/>
                  </a:cubicBezTo>
                  <a:cubicBezTo>
                    <a:pt x="275705" y="55638"/>
                    <a:pt x="225125" y="36670"/>
                    <a:pt x="173279" y="36670"/>
                  </a:cubicBezTo>
                  <a:cubicBezTo>
                    <a:pt x="121434" y="36670"/>
                    <a:pt x="70854" y="55638"/>
                    <a:pt x="31653" y="89780"/>
                  </a:cubicBezTo>
                  <a:cubicBezTo>
                    <a:pt x="24066" y="97367"/>
                    <a:pt x="11421" y="96103"/>
                    <a:pt x="5099" y="88516"/>
                  </a:cubicBezTo>
                  <a:cubicBezTo>
                    <a:pt x="1305" y="84722"/>
                    <a:pt x="-276" y="79664"/>
                    <a:pt x="40" y="7476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grpSp>
        <p:nvGrpSpPr>
          <p:cNvPr id="268" name="Group 267">
            <a:extLst>
              <a:ext uri="{FF2B5EF4-FFF2-40B4-BE49-F238E27FC236}">
                <a16:creationId xmlns:a16="http://schemas.microsoft.com/office/drawing/2014/main" id="{1BA58A54-08CF-4144-B376-D123EEA8859E}"/>
              </a:ext>
            </a:extLst>
          </p:cNvPr>
          <p:cNvGrpSpPr/>
          <p:nvPr/>
        </p:nvGrpSpPr>
        <p:grpSpPr>
          <a:xfrm>
            <a:off x="4447990" y="2295895"/>
            <a:ext cx="168403" cy="108855"/>
            <a:chOff x="11087100" y="5459563"/>
            <a:chExt cx="308610" cy="199486"/>
          </a:xfrm>
          <a:solidFill>
            <a:schemeClr val="accent1"/>
          </a:solidFill>
        </p:grpSpPr>
        <p:sp>
          <p:nvSpPr>
            <p:cNvPr id="269" name="Freeform: Shape 268">
              <a:extLst>
                <a:ext uri="{FF2B5EF4-FFF2-40B4-BE49-F238E27FC236}">
                  <a16:creationId xmlns:a16="http://schemas.microsoft.com/office/drawing/2014/main" id="{849B6467-3C8C-4410-B26C-252DBF3FEE74}"/>
                </a:ext>
              </a:extLst>
            </p:cNvPr>
            <p:cNvSpPr/>
            <p:nvPr/>
          </p:nvSpPr>
          <p:spPr>
            <a:xfrm>
              <a:off x="11087100" y="5459563"/>
              <a:ext cx="208508" cy="199486"/>
            </a:xfrm>
            <a:custGeom>
              <a:avLst/>
              <a:gdLst>
                <a:gd name="connsiteX0" fmla="*/ 108276 w 208508"/>
                <a:gd name="connsiteY0" fmla="*/ 0 h 199486"/>
                <a:gd name="connsiteX1" fmla="*/ 120602 w 208508"/>
                <a:gd name="connsiteY1" fmla="*/ 9619 h 199486"/>
                <a:gd name="connsiteX2" fmla="*/ 140267 w 208508"/>
                <a:gd name="connsiteY2" fmla="*/ 92749 h 199486"/>
                <a:gd name="connsiteX3" fmla="*/ 154595 w 208508"/>
                <a:gd name="connsiteY3" fmla="*/ 87753 h 199486"/>
                <a:gd name="connsiteX4" fmla="*/ 158701 w 208508"/>
                <a:gd name="connsiteY4" fmla="*/ 87053 h 199486"/>
                <a:gd name="connsiteX5" fmla="*/ 196016 w 208508"/>
                <a:gd name="connsiteY5" fmla="*/ 87053 h 199486"/>
                <a:gd name="connsiteX6" fmla="*/ 208508 w 208508"/>
                <a:gd name="connsiteY6" fmla="*/ 99545 h 199486"/>
                <a:gd name="connsiteX7" fmla="*/ 196016 w 208508"/>
                <a:gd name="connsiteY7" fmla="*/ 112036 h 199486"/>
                <a:gd name="connsiteX8" fmla="*/ 160840 w 208508"/>
                <a:gd name="connsiteY8" fmla="*/ 112036 h 199486"/>
                <a:gd name="connsiteX9" fmla="*/ 135405 w 208508"/>
                <a:gd name="connsiteY9" fmla="*/ 120893 h 199486"/>
                <a:gd name="connsiteX10" fmla="*/ 125287 w 208508"/>
                <a:gd name="connsiteY10" fmla="*/ 120068 h 199486"/>
                <a:gd name="connsiteX11" fmla="*/ 119141 w 208508"/>
                <a:gd name="connsiteY11" fmla="*/ 111999 h 199486"/>
                <a:gd name="connsiteX12" fmla="*/ 109235 w 208508"/>
                <a:gd name="connsiteY12" fmla="*/ 70165 h 199486"/>
                <a:gd name="connsiteX13" fmla="*/ 85617 w 208508"/>
                <a:gd name="connsiteY13" fmla="*/ 186797 h 199486"/>
                <a:gd name="connsiteX14" fmla="*/ 73772 w 208508"/>
                <a:gd name="connsiteY14" fmla="*/ 199486 h 199486"/>
                <a:gd name="connsiteX15" fmla="*/ 73401 w 208508"/>
                <a:gd name="connsiteY15" fmla="*/ 199464 h 199486"/>
                <a:gd name="connsiteX16" fmla="*/ 61368 w 208508"/>
                <a:gd name="connsiteY16" fmla="*/ 187534 h 199486"/>
                <a:gd name="connsiteX17" fmla="*/ 39521 w 208508"/>
                <a:gd name="connsiteY17" fmla="*/ 106118 h 199486"/>
                <a:gd name="connsiteX18" fmla="*/ 19097 w 208508"/>
                <a:gd name="connsiteY18" fmla="*/ 146400 h 199486"/>
                <a:gd name="connsiteX19" fmla="*/ 10016 w 208508"/>
                <a:gd name="connsiteY19" fmla="*/ 152799 h 199486"/>
                <a:gd name="connsiteX20" fmla="*/ 0 w 208508"/>
                <a:gd name="connsiteY20" fmla="*/ 149520 h 199486"/>
                <a:gd name="connsiteX21" fmla="*/ 0 w 208508"/>
                <a:gd name="connsiteY21" fmla="*/ 115061 h 199486"/>
                <a:gd name="connsiteX22" fmla="*/ 4360 w 208508"/>
                <a:gd name="connsiteY22" fmla="*/ 119294 h 199486"/>
                <a:gd name="connsiteX23" fmla="*/ 31767 w 208508"/>
                <a:gd name="connsiteY23" fmla="*/ 64306 h 199486"/>
                <a:gd name="connsiteX24" fmla="*/ 44171 w 208508"/>
                <a:gd name="connsiteY24" fmla="*/ 57448 h 199486"/>
                <a:gd name="connsiteX25" fmla="*/ 55001 w 208508"/>
                <a:gd name="connsiteY25" fmla="*/ 66580 h 199486"/>
                <a:gd name="connsiteX26" fmla="*/ 71751 w 208508"/>
                <a:gd name="connsiteY26" fmla="*/ 128000 h 199486"/>
                <a:gd name="connsiteX27" fmla="*/ 96222 w 208508"/>
                <a:gd name="connsiteY27" fmla="*/ 9956 h 199486"/>
                <a:gd name="connsiteX28" fmla="*/ 108276 w 208508"/>
                <a:gd name="connsiteY28" fmla="*/ 0 h 19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08" h="199486">
                  <a:moveTo>
                    <a:pt x="108276" y="0"/>
                  </a:moveTo>
                  <a:cubicBezTo>
                    <a:pt x="114357" y="50"/>
                    <a:pt x="119244" y="3910"/>
                    <a:pt x="120602" y="9619"/>
                  </a:cubicBezTo>
                  <a:lnTo>
                    <a:pt x="140267" y="92749"/>
                  </a:lnTo>
                  <a:lnTo>
                    <a:pt x="154595" y="87753"/>
                  </a:lnTo>
                  <a:cubicBezTo>
                    <a:pt x="155894" y="87290"/>
                    <a:pt x="157302" y="87053"/>
                    <a:pt x="158701" y="87053"/>
                  </a:cubicBezTo>
                  <a:lnTo>
                    <a:pt x="196016" y="87053"/>
                  </a:lnTo>
                  <a:cubicBezTo>
                    <a:pt x="202899" y="87053"/>
                    <a:pt x="208508" y="92637"/>
                    <a:pt x="208508" y="99545"/>
                  </a:cubicBezTo>
                  <a:cubicBezTo>
                    <a:pt x="208508" y="106452"/>
                    <a:pt x="202899" y="112036"/>
                    <a:pt x="196016" y="112036"/>
                  </a:cubicBezTo>
                  <a:lnTo>
                    <a:pt x="160840" y="112036"/>
                  </a:lnTo>
                  <a:lnTo>
                    <a:pt x="135405" y="120893"/>
                  </a:lnTo>
                  <a:cubicBezTo>
                    <a:pt x="132044" y="122070"/>
                    <a:pt x="128385" y="121742"/>
                    <a:pt x="125287" y="120068"/>
                  </a:cubicBezTo>
                  <a:cubicBezTo>
                    <a:pt x="122189" y="118357"/>
                    <a:pt x="119944" y="115434"/>
                    <a:pt x="119141" y="111999"/>
                  </a:cubicBezTo>
                  <a:lnTo>
                    <a:pt x="109235" y="70165"/>
                  </a:lnTo>
                  <a:lnTo>
                    <a:pt x="85617" y="186797"/>
                  </a:lnTo>
                  <a:cubicBezTo>
                    <a:pt x="84440" y="192456"/>
                    <a:pt x="79546" y="199486"/>
                    <a:pt x="73772" y="199486"/>
                  </a:cubicBezTo>
                  <a:cubicBezTo>
                    <a:pt x="73663" y="199464"/>
                    <a:pt x="73535" y="199464"/>
                    <a:pt x="73401" y="199464"/>
                  </a:cubicBezTo>
                  <a:cubicBezTo>
                    <a:pt x="67789" y="199464"/>
                    <a:pt x="62842" y="192968"/>
                    <a:pt x="61368" y="187534"/>
                  </a:cubicBezTo>
                  <a:lnTo>
                    <a:pt x="39521" y="106118"/>
                  </a:lnTo>
                  <a:lnTo>
                    <a:pt x="19097" y="146400"/>
                  </a:lnTo>
                  <a:cubicBezTo>
                    <a:pt x="17311" y="149963"/>
                    <a:pt x="13938" y="152109"/>
                    <a:pt x="10016" y="152799"/>
                  </a:cubicBezTo>
                  <a:lnTo>
                    <a:pt x="0" y="149520"/>
                  </a:lnTo>
                  <a:lnTo>
                    <a:pt x="0" y="115061"/>
                  </a:lnTo>
                  <a:lnTo>
                    <a:pt x="4360" y="119294"/>
                  </a:lnTo>
                  <a:lnTo>
                    <a:pt x="31767" y="64306"/>
                  </a:lnTo>
                  <a:cubicBezTo>
                    <a:pt x="34090" y="59685"/>
                    <a:pt x="38987" y="56874"/>
                    <a:pt x="44171" y="57448"/>
                  </a:cubicBezTo>
                  <a:cubicBezTo>
                    <a:pt x="49330" y="57948"/>
                    <a:pt x="53627" y="61583"/>
                    <a:pt x="55001" y="66580"/>
                  </a:cubicBezTo>
                  <a:lnTo>
                    <a:pt x="71751" y="128000"/>
                  </a:lnTo>
                  <a:lnTo>
                    <a:pt x="96222" y="9956"/>
                  </a:lnTo>
                  <a:cubicBezTo>
                    <a:pt x="97409" y="4222"/>
                    <a:pt x="102415" y="88"/>
                    <a:pt x="108276" y="0"/>
                  </a:cubicBezTo>
                  <a:close/>
                </a:path>
              </a:pathLst>
            </a:custGeom>
            <a:grpFill/>
            <a:ln w="6747" cap="flat">
              <a:solidFill>
                <a:schemeClr val="bg1"/>
              </a:solid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0" name="Freeform: Shape 269">
              <a:extLst>
                <a:ext uri="{FF2B5EF4-FFF2-40B4-BE49-F238E27FC236}">
                  <a16:creationId xmlns:a16="http://schemas.microsoft.com/office/drawing/2014/main" id="{2A1BCC58-BE32-46ED-AD7E-A149463600D0}"/>
                </a:ext>
              </a:extLst>
            </p:cNvPr>
            <p:cNvSpPr/>
            <p:nvPr/>
          </p:nvSpPr>
          <p:spPr>
            <a:xfrm rot="5400000">
              <a:off x="11256591" y="5499556"/>
              <a:ext cx="158086" cy="120153"/>
            </a:xfrm>
            <a:custGeom>
              <a:avLst/>
              <a:gdLst>
                <a:gd name="connsiteX0" fmla="*/ 139137 w 346054"/>
                <a:gd name="connsiteY0" fmla="*/ 230142 h 263019"/>
                <a:gd name="connsiteX1" fmla="*/ 172015 w 346054"/>
                <a:gd name="connsiteY1" fmla="*/ 197264 h 263019"/>
                <a:gd name="connsiteX2" fmla="*/ 204892 w 346054"/>
                <a:gd name="connsiteY2" fmla="*/ 230142 h 263019"/>
                <a:gd name="connsiteX3" fmla="*/ 172015 w 346054"/>
                <a:gd name="connsiteY3" fmla="*/ 263019 h 263019"/>
                <a:gd name="connsiteX4" fmla="*/ 139137 w 346054"/>
                <a:gd name="connsiteY4" fmla="*/ 230142 h 263019"/>
                <a:gd name="connsiteX5" fmla="*/ 72118 w 346054"/>
                <a:gd name="connsiteY5" fmla="*/ 146841 h 263019"/>
                <a:gd name="connsiteX6" fmla="*/ 78441 w 346054"/>
                <a:gd name="connsiteY6" fmla="*/ 134039 h 263019"/>
                <a:gd name="connsiteX7" fmla="*/ 172015 w 346054"/>
                <a:gd name="connsiteY7" fmla="*/ 98632 h 263019"/>
                <a:gd name="connsiteX8" fmla="*/ 265589 w 346054"/>
                <a:gd name="connsiteY8" fmla="*/ 134039 h 263019"/>
                <a:gd name="connsiteX9" fmla="*/ 266853 w 346054"/>
                <a:gd name="connsiteY9" fmla="*/ 160593 h 263019"/>
                <a:gd name="connsiteX10" fmla="*/ 252944 w 346054"/>
                <a:gd name="connsiteY10" fmla="*/ 166916 h 263019"/>
                <a:gd name="connsiteX11" fmla="*/ 240299 w 346054"/>
                <a:gd name="connsiteY11" fmla="*/ 161858 h 263019"/>
                <a:gd name="connsiteX12" fmla="*/ 172015 w 346054"/>
                <a:gd name="connsiteY12" fmla="*/ 136568 h 263019"/>
                <a:gd name="connsiteX13" fmla="*/ 103731 w 346054"/>
                <a:gd name="connsiteY13" fmla="*/ 161858 h 263019"/>
                <a:gd name="connsiteX14" fmla="*/ 77175 w 346054"/>
                <a:gd name="connsiteY14" fmla="*/ 160593 h 263019"/>
                <a:gd name="connsiteX15" fmla="*/ 72118 w 346054"/>
                <a:gd name="connsiteY15" fmla="*/ 146841 h 263019"/>
                <a:gd name="connsiteX16" fmla="*/ 40 w 346054"/>
                <a:gd name="connsiteY16" fmla="*/ 74764 h 263019"/>
                <a:gd name="connsiteX17" fmla="*/ 6362 w 346054"/>
                <a:gd name="connsiteY17" fmla="*/ 61960 h 263019"/>
                <a:gd name="connsiteX18" fmla="*/ 172015 w 346054"/>
                <a:gd name="connsiteY18" fmla="*/ 0 h 263019"/>
                <a:gd name="connsiteX19" fmla="*/ 340195 w 346054"/>
                <a:gd name="connsiteY19" fmla="*/ 61960 h 263019"/>
                <a:gd name="connsiteX20" fmla="*/ 341460 w 346054"/>
                <a:gd name="connsiteY20" fmla="*/ 88516 h 263019"/>
                <a:gd name="connsiteX21" fmla="*/ 327550 w 346054"/>
                <a:gd name="connsiteY21" fmla="*/ 94838 h 263019"/>
                <a:gd name="connsiteX22" fmla="*/ 314905 w 346054"/>
                <a:gd name="connsiteY22" fmla="*/ 89780 h 263019"/>
                <a:gd name="connsiteX23" fmla="*/ 173279 w 346054"/>
                <a:gd name="connsiteY23" fmla="*/ 36670 h 263019"/>
                <a:gd name="connsiteX24" fmla="*/ 31653 w 346054"/>
                <a:gd name="connsiteY24" fmla="*/ 89780 h 263019"/>
                <a:gd name="connsiteX25" fmla="*/ 5099 w 346054"/>
                <a:gd name="connsiteY25" fmla="*/ 88516 h 263019"/>
                <a:gd name="connsiteX26" fmla="*/ 40 w 346054"/>
                <a:gd name="connsiteY26" fmla="*/ 74764 h 26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054" h="263019">
                  <a:moveTo>
                    <a:pt x="139137" y="230142"/>
                  </a:moveTo>
                  <a:cubicBezTo>
                    <a:pt x="139137" y="211985"/>
                    <a:pt x="153858" y="197264"/>
                    <a:pt x="172015" y="197264"/>
                  </a:cubicBezTo>
                  <a:cubicBezTo>
                    <a:pt x="190172" y="197264"/>
                    <a:pt x="204892" y="211985"/>
                    <a:pt x="204892" y="230142"/>
                  </a:cubicBezTo>
                  <a:cubicBezTo>
                    <a:pt x="204892" y="248299"/>
                    <a:pt x="190172" y="263019"/>
                    <a:pt x="172015" y="263019"/>
                  </a:cubicBezTo>
                  <a:cubicBezTo>
                    <a:pt x="153858" y="263019"/>
                    <a:pt x="139137" y="248299"/>
                    <a:pt x="139137" y="230142"/>
                  </a:cubicBezTo>
                  <a:close/>
                  <a:moveTo>
                    <a:pt x="72118" y="146841"/>
                  </a:moveTo>
                  <a:cubicBezTo>
                    <a:pt x="72434" y="141941"/>
                    <a:pt x="74647" y="137199"/>
                    <a:pt x="78441" y="134039"/>
                  </a:cubicBezTo>
                  <a:cubicBezTo>
                    <a:pt x="104995" y="111277"/>
                    <a:pt x="137872" y="98632"/>
                    <a:pt x="172015" y="98632"/>
                  </a:cubicBezTo>
                  <a:cubicBezTo>
                    <a:pt x="207421" y="98632"/>
                    <a:pt x="240299" y="110012"/>
                    <a:pt x="265589" y="134039"/>
                  </a:cubicBezTo>
                  <a:cubicBezTo>
                    <a:pt x="273176" y="140360"/>
                    <a:pt x="273176" y="153006"/>
                    <a:pt x="266853" y="160593"/>
                  </a:cubicBezTo>
                  <a:cubicBezTo>
                    <a:pt x="263060" y="164387"/>
                    <a:pt x="258002" y="166916"/>
                    <a:pt x="252944" y="166916"/>
                  </a:cubicBezTo>
                  <a:cubicBezTo>
                    <a:pt x="247886" y="166916"/>
                    <a:pt x="244092" y="164387"/>
                    <a:pt x="240299" y="161858"/>
                  </a:cubicBezTo>
                  <a:cubicBezTo>
                    <a:pt x="221330" y="145419"/>
                    <a:pt x="197305" y="136568"/>
                    <a:pt x="172015" y="136568"/>
                  </a:cubicBezTo>
                  <a:cubicBezTo>
                    <a:pt x="146725" y="136568"/>
                    <a:pt x="122698" y="145419"/>
                    <a:pt x="103731" y="161858"/>
                  </a:cubicBezTo>
                  <a:cubicBezTo>
                    <a:pt x="96144" y="169445"/>
                    <a:pt x="83499" y="168180"/>
                    <a:pt x="77175" y="160593"/>
                  </a:cubicBezTo>
                  <a:cubicBezTo>
                    <a:pt x="73382" y="156799"/>
                    <a:pt x="71801" y="151741"/>
                    <a:pt x="72118" y="146841"/>
                  </a:cubicBezTo>
                  <a:close/>
                  <a:moveTo>
                    <a:pt x="40" y="74764"/>
                  </a:moveTo>
                  <a:cubicBezTo>
                    <a:pt x="356" y="69864"/>
                    <a:pt x="2569" y="65122"/>
                    <a:pt x="6362" y="61960"/>
                  </a:cubicBezTo>
                  <a:cubicBezTo>
                    <a:pt x="51885" y="22761"/>
                    <a:pt x="111318" y="0"/>
                    <a:pt x="172015" y="0"/>
                  </a:cubicBezTo>
                  <a:cubicBezTo>
                    <a:pt x="233976" y="0"/>
                    <a:pt x="292143" y="22761"/>
                    <a:pt x="340195" y="61960"/>
                  </a:cubicBezTo>
                  <a:cubicBezTo>
                    <a:pt x="347782" y="68284"/>
                    <a:pt x="347782" y="80929"/>
                    <a:pt x="341460" y="88516"/>
                  </a:cubicBezTo>
                  <a:cubicBezTo>
                    <a:pt x="337666" y="92309"/>
                    <a:pt x="332608" y="94838"/>
                    <a:pt x="327550" y="94838"/>
                  </a:cubicBezTo>
                  <a:cubicBezTo>
                    <a:pt x="322492" y="94838"/>
                    <a:pt x="318699" y="92309"/>
                    <a:pt x="314905" y="89780"/>
                  </a:cubicBezTo>
                  <a:cubicBezTo>
                    <a:pt x="275705" y="55638"/>
                    <a:pt x="225125" y="36670"/>
                    <a:pt x="173279" y="36670"/>
                  </a:cubicBezTo>
                  <a:cubicBezTo>
                    <a:pt x="121434" y="36670"/>
                    <a:pt x="70854" y="55638"/>
                    <a:pt x="31653" y="89780"/>
                  </a:cubicBezTo>
                  <a:cubicBezTo>
                    <a:pt x="24066" y="97367"/>
                    <a:pt x="11421" y="96103"/>
                    <a:pt x="5099" y="88516"/>
                  </a:cubicBezTo>
                  <a:cubicBezTo>
                    <a:pt x="1305" y="84722"/>
                    <a:pt x="-276" y="79664"/>
                    <a:pt x="40" y="7476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grpSp>
        <p:nvGrpSpPr>
          <p:cNvPr id="271" name="Graphic 7">
            <a:extLst>
              <a:ext uri="{FF2B5EF4-FFF2-40B4-BE49-F238E27FC236}">
                <a16:creationId xmlns:a16="http://schemas.microsoft.com/office/drawing/2014/main" id="{E36FCA8E-7A6F-4398-951B-B38C9DDABB52}"/>
              </a:ext>
            </a:extLst>
          </p:cNvPr>
          <p:cNvGrpSpPr/>
          <p:nvPr/>
        </p:nvGrpSpPr>
        <p:grpSpPr>
          <a:xfrm>
            <a:off x="3512869" y="2057696"/>
            <a:ext cx="138982" cy="155079"/>
            <a:chOff x="4994333" y="2424813"/>
            <a:chExt cx="542924" cy="605807"/>
          </a:xfrm>
          <a:solidFill>
            <a:schemeClr val="accent1"/>
          </a:solidFill>
        </p:grpSpPr>
        <p:sp>
          <p:nvSpPr>
            <p:cNvPr id="272" name="Freeform: Shape 271">
              <a:extLst>
                <a:ext uri="{FF2B5EF4-FFF2-40B4-BE49-F238E27FC236}">
                  <a16:creationId xmlns:a16="http://schemas.microsoft.com/office/drawing/2014/main" id="{FC969AEE-E536-4471-8321-E367838E7913}"/>
                </a:ext>
              </a:extLst>
            </p:cNvPr>
            <p:cNvSpPr/>
            <p:nvPr/>
          </p:nvSpPr>
          <p:spPr>
            <a:xfrm>
              <a:off x="5184201" y="2610849"/>
              <a:ext cx="161926" cy="161926"/>
            </a:xfrm>
            <a:custGeom>
              <a:avLst/>
              <a:gdLst>
                <a:gd name="connsiteX0" fmla="*/ 84051 w 161925"/>
                <a:gd name="connsiteY0" fmla="*/ 7144 h 161925"/>
                <a:gd name="connsiteX1" fmla="*/ 7144 w 161925"/>
                <a:gd name="connsiteY1" fmla="*/ 84051 h 161925"/>
                <a:gd name="connsiteX2" fmla="*/ 84051 w 161925"/>
                <a:gd name="connsiteY2" fmla="*/ 160958 h 161925"/>
                <a:gd name="connsiteX3" fmla="*/ 160958 w 161925"/>
                <a:gd name="connsiteY3" fmla="*/ 84051 h 161925"/>
                <a:gd name="connsiteX4" fmla="*/ 84051 w 161925"/>
                <a:gd name="connsiteY4" fmla="*/ 7144 h 161925"/>
                <a:gd name="connsiteX5" fmla="*/ 84051 w 161925"/>
                <a:gd name="connsiteY5" fmla="*/ 116310 h 161925"/>
                <a:gd name="connsiteX6" fmla="*/ 51792 w 161925"/>
                <a:gd name="connsiteY6" fmla="*/ 84051 h 161925"/>
                <a:gd name="connsiteX7" fmla="*/ 84051 w 161925"/>
                <a:gd name="connsiteY7" fmla="*/ 51792 h 161925"/>
                <a:gd name="connsiteX8" fmla="*/ 116310 w 161925"/>
                <a:gd name="connsiteY8" fmla="*/ 84051 h 161925"/>
                <a:gd name="connsiteX9" fmla="*/ 84051 w 161925"/>
                <a:gd name="connsiteY9" fmla="*/ 1163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84051" y="7144"/>
                  </a:moveTo>
                  <a:cubicBezTo>
                    <a:pt x="41635" y="7144"/>
                    <a:pt x="7144" y="41635"/>
                    <a:pt x="7144" y="84051"/>
                  </a:cubicBezTo>
                  <a:cubicBezTo>
                    <a:pt x="7144" y="126430"/>
                    <a:pt x="41635" y="160958"/>
                    <a:pt x="84051" y="160958"/>
                  </a:cubicBezTo>
                  <a:cubicBezTo>
                    <a:pt x="126430" y="160958"/>
                    <a:pt x="160958" y="126467"/>
                    <a:pt x="160958" y="84051"/>
                  </a:cubicBezTo>
                  <a:cubicBezTo>
                    <a:pt x="160958" y="41635"/>
                    <a:pt x="126430" y="7144"/>
                    <a:pt x="84051" y="7144"/>
                  </a:cubicBezTo>
                  <a:close/>
                  <a:moveTo>
                    <a:pt x="84051" y="116310"/>
                  </a:moveTo>
                  <a:cubicBezTo>
                    <a:pt x="66266" y="116310"/>
                    <a:pt x="51792" y="101836"/>
                    <a:pt x="51792" y="84051"/>
                  </a:cubicBezTo>
                  <a:cubicBezTo>
                    <a:pt x="51792" y="66266"/>
                    <a:pt x="66266" y="51792"/>
                    <a:pt x="84051" y="51792"/>
                  </a:cubicBezTo>
                  <a:cubicBezTo>
                    <a:pt x="101836" y="51792"/>
                    <a:pt x="116310" y="66266"/>
                    <a:pt x="116310" y="84051"/>
                  </a:cubicBezTo>
                  <a:cubicBezTo>
                    <a:pt x="116310" y="101836"/>
                    <a:pt x="101836" y="116310"/>
                    <a:pt x="84051" y="116310"/>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3" name="Freeform: Shape 272">
              <a:extLst>
                <a:ext uri="{FF2B5EF4-FFF2-40B4-BE49-F238E27FC236}">
                  <a16:creationId xmlns:a16="http://schemas.microsoft.com/office/drawing/2014/main" id="{E5E49138-C024-4F94-B8C6-F23568A4EA4F}"/>
                </a:ext>
              </a:extLst>
            </p:cNvPr>
            <p:cNvSpPr/>
            <p:nvPr/>
          </p:nvSpPr>
          <p:spPr>
            <a:xfrm>
              <a:off x="5090138" y="2516790"/>
              <a:ext cx="352423" cy="333376"/>
            </a:xfrm>
            <a:custGeom>
              <a:avLst/>
              <a:gdLst>
                <a:gd name="connsiteX0" fmla="*/ 266998 w 352425"/>
                <a:gd name="connsiteY0" fmla="*/ 324185 h 333375"/>
                <a:gd name="connsiteX1" fmla="*/ 349077 w 352425"/>
                <a:gd name="connsiteY1" fmla="*/ 178110 h 333375"/>
                <a:gd name="connsiteX2" fmla="*/ 177998 w 352425"/>
                <a:gd name="connsiteY2" fmla="*/ 7144 h 333375"/>
                <a:gd name="connsiteX3" fmla="*/ 174873 w 352425"/>
                <a:gd name="connsiteY3" fmla="*/ 7181 h 333375"/>
                <a:gd name="connsiteX4" fmla="*/ 7144 w 352425"/>
                <a:gd name="connsiteY4" fmla="*/ 178110 h 333375"/>
                <a:gd name="connsiteX5" fmla="*/ 89223 w 352425"/>
                <a:gd name="connsiteY5" fmla="*/ 324185 h 333375"/>
                <a:gd name="connsiteX6" fmla="*/ 96962 w 352425"/>
                <a:gd name="connsiteY6" fmla="*/ 326381 h 333375"/>
                <a:gd name="connsiteX7" fmla="*/ 109687 w 352425"/>
                <a:gd name="connsiteY7" fmla="*/ 319237 h 333375"/>
                <a:gd name="connsiteX8" fmla="*/ 104738 w 352425"/>
                <a:gd name="connsiteY8" fmla="*/ 298773 h 333375"/>
                <a:gd name="connsiteX9" fmla="*/ 36909 w 352425"/>
                <a:gd name="connsiteY9" fmla="*/ 178110 h 333375"/>
                <a:gd name="connsiteX10" fmla="*/ 175022 w 352425"/>
                <a:gd name="connsiteY10" fmla="*/ 36947 h 333375"/>
                <a:gd name="connsiteX11" fmla="*/ 178148 w 352425"/>
                <a:gd name="connsiteY11" fmla="*/ 36909 h 333375"/>
                <a:gd name="connsiteX12" fmla="*/ 319349 w 352425"/>
                <a:gd name="connsiteY12" fmla="*/ 178110 h 333375"/>
                <a:gd name="connsiteX13" fmla="*/ 251520 w 352425"/>
                <a:gd name="connsiteY13" fmla="*/ 298773 h 333375"/>
                <a:gd name="connsiteX14" fmla="*/ 246572 w 352425"/>
                <a:gd name="connsiteY14" fmla="*/ 319237 h 333375"/>
                <a:gd name="connsiteX15" fmla="*/ 266998 w 352425"/>
                <a:gd name="connsiteY15" fmla="*/ 32418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425" h="333375">
                  <a:moveTo>
                    <a:pt x="266998" y="324185"/>
                  </a:moveTo>
                  <a:cubicBezTo>
                    <a:pt x="318418" y="292857"/>
                    <a:pt x="349077" y="238275"/>
                    <a:pt x="349077" y="178110"/>
                  </a:cubicBezTo>
                  <a:cubicBezTo>
                    <a:pt x="349077" y="83865"/>
                    <a:pt x="272393" y="7144"/>
                    <a:pt x="177998" y="7144"/>
                  </a:cubicBezTo>
                  <a:lnTo>
                    <a:pt x="174873" y="7181"/>
                  </a:lnTo>
                  <a:cubicBezTo>
                    <a:pt x="80814" y="7181"/>
                    <a:pt x="7144" y="82265"/>
                    <a:pt x="7144" y="178110"/>
                  </a:cubicBezTo>
                  <a:cubicBezTo>
                    <a:pt x="7144" y="238275"/>
                    <a:pt x="37840" y="292857"/>
                    <a:pt x="89223" y="324185"/>
                  </a:cubicBezTo>
                  <a:cubicBezTo>
                    <a:pt x="91678" y="325673"/>
                    <a:pt x="94320" y="326381"/>
                    <a:pt x="96962" y="326381"/>
                  </a:cubicBezTo>
                  <a:cubicBezTo>
                    <a:pt x="101985" y="326381"/>
                    <a:pt x="106896" y="323813"/>
                    <a:pt x="109687" y="319237"/>
                  </a:cubicBezTo>
                  <a:cubicBezTo>
                    <a:pt x="113966" y="312205"/>
                    <a:pt x="111770" y="303051"/>
                    <a:pt x="104738" y="298773"/>
                  </a:cubicBezTo>
                  <a:cubicBezTo>
                    <a:pt x="62285" y="272877"/>
                    <a:pt x="36909" y="227782"/>
                    <a:pt x="36909" y="178110"/>
                  </a:cubicBezTo>
                  <a:cubicBezTo>
                    <a:pt x="36909" y="98971"/>
                    <a:pt x="97520" y="36947"/>
                    <a:pt x="175022" y="36947"/>
                  </a:cubicBezTo>
                  <a:lnTo>
                    <a:pt x="178148" y="36909"/>
                  </a:lnTo>
                  <a:cubicBezTo>
                    <a:pt x="255984" y="36909"/>
                    <a:pt x="319349" y="100236"/>
                    <a:pt x="319349" y="178110"/>
                  </a:cubicBezTo>
                  <a:cubicBezTo>
                    <a:pt x="319349" y="227782"/>
                    <a:pt x="294010" y="272877"/>
                    <a:pt x="251520" y="298773"/>
                  </a:cubicBezTo>
                  <a:cubicBezTo>
                    <a:pt x="244488" y="303051"/>
                    <a:pt x="242292" y="312205"/>
                    <a:pt x="246572" y="319237"/>
                  </a:cubicBezTo>
                  <a:cubicBezTo>
                    <a:pt x="250813" y="326231"/>
                    <a:pt x="259966" y="328464"/>
                    <a:pt x="266998" y="324185"/>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9400CCC7-B5E2-4749-86D8-484B1F48C33A}"/>
                </a:ext>
              </a:extLst>
            </p:cNvPr>
            <p:cNvSpPr/>
            <p:nvPr/>
          </p:nvSpPr>
          <p:spPr>
            <a:xfrm>
              <a:off x="4994333" y="2424813"/>
              <a:ext cx="542924" cy="495302"/>
            </a:xfrm>
            <a:custGeom>
              <a:avLst/>
              <a:gdLst>
                <a:gd name="connsiteX0" fmla="*/ 277751 w 542925"/>
                <a:gd name="connsiteY0" fmla="*/ 7144 h 495300"/>
                <a:gd name="connsiteX1" fmla="*/ 270086 w 542925"/>
                <a:gd name="connsiteY1" fmla="*/ 7144 h 495300"/>
                <a:gd name="connsiteX2" fmla="*/ 7144 w 542925"/>
                <a:gd name="connsiteY2" fmla="*/ 270085 h 495300"/>
                <a:gd name="connsiteX3" fmla="*/ 131341 w 542925"/>
                <a:gd name="connsiteY3" fmla="*/ 493477 h 495300"/>
                <a:gd name="connsiteX4" fmla="*/ 139191 w 542925"/>
                <a:gd name="connsiteY4" fmla="*/ 495709 h 495300"/>
                <a:gd name="connsiteX5" fmla="*/ 151842 w 542925"/>
                <a:gd name="connsiteY5" fmla="*/ 488677 h 495300"/>
                <a:gd name="connsiteX6" fmla="*/ 147080 w 542925"/>
                <a:gd name="connsiteY6" fmla="*/ 468176 h 495300"/>
                <a:gd name="connsiteX7" fmla="*/ 36872 w 542925"/>
                <a:gd name="connsiteY7" fmla="*/ 270085 h 495300"/>
                <a:gd name="connsiteX8" fmla="*/ 270049 w 542925"/>
                <a:gd name="connsiteY8" fmla="*/ 36909 h 495300"/>
                <a:gd name="connsiteX9" fmla="*/ 277751 w 542925"/>
                <a:gd name="connsiteY9" fmla="*/ 36909 h 495300"/>
                <a:gd name="connsiteX10" fmla="*/ 510890 w 542925"/>
                <a:gd name="connsiteY10" fmla="*/ 270085 h 495300"/>
                <a:gd name="connsiteX11" fmla="*/ 400720 w 542925"/>
                <a:gd name="connsiteY11" fmla="*/ 468176 h 495300"/>
                <a:gd name="connsiteX12" fmla="*/ 395958 w 542925"/>
                <a:gd name="connsiteY12" fmla="*/ 488677 h 495300"/>
                <a:gd name="connsiteX13" fmla="*/ 416458 w 542925"/>
                <a:gd name="connsiteY13" fmla="*/ 493477 h 495300"/>
                <a:gd name="connsiteX14" fmla="*/ 540693 w 542925"/>
                <a:gd name="connsiteY14" fmla="*/ 270085 h 495300"/>
                <a:gd name="connsiteX15" fmla="*/ 277751 w 542925"/>
                <a:gd name="connsiteY15" fmla="*/ 714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925" h="495300">
                  <a:moveTo>
                    <a:pt x="277751" y="7144"/>
                  </a:moveTo>
                  <a:lnTo>
                    <a:pt x="270086" y="7144"/>
                  </a:lnTo>
                  <a:cubicBezTo>
                    <a:pt x="125090" y="7144"/>
                    <a:pt x="7144" y="125090"/>
                    <a:pt x="7144" y="270085"/>
                  </a:cubicBezTo>
                  <a:cubicBezTo>
                    <a:pt x="7144" y="361578"/>
                    <a:pt x="53578" y="445107"/>
                    <a:pt x="131341" y="493477"/>
                  </a:cubicBezTo>
                  <a:cubicBezTo>
                    <a:pt x="133796" y="495002"/>
                    <a:pt x="136513" y="495709"/>
                    <a:pt x="139191" y="495709"/>
                  </a:cubicBezTo>
                  <a:cubicBezTo>
                    <a:pt x="144178" y="495709"/>
                    <a:pt x="149014" y="493216"/>
                    <a:pt x="151842" y="488677"/>
                  </a:cubicBezTo>
                  <a:cubicBezTo>
                    <a:pt x="156195" y="481719"/>
                    <a:pt x="154037" y="472530"/>
                    <a:pt x="147080" y="468176"/>
                  </a:cubicBezTo>
                  <a:cubicBezTo>
                    <a:pt x="78098" y="425276"/>
                    <a:pt x="36909" y="351235"/>
                    <a:pt x="36872" y="270085"/>
                  </a:cubicBezTo>
                  <a:cubicBezTo>
                    <a:pt x="36872" y="141498"/>
                    <a:pt x="141498" y="36909"/>
                    <a:pt x="270049" y="36909"/>
                  </a:cubicBezTo>
                  <a:lnTo>
                    <a:pt x="277751" y="36909"/>
                  </a:lnTo>
                  <a:cubicBezTo>
                    <a:pt x="406301" y="36909"/>
                    <a:pt x="510890" y="141498"/>
                    <a:pt x="510890" y="270085"/>
                  </a:cubicBezTo>
                  <a:cubicBezTo>
                    <a:pt x="510890" y="351235"/>
                    <a:pt x="469701" y="425276"/>
                    <a:pt x="400720" y="468176"/>
                  </a:cubicBezTo>
                  <a:cubicBezTo>
                    <a:pt x="393762" y="472530"/>
                    <a:pt x="391604" y="481719"/>
                    <a:pt x="395958" y="488677"/>
                  </a:cubicBezTo>
                  <a:cubicBezTo>
                    <a:pt x="400311" y="495672"/>
                    <a:pt x="409463" y="497756"/>
                    <a:pt x="416458" y="493477"/>
                  </a:cubicBezTo>
                  <a:cubicBezTo>
                    <a:pt x="494221" y="445107"/>
                    <a:pt x="540656" y="361578"/>
                    <a:pt x="540693" y="270085"/>
                  </a:cubicBezTo>
                  <a:cubicBezTo>
                    <a:pt x="540693" y="125127"/>
                    <a:pt x="422710" y="7144"/>
                    <a:pt x="277751" y="714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8DFA3E90-895D-4703-A80E-AA5CDF5A2BFD}"/>
                </a:ext>
              </a:extLst>
            </p:cNvPr>
            <p:cNvSpPr/>
            <p:nvPr/>
          </p:nvSpPr>
          <p:spPr>
            <a:xfrm>
              <a:off x="5160673" y="2802019"/>
              <a:ext cx="209549" cy="228601"/>
            </a:xfrm>
            <a:custGeom>
              <a:avLst/>
              <a:gdLst>
                <a:gd name="connsiteX0" fmla="*/ 123807 w 209550"/>
                <a:gd name="connsiteY0" fmla="*/ 20836 h 228600"/>
                <a:gd name="connsiteX1" fmla="*/ 93967 w 209550"/>
                <a:gd name="connsiteY1" fmla="*/ 20687 h 228600"/>
                <a:gd name="connsiteX2" fmla="*/ 9841 w 209550"/>
                <a:gd name="connsiteY2" fmla="*/ 189309 h 228600"/>
                <a:gd name="connsiteX3" fmla="*/ 35402 w 209550"/>
                <a:gd name="connsiteY3" fmla="*/ 222275 h 228600"/>
                <a:gd name="connsiteX4" fmla="*/ 68405 w 209550"/>
                <a:gd name="connsiteY4" fmla="*/ 222275 h 228600"/>
                <a:gd name="connsiteX5" fmla="*/ 149702 w 209550"/>
                <a:gd name="connsiteY5" fmla="*/ 222275 h 228600"/>
                <a:gd name="connsiteX6" fmla="*/ 179542 w 209550"/>
                <a:gd name="connsiteY6" fmla="*/ 222275 h 228600"/>
                <a:gd name="connsiteX7" fmla="*/ 205439 w 209550"/>
                <a:gd name="connsiteY7" fmla="*/ 1891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23807" y="20836"/>
                  </a:moveTo>
                  <a:cubicBezTo>
                    <a:pt x="115695" y="2642"/>
                    <a:pt x="102264" y="2568"/>
                    <a:pt x="93967" y="20687"/>
                  </a:cubicBezTo>
                  <a:lnTo>
                    <a:pt x="9841" y="189309"/>
                  </a:lnTo>
                  <a:cubicBezTo>
                    <a:pt x="1544" y="207467"/>
                    <a:pt x="13041" y="222275"/>
                    <a:pt x="35402" y="222275"/>
                  </a:cubicBezTo>
                  <a:lnTo>
                    <a:pt x="68405" y="222275"/>
                  </a:lnTo>
                  <a:cubicBezTo>
                    <a:pt x="90766" y="222275"/>
                    <a:pt x="127341" y="222275"/>
                    <a:pt x="149702" y="222275"/>
                  </a:cubicBezTo>
                  <a:lnTo>
                    <a:pt x="179542" y="222275"/>
                  </a:lnTo>
                  <a:cubicBezTo>
                    <a:pt x="201867" y="222275"/>
                    <a:pt x="213550" y="207392"/>
                    <a:pt x="205439" y="189198"/>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grpSp>
        <p:nvGrpSpPr>
          <p:cNvPr id="276" name="Graphic 7">
            <a:extLst>
              <a:ext uri="{FF2B5EF4-FFF2-40B4-BE49-F238E27FC236}">
                <a16:creationId xmlns:a16="http://schemas.microsoft.com/office/drawing/2014/main" id="{BF0EB3F5-8B73-46D4-9434-45EC6335DAF3}"/>
              </a:ext>
            </a:extLst>
          </p:cNvPr>
          <p:cNvGrpSpPr/>
          <p:nvPr/>
        </p:nvGrpSpPr>
        <p:grpSpPr>
          <a:xfrm>
            <a:off x="4759719" y="2045238"/>
            <a:ext cx="182871" cy="182871"/>
            <a:chOff x="4911926" y="2376146"/>
            <a:chExt cx="714375" cy="714375"/>
          </a:xfrm>
          <a:solidFill>
            <a:schemeClr val="accent1"/>
          </a:solidFill>
        </p:grpSpPr>
        <p:sp>
          <p:nvSpPr>
            <p:cNvPr id="277" name="Freeform: Shape 276">
              <a:extLst>
                <a:ext uri="{FF2B5EF4-FFF2-40B4-BE49-F238E27FC236}">
                  <a16:creationId xmlns:a16="http://schemas.microsoft.com/office/drawing/2014/main" id="{20E4E2D5-7228-4449-85CC-136DB21A7089}"/>
                </a:ext>
              </a:extLst>
            </p:cNvPr>
            <p:cNvSpPr/>
            <p:nvPr/>
          </p:nvSpPr>
          <p:spPr>
            <a:xfrm>
              <a:off x="5184207" y="2610848"/>
              <a:ext cx="161925" cy="161925"/>
            </a:xfrm>
            <a:custGeom>
              <a:avLst/>
              <a:gdLst>
                <a:gd name="connsiteX0" fmla="*/ 84051 w 161925"/>
                <a:gd name="connsiteY0" fmla="*/ 7144 h 161925"/>
                <a:gd name="connsiteX1" fmla="*/ 7144 w 161925"/>
                <a:gd name="connsiteY1" fmla="*/ 84051 h 161925"/>
                <a:gd name="connsiteX2" fmla="*/ 84051 w 161925"/>
                <a:gd name="connsiteY2" fmla="*/ 160958 h 161925"/>
                <a:gd name="connsiteX3" fmla="*/ 160958 w 161925"/>
                <a:gd name="connsiteY3" fmla="*/ 84051 h 161925"/>
                <a:gd name="connsiteX4" fmla="*/ 84051 w 161925"/>
                <a:gd name="connsiteY4" fmla="*/ 7144 h 161925"/>
                <a:gd name="connsiteX5" fmla="*/ 84051 w 161925"/>
                <a:gd name="connsiteY5" fmla="*/ 116310 h 161925"/>
                <a:gd name="connsiteX6" fmla="*/ 51792 w 161925"/>
                <a:gd name="connsiteY6" fmla="*/ 84051 h 161925"/>
                <a:gd name="connsiteX7" fmla="*/ 84051 w 161925"/>
                <a:gd name="connsiteY7" fmla="*/ 51792 h 161925"/>
                <a:gd name="connsiteX8" fmla="*/ 116310 w 161925"/>
                <a:gd name="connsiteY8" fmla="*/ 84051 h 161925"/>
                <a:gd name="connsiteX9" fmla="*/ 84051 w 161925"/>
                <a:gd name="connsiteY9" fmla="*/ 1163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84051" y="7144"/>
                  </a:moveTo>
                  <a:cubicBezTo>
                    <a:pt x="41635" y="7144"/>
                    <a:pt x="7144" y="41635"/>
                    <a:pt x="7144" y="84051"/>
                  </a:cubicBezTo>
                  <a:cubicBezTo>
                    <a:pt x="7144" y="126430"/>
                    <a:pt x="41635" y="160958"/>
                    <a:pt x="84051" y="160958"/>
                  </a:cubicBezTo>
                  <a:cubicBezTo>
                    <a:pt x="126430" y="160958"/>
                    <a:pt x="160958" y="126467"/>
                    <a:pt x="160958" y="84051"/>
                  </a:cubicBezTo>
                  <a:cubicBezTo>
                    <a:pt x="160958" y="41635"/>
                    <a:pt x="126430" y="7144"/>
                    <a:pt x="84051" y="7144"/>
                  </a:cubicBezTo>
                  <a:close/>
                  <a:moveTo>
                    <a:pt x="84051" y="116310"/>
                  </a:moveTo>
                  <a:cubicBezTo>
                    <a:pt x="66266" y="116310"/>
                    <a:pt x="51792" y="101836"/>
                    <a:pt x="51792" y="84051"/>
                  </a:cubicBezTo>
                  <a:cubicBezTo>
                    <a:pt x="51792" y="66266"/>
                    <a:pt x="66266" y="51792"/>
                    <a:pt x="84051" y="51792"/>
                  </a:cubicBezTo>
                  <a:cubicBezTo>
                    <a:pt x="101836" y="51792"/>
                    <a:pt x="116310" y="66266"/>
                    <a:pt x="116310" y="84051"/>
                  </a:cubicBezTo>
                  <a:cubicBezTo>
                    <a:pt x="116310" y="101836"/>
                    <a:pt x="101836" y="116310"/>
                    <a:pt x="84051" y="116310"/>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8" name="Freeform: Shape 277">
              <a:extLst>
                <a:ext uri="{FF2B5EF4-FFF2-40B4-BE49-F238E27FC236}">
                  <a16:creationId xmlns:a16="http://schemas.microsoft.com/office/drawing/2014/main" id="{E5497118-86F3-42C8-9E40-4C852F3C03C7}"/>
                </a:ext>
              </a:extLst>
            </p:cNvPr>
            <p:cNvSpPr/>
            <p:nvPr/>
          </p:nvSpPr>
          <p:spPr>
            <a:xfrm>
              <a:off x="5090147" y="2516788"/>
              <a:ext cx="352425" cy="333375"/>
            </a:xfrm>
            <a:custGeom>
              <a:avLst/>
              <a:gdLst>
                <a:gd name="connsiteX0" fmla="*/ 266998 w 352425"/>
                <a:gd name="connsiteY0" fmla="*/ 324185 h 333375"/>
                <a:gd name="connsiteX1" fmla="*/ 349077 w 352425"/>
                <a:gd name="connsiteY1" fmla="*/ 178110 h 333375"/>
                <a:gd name="connsiteX2" fmla="*/ 177998 w 352425"/>
                <a:gd name="connsiteY2" fmla="*/ 7144 h 333375"/>
                <a:gd name="connsiteX3" fmla="*/ 174873 w 352425"/>
                <a:gd name="connsiteY3" fmla="*/ 7181 h 333375"/>
                <a:gd name="connsiteX4" fmla="*/ 7144 w 352425"/>
                <a:gd name="connsiteY4" fmla="*/ 178110 h 333375"/>
                <a:gd name="connsiteX5" fmla="*/ 89223 w 352425"/>
                <a:gd name="connsiteY5" fmla="*/ 324185 h 333375"/>
                <a:gd name="connsiteX6" fmla="*/ 96962 w 352425"/>
                <a:gd name="connsiteY6" fmla="*/ 326381 h 333375"/>
                <a:gd name="connsiteX7" fmla="*/ 109687 w 352425"/>
                <a:gd name="connsiteY7" fmla="*/ 319237 h 333375"/>
                <a:gd name="connsiteX8" fmla="*/ 104738 w 352425"/>
                <a:gd name="connsiteY8" fmla="*/ 298773 h 333375"/>
                <a:gd name="connsiteX9" fmla="*/ 36909 w 352425"/>
                <a:gd name="connsiteY9" fmla="*/ 178110 h 333375"/>
                <a:gd name="connsiteX10" fmla="*/ 175022 w 352425"/>
                <a:gd name="connsiteY10" fmla="*/ 36947 h 333375"/>
                <a:gd name="connsiteX11" fmla="*/ 178148 w 352425"/>
                <a:gd name="connsiteY11" fmla="*/ 36909 h 333375"/>
                <a:gd name="connsiteX12" fmla="*/ 319349 w 352425"/>
                <a:gd name="connsiteY12" fmla="*/ 178110 h 333375"/>
                <a:gd name="connsiteX13" fmla="*/ 251520 w 352425"/>
                <a:gd name="connsiteY13" fmla="*/ 298773 h 333375"/>
                <a:gd name="connsiteX14" fmla="*/ 246572 w 352425"/>
                <a:gd name="connsiteY14" fmla="*/ 319237 h 333375"/>
                <a:gd name="connsiteX15" fmla="*/ 266998 w 352425"/>
                <a:gd name="connsiteY15" fmla="*/ 32418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425" h="333375">
                  <a:moveTo>
                    <a:pt x="266998" y="324185"/>
                  </a:moveTo>
                  <a:cubicBezTo>
                    <a:pt x="318418" y="292857"/>
                    <a:pt x="349077" y="238275"/>
                    <a:pt x="349077" y="178110"/>
                  </a:cubicBezTo>
                  <a:cubicBezTo>
                    <a:pt x="349077" y="83865"/>
                    <a:pt x="272393" y="7144"/>
                    <a:pt x="177998" y="7144"/>
                  </a:cubicBezTo>
                  <a:lnTo>
                    <a:pt x="174873" y="7181"/>
                  </a:lnTo>
                  <a:cubicBezTo>
                    <a:pt x="80814" y="7181"/>
                    <a:pt x="7144" y="82265"/>
                    <a:pt x="7144" y="178110"/>
                  </a:cubicBezTo>
                  <a:cubicBezTo>
                    <a:pt x="7144" y="238275"/>
                    <a:pt x="37840" y="292857"/>
                    <a:pt x="89223" y="324185"/>
                  </a:cubicBezTo>
                  <a:cubicBezTo>
                    <a:pt x="91678" y="325673"/>
                    <a:pt x="94320" y="326381"/>
                    <a:pt x="96962" y="326381"/>
                  </a:cubicBezTo>
                  <a:cubicBezTo>
                    <a:pt x="101985" y="326381"/>
                    <a:pt x="106896" y="323813"/>
                    <a:pt x="109687" y="319237"/>
                  </a:cubicBezTo>
                  <a:cubicBezTo>
                    <a:pt x="113966" y="312205"/>
                    <a:pt x="111770" y="303051"/>
                    <a:pt x="104738" y="298773"/>
                  </a:cubicBezTo>
                  <a:cubicBezTo>
                    <a:pt x="62285" y="272877"/>
                    <a:pt x="36909" y="227782"/>
                    <a:pt x="36909" y="178110"/>
                  </a:cubicBezTo>
                  <a:cubicBezTo>
                    <a:pt x="36909" y="98971"/>
                    <a:pt x="97520" y="36947"/>
                    <a:pt x="175022" y="36947"/>
                  </a:cubicBezTo>
                  <a:lnTo>
                    <a:pt x="178148" y="36909"/>
                  </a:lnTo>
                  <a:cubicBezTo>
                    <a:pt x="255984" y="36909"/>
                    <a:pt x="319349" y="100236"/>
                    <a:pt x="319349" y="178110"/>
                  </a:cubicBezTo>
                  <a:cubicBezTo>
                    <a:pt x="319349" y="227782"/>
                    <a:pt x="294010" y="272877"/>
                    <a:pt x="251520" y="298773"/>
                  </a:cubicBezTo>
                  <a:cubicBezTo>
                    <a:pt x="244488" y="303051"/>
                    <a:pt x="242292" y="312205"/>
                    <a:pt x="246572" y="319237"/>
                  </a:cubicBezTo>
                  <a:cubicBezTo>
                    <a:pt x="250813" y="326231"/>
                    <a:pt x="259966" y="328464"/>
                    <a:pt x="266998" y="324185"/>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1EB2C1E6-5CB2-478C-ACF2-3E43B5954BD8}"/>
                </a:ext>
              </a:extLst>
            </p:cNvPr>
            <p:cNvSpPr/>
            <p:nvPr/>
          </p:nvSpPr>
          <p:spPr>
            <a:xfrm>
              <a:off x="4994340" y="2424813"/>
              <a:ext cx="542925" cy="495300"/>
            </a:xfrm>
            <a:custGeom>
              <a:avLst/>
              <a:gdLst>
                <a:gd name="connsiteX0" fmla="*/ 277751 w 542925"/>
                <a:gd name="connsiteY0" fmla="*/ 7144 h 495300"/>
                <a:gd name="connsiteX1" fmla="*/ 270086 w 542925"/>
                <a:gd name="connsiteY1" fmla="*/ 7144 h 495300"/>
                <a:gd name="connsiteX2" fmla="*/ 7144 w 542925"/>
                <a:gd name="connsiteY2" fmla="*/ 270085 h 495300"/>
                <a:gd name="connsiteX3" fmla="*/ 131341 w 542925"/>
                <a:gd name="connsiteY3" fmla="*/ 493477 h 495300"/>
                <a:gd name="connsiteX4" fmla="*/ 139191 w 542925"/>
                <a:gd name="connsiteY4" fmla="*/ 495709 h 495300"/>
                <a:gd name="connsiteX5" fmla="*/ 151842 w 542925"/>
                <a:gd name="connsiteY5" fmla="*/ 488677 h 495300"/>
                <a:gd name="connsiteX6" fmla="*/ 147080 w 542925"/>
                <a:gd name="connsiteY6" fmla="*/ 468176 h 495300"/>
                <a:gd name="connsiteX7" fmla="*/ 36872 w 542925"/>
                <a:gd name="connsiteY7" fmla="*/ 270085 h 495300"/>
                <a:gd name="connsiteX8" fmla="*/ 270049 w 542925"/>
                <a:gd name="connsiteY8" fmla="*/ 36909 h 495300"/>
                <a:gd name="connsiteX9" fmla="*/ 277751 w 542925"/>
                <a:gd name="connsiteY9" fmla="*/ 36909 h 495300"/>
                <a:gd name="connsiteX10" fmla="*/ 510890 w 542925"/>
                <a:gd name="connsiteY10" fmla="*/ 270085 h 495300"/>
                <a:gd name="connsiteX11" fmla="*/ 400720 w 542925"/>
                <a:gd name="connsiteY11" fmla="*/ 468176 h 495300"/>
                <a:gd name="connsiteX12" fmla="*/ 395958 w 542925"/>
                <a:gd name="connsiteY12" fmla="*/ 488677 h 495300"/>
                <a:gd name="connsiteX13" fmla="*/ 416458 w 542925"/>
                <a:gd name="connsiteY13" fmla="*/ 493477 h 495300"/>
                <a:gd name="connsiteX14" fmla="*/ 540693 w 542925"/>
                <a:gd name="connsiteY14" fmla="*/ 270085 h 495300"/>
                <a:gd name="connsiteX15" fmla="*/ 277751 w 542925"/>
                <a:gd name="connsiteY15" fmla="*/ 714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925" h="495300">
                  <a:moveTo>
                    <a:pt x="277751" y="7144"/>
                  </a:moveTo>
                  <a:lnTo>
                    <a:pt x="270086" y="7144"/>
                  </a:lnTo>
                  <a:cubicBezTo>
                    <a:pt x="125090" y="7144"/>
                    <a:pt x="7144" y="125090"/>
                    <a:pt x="7144" y="270085"/>
                  </a:cubicBezTo>
                  <a:cubicBezTo>
                    <a:pt x="7144" y="361578"/>
                    <a:pt x="53578" y="445107"/>
                    <a:pt x="131341" y="493477"/>
                  </a:cubicBezTo>
                  <a:cubicBezTo>
                    <a:pt x="133796" y="495002"/>
                    <a:pt x="136513" y="495709"/>
                    <a:pt x="139191" y="495709"/>
                  </a:cubicBezTo>
                  <a:cubicBezTo>
                    <a:pt x="144178" y="495709"/>
                    <a:pt x="149014" y="493216"/>
                    <a:pt x="151842" y="488677"/>
                  </a:cubicBezTo>
                  <a:cubicBezTo>
                    <a:pt x="156195" y="481719"/>
                    <a:pt x="154037" y="472530"/>
                    <a:pt x="147080" y="468176"/>
                  </a:cubicBezTo>
                  <a:cubicBezTo>
                    <a:pt x="78098" y="425276"/>
                    <a:pt x="36909" y="351235"/>
                    <a:pt x="36872" y="270085"/>
                  </a:cubicBezTo>
                  <a:cubicBezTo>
                    <a:pt x="36872" y="141498"/>
                    <a:pt x="141498" y="36909"/>
                    <a:pt x="270049" y="36909"/>
                  </a:cubicBezTo>
                  <a:lnTo>
                    <a:pt x="277751" y="36909"/>
                  </a:lnTo>
                  <a:cubicBezTo>
                    <a:pt x="406301" y="36909"/>
                    <a:pt x="510890" y="141498"/>
                    <a:pt x="510890" y="270085"/>
                  </a:cubicBezTo>
                  <a:cubicBezTo>
                    <a:pt x="510890" y="351235"/>
                    <a:pt x="469701" y="425276"/>
                    <a:pt x="400720" y="468176"/>
                  </a:cubicBezTo>
                  <a:cubicBezTo>
                    <a:pt x="393762" y="472530"/>
                    <a:pt x="391604" y="481719"/>
                    <a:pt x="395958" y="488677"/>
                  </a:cubicBezTo>
                  <a:cubicBezTo>
                    <a:pt x="400311" y="495672"/>
                    <a:pt x="409463" y="497756"/>
                    <a:pt x="416458" y="493477"/>
                  </a:cubicBezTo>
                  <a:cubicBezTo>
                    <a:pt x="494221" y="445107"/>
                    <a:pt x="540656" y="361578"/>
                    <a:pt x="540693" y="270085"/>
                  </a:cubicBezTo>
                  <a:cubicBezTo>
                    <a:pt x="540693" y="125127"/>
                    <a:pt x="422710" y="7144"/>
                    <a:pt x="277751" y="714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2F4B8EFA-41D8-42E0-A408-FA5E63B8E20C}"/>
                </a:ext>
              </a:extLst>
            </p:cNvPr>
            <p:cNvSpPr/>
            <p:nvPr/>
          </p:nvSpPr>
          <p:spPr>
            <a:xfrm>
              <a:off x="5160674" y="2802018"/>
              <a:ext cx="209550" cy="228600"/>
            </a:xfrm>
            <a:custGeom>
              <a:avLst/>
              <a:gdLst>
                <a:gd name="connsiteX0" fmla="*/ 123807 w 209550"/>
                <a:gd name="connsiteY0" fmla="*/ 20836 h 228600"/>
                <a:gd name="connsiteX1" fmla="*/ 93967 w 209550"/>
                <a:gd name="connsiteY1" fmla="*/ 20687 h 228600"/>
                <a:gd name="connsiteX2" fmla="*/ 9841 w 209550"/>
                <a:gd name="connsiteY2" fmla="*/ 189309 h 228600"/>
                <a:gd name="connsiteX3" fmla="*/ 35402 w 209550"/>
                <a:gd name="connsiteY3" fmla="*/ 222275 h 228600"/>
                <a:gd name="connsiteX4" fmla="*/ 68405 w 209550"/>
                <a:gd name="connsiteY4" fmla="*/ 222275 h 228600"/>
                <a:gd name="connsiteX5" fmla="*/ 149702 w 209550"/>
                <a:gd name="connsiteY5" fmla="*/ 222275 h 228600"/>
                <a:gd name="connsiteX6" fmla="*/ 179542 w 209550"/>
                <a:gd name="connsiteY6" fmla="*/ 222275 h 228600"/>
                <a:gd name="connsiteX7" fmla="*/ 205439 w 209550"/>
                <a:gd name="connsiteY7" fmla="*/ 1891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23807" y="20836"/>
                  </a:moveTo>
                  <a:cubicBezTo>
                    <a:pt x="115695" y="2642"/>
                    <a:pt x="102264" y="2568"/>
                    <a:pt x="93967" y="20687"/>
                  </a:cubicBezTo>
                  <a:lnTo>
                    <a:pt x="9841" y="189309"/>
                  </a:lnTo>
                  <a:cubicBezTo>
                    <a:pt x="1544" y="207467"/>
                    <a:pt x="13041" y="222275"/>
                    <a:pt x="35402" y="222275"/>
                  </a:cubicBezTo>
                  <a:lnTo>
                    <a:pt x="68405" y="222275"/>
                  </a:lnTo>
                  <a:cubicBezTo>
                    <a:pt x="90766" y="222275"/>
                    <a:pt x="127341" y="222275"/>
                    <a:pt x="149702" y="222275"/>
                  </a:cubicBezTo>
                  <a:lnTo>
                    <a:pt x="179542" y="222275"/>
                  </a:lnTo>
                  <a:cubicBezTo>
                    <a:pt x="201867" y="222275"/>
                    <a:pt x="213550" y="207392"/>
                    <a:pt x="205439" y="189198"/>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grpSp>
        <p:nvGrpSpPr>
          <p:cNvPr id="281" name="Graphic 7">
            <a:extLst>
              <a:ext uri="{FF2B5EF4-FFF2-40B4-BE49-F238E27FC236}">
                <a16:creationId xmlns:a16="http://schemas.microsoft.com/office/drawing/2014/main" id="{E7E9857B-35C2-45C3-BB17-0586B2E6C00E}"/>
              </a:ext>
            </a:extLst>
          </p:cNvPr>
          <p:cNvGrpSpPr/>
          <p:nvPr/>
        </p:nvGrpSpPr>
        <p:grpSpPr>
          <a:xfrm>
            <a:off x="3484633" y="2641463"/>
            <a:ext cx="182871" cy="182871"/>
            <a:chOff x="4911926" y="2376146"/>
            <a:chExt cx="714375" cy="714375"/>
          </a:xfrm>
          <a:solidFill>
            <a:schemeClr val="accent1"/>
          </a:solidFill>
        </p:grpSpPr>
        <p:sp>
          <p:nvSpPr>
            <p:cNvPr id="282" name="Freeform: Shape 281">
              <a:extLst>
                <a:ext uri="{FF2B5EF4-FFF2-40B4-BE49-F238E27FC236}">
                  <a16:creationId xmlns:a16="http://schemas.microsoft.com/office/drawing/2014/main" id="{CECF91F6-F49D-4F42-BD74-08A3A2A45B78}"/>
                </a:ext>
              </a:extLst>
            </p:cNvPr>
            <p:cNvSpPr/>
            <p:nvPr/>
          </p:nvSpPr>
          <p:spPr>
            <a:xfrm>
              <a:off x="5184207" y="2610848"/>
              <a:ext cx="161925" cy="161925"/>
            </a:xfrm>
            <a:custGeom>
              <a:avLst/>
              <a:gdLst>
                <a:gd name="connsiteX0" fmla="*/ 84051 w 161925"/>
                <a:gd name="connsiteY0" fmla="*/ 7144 h 161925"/>
                <a:gd name="connsiteX1" fmla="*/ 7144 w 161925"/>
                <a:gd name="connsiteY1" fmla="*/ 84051 h 161925"/>
                <a:gd name="connsiteX2" fmla="*/ 84051 w 161925"/>
                <a:gd name="connsiteY2" fmla="*/ 160958 h 161925"/>
                <a:gd name="connsiteX3" fmla="*/ 160958 w 161925"/>
                <a:gd name="connsiteY3" fmla="*/ 84051 h 161925"/>
                <a:gd name="connsiteX4" fmla="*/ 84051 w 161925"/>
                <a:gd name="connsiteY4" fmla="*/ 7144 h 161925"/>
                <a:gd name="connsiteX5" fmla="*/ 84051 w 161925"/>
                <a:gd name="connsiteY5" fmla="*/ 116310 h 161925"/>
                <a:gd name="connsiteX6" fmla="*/ 51792 w 161925"/>
                <a:gd name="connsiteY6" fmla="*/ 84051 h 161925"/>
                <a:gd name="connsiteX7" fmla="*/ 84051 w 161925"/>
                <a:gd name="connsiteY7" fmla="*/ 51792 h 161925"/>
                <a:gd name="connsiteX8" fmla="*/ 116310 w 161925"/>
                <a:gd name="connsiteY8" fmla="*/ 84051 h 161925"/>
                <a:gd name="connsiteX9" fmla="*/ 84051 w 161925"/>
                <a:gd name="connsiteY9" fmla="*/ 1163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84051" y="7144"/>
                  </a:moveTo>
                  <a:cubicBezTo>
                    <a:pt x="41635" y="7144"/>
                    <a:pt x="7144" y="41635"/>
                    <a:pt x="7144" y="84051"/>
                  </a:cubicBezTo>
                  <a:cubicBezTo>
                    <a:pt x="7144" y="126430"/>
                    <a:pt x="41635" y="160958"/>
                    <a:pt x="84051" y="160958"/>
                  </a:cubicBezTo>
                  <a:cubicBezTo>
                    <a:pt x="126430" y="160958"/>
                    <a:pt x="160958" y="126467"/>
                    <a:pt x="160958" y="84051"/>
                  </a:cubicBezTo>
                  <a:cubicBezTo>
                    <a:pt x="160958" y="41635"/>
                    <a:pt x="126430" y="7144"/>
                    <a:pt x="84051" y="7144"/>
                  </a:cubicBezTo>
                  <a:close/>
                  <a:moveTo>
                    <a:pt x="84051" y="116310"/>
                  </a:moveTo>
                  <a:cubicBezTo>
                    <a:pt x="66266" y="116310"/>
                    <a:pt x="51792" y="101836"/>
                    <a:pt x="51792" y="84051"/>
                  </a:cubicBezTo>
                  <a:cubicBezTo>
                    <a:pt x="51792" y="66266"/>
                    <a:pt x="66266" y="51792"/>
                    <a:pt x="84051" y="51792"/>
                  </a:cubicBezTo>
                  <a:cubicBezTo>
                    <a:pt x="101836" y="51792"/>
                    <a:pt x="116310" y="66266"/>
                    <a:pt x="116310" y="84051"/>
                  </a:cubicBezTo>
                  <a:cubicBezTo>
                    <a:pt x="116310" y="101836"/>
                    <a:pt x="101836" y="116310"/>
                    <a:pt x="84051" y="116310"/>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3" name="Freeform: Shape 282">
              <a:extLst>
                <a:ext uri="{FF2B5EF4-FFF2-40B4-BE49-F238E27FC236}">
                  <a16:creationId xmlns:a16="http://schemas.microsoft.com/office/drawing/2014/main" id="{CFDF4822-717C-4AB6-BEDF-F87676408277}"/>
                </a:ext>
              </a:extLst>
            </p:cNvPr>
            <p:cNvSpPr/>
            <p:nvPr/>
          </p:nvSpPr>
          <p:spPr>
            <a:xfrm>
              <a:off x="5090147" y="2516788"/>
              <a:ext cx="352425" cy="333375"/>
            </a:xfrm>
            <a:custGeom>
              <a:avLst/>
              <a:gdLst>
                <a:gd name="connsiteX0" fmla="*/ 266998 w 352425"/>
                <a:gd name="connsiteY0" fmla="*/ 324185 h 333375"/>
                <a:gd name="connsiteX1" fmla="*/ 349077 w 352425"/>
                <a:gd name="connsiteY1" fmla="*/ 178110 h 333375"/>
                <a:gd name="connsiteX2" fmla="*/ 177998 w 352425"/>
                <a:gd name="connsiteY2" fmla="*/ 7144 h 333375"/>
                <a:gd name="connsiteX3" fmla="*/ 174873 w 352425"/>
                <a:gd name="connsiteY3" fmla="*/ 7181 h 333375"/>
                <a:gd name="connsiteX4" fmla="*/ 7144 w 352425"/>
                <a:gd name="connsiteY4" fmla="*/ 178110 h 333375"/>
                <a:gd name="connsiteX5" fmla="*/ 89223 w 352425"/>
                <a:gd name="connsiteY5" fmla="*/ 324185 h 333375"/>
                <a:gd name="connsiteX6" fmla="*/ 96962 w 352425"/>
                <a:gd name="connsiteY6" fmla="*/ 326381 h 333375"/>
                <a:gd name="connsiteX7" fmla="*/ 109687 w 352425"/>
                <a:gd name="connsiteY7" fmla="*/ 319237 h 333375"/>
                <a:gd name="connsiteX8" fmla="*/ 104738 w 352425"/>
                <a:gd name="connsiteY8" fmla="*/ 298773 h 333375"/>
                <a:gd name="connsiteX9" fmla="*/ 36909 w 352425"/>
                <a:gd name="connsiteY9" fmla="*/ 178110 h 333375"/>
                <a:gd name="connsiteX10" fmla="*/ 175022 w 352425"/>
                <a:gd name="connsiteY10" fmla="*/ 36947 h 333375"/>
                <a:gd name="connsiteX11" fmla="*/ 178148 w 352425"/>
                <a:gd name="connsiteY11" fmla="*/ 36909 h 333375"/>
                <a:gd name="connsiteX12" fmla="*/ 319349 w 352425"/>
                <a:gd name="connsiteY12" fmla="*/ 178110 h 333375"/>
                <a:gd name="connsiteX13" fmla="*/ 251520 w 352425"/>
                <a:gd name="connsiteY13" fmla="*/ 298773 h 333375"/>
                <a:gd name="connsiteX14" fmla="*/ 246572 w 352425"/>
                <a:gd name="connsiteY14" fmla="*/ 319237 h 333375"/>
                <a:gd name="connsiteX15" fmla="*/ 266998 w 352425"/>
                <a:gd name="connsiteY15" fmla="*/ 32418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425" h="333375">
                  <a:moveTo>
                    <a:pt x="266998" y="324185"/>
                  </a:moveTo>
                  <a:cubicBezTo>
                    <a:pt x="318418" y="292857"/>
                    <a:pt x="349077" y="238275"/>
                    <a:pt x="349077" y="178110"/>
                  </a:cubicBezTo>
                  <a:cubicBezTo>
                    <a:pt x="349077" y="83865"/>
                    <a:pt x="272393" y="7144"/>
                    <a:pt x="177998" y="7144"/>
                  </a:cubicBezTo>
                  <a:lnTo>
                    <a:pt x="174873" y="7181"/>
                  </a:lnTo>
                  <a:cubicBezTo>
                    <a:pt x="80814" y="7181"/>
                    <a:pt x="7144" y="82265"/>
                    <a:pt x="7144" y="178110"/>
                  </a:cubicBezTo>
                  <a:cubicBezTo>
                    <a:pt x="7144" y="238275"/>
                    <a:pt x="37840" y="292857"/>
                    <a:pt x="89223" y="324185"/>
                  </a:cubicBezTo>
                  <a:cubicBezTo>
                    <a:pt x="91678" y="325673"/>
                    <a:pt x="94320" y="326381"/>
                    <a:pt x="96962" y="326381"/>
                  </a:cubicBezTo>
                  <a:cubicBezTo>
                    <a:pt x="101985" y="326381"/>
                    <a:pt x="106896" y="323813"/>
                    <a:pt x="109687" y="319237"/>
                  </a:cubicBezTo>
                  <a:cubicBezTo>
                    <a:pt x="113966" y="312205"/>
                    <a:pt x="111770" y="303051"/>
                    <a:pt x="104738" y="298773"/>
                  </a:cubicBezTo>
                  <a:cubicBezTo>
                    <a:pt x="62285" y="272877"/>
                    <a:pt x="36909" y="227782"/>
                    <a:pt x="36909" y="178110"/>
                  </a:cubicBezTo>
                  <a:cubicBezTo>
                    <a:pt x="36909" y="98971"/>
                    <a:pt x="97520" y="36947"/>
                    <a:pt x="175022" y="36947"/>
                  </a:cubicBezTo>
                  <a:lnTo>
                    <a:pt x="178148" y="36909"/>
                  </a:lnTo>
                  <a:cubicBezTo>
                    <a:pt x="255984" y="36909"/>
                    <a:pt x="319349" y="100236"/>
                    <a:pt x="319349" y="178110"/>
                  </a:cubicBezTo>
                  <a:cubicBezTo>
                    <a:pt x="319349" y="227782"/>
                    <a:pt x="294010" y="272877"/>
                    <a:pt x="251520" y="298773"/>
                  </a:cubicBezTo>
                  <a:cubicBezTo>
                    <a:pt x="244488" y="303051"/>
                    <a:pt x="242292" y="312205"/>
                    <a:pt x="246572" y="319237"/>
                  </a:cubicBezTo>
                  <a:cubicBezTo>
                    <a:pt x="250813" y="326231"/>
                    <a:pt x="259966" y="328464"/>
                    <a:pt x="266998" y="324185"/>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4" name="Freeform: Shape 283">
              <a:extLst>
                <a:ext uri="{FF2B5EF4-FFF2-40B4-BE49-F238E27FC236}">
                  <a16:creationId xmlns:a16="http://schemas.microsoft.com/office/drawing/2014/main" id="{8A755B36-E23C-4509-A7B8-F22B083B2E7E}"/>
                </a:ext>
              </a:extLst>
            </p:cNvPr>
            <p:cNvSpPr/>
            <p:nvPr/>
          </p:nvSpPr>
          <p:spPr>
            <a:xfrm>
              <a:off x="4994340" y="2424813"/>
              <a:ext cx="542925" cy="495300"/>
            </a:xfrm>
            <a:custGeom>
              <a:avLst/>
              <a:gdLst>
                <a:gd name="connsiteX0" fmla="*/ 277751 w 542925"/>
                <a:gd name="connsiteY0" fmla="*/ 7144 h 495300"/>
                <a:gd name="connsiteX1" fmla="*/ 270086 w 542925"/>
                <a:gd name="connsiteY1" fmla="*/ 7144 h 495300"/>
                <a:gd name="connsiteX2" fmla="*/ 7144 w 542925"/>
                <a:gd name="connsiteY2" fmla="*/ 270085 h 495300"/>
                <a:gd name="connsiteX3" fmla="*/ 131341 w 542925"/>
                <a:gd name="connsiteY3" fmla="*/ 493477 h 495300"/>
                <a:gd name="connsiteX4" fmla="*/ 139191 w 542925"/>
                <a:gd name="connsiteY4" fmla="*/ 495709 h 495300"/>
                <a:gd name="connsiteX5" fmla="*/ 151842 w 542925"/>
                <a:gd name="connsiteY5" fmla="*/ 488677 h 495300"/>
                <a:gd name="connsiteX6" fmla="*/ 147080 w 542925"/>
                <a:gd name="connsiteY6" fmla="*/ 468176 h 495300"/>
                <a:gd name="connsiteX7" fmla="*/ 36872 w 542925"/>
                <a:gd name="connsiteY7" fmla="*/ 270085 h 495300"/>
                <a:gd name="connsiteX8" fmla="*/ 270049 w 542925"/>
                <a:gd name="connsiteY8" fmla="*/ 36909 h 495300"/>
                <a:gd name="connsiteX9" fmla="*/ 277751 w 542925"/>
                <a:gd name="connsiteY9" fmla="*/ 36909 h 495300"/>
                <a:gd name="connsiteX10" fmla="*/ 510890 w 542925"/>
                <a:gd name="connsiteY10" fmla="*/ 270085 h 495300"/>
                <a:gd name="connsiteX11" fmla="*/ 400720 w 542925"/>
                <a:gd name="connsiteY11" fmla="*/ 468176 h 495300"/>
                <a:gd name="connsiteX12" fmla="*/ 395958 w 542925"/>
                <a:gd name="connsiteY12" fmla="*/ 488677 h 495300"/>
                <a:gd name="connsiteX13" fmla="*/ 416458 w 542925"/>
                <a:gd name="connsiteY13" fmla="*/ 493477 h 495300"/>
                <a:gd name="connsiteX14" fmla="*/ 540693 w 542925"/>
                <a:gd name="connsiteY14" fmla="*/ 270085 h 495300"/>
                <a:gd name="connsiteX15" fmla="*/ 277751 w 542925"/>
                <a:gd name="connsiteY15" fmla="*/ 714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925" h="495300">
                  <a:moveTo>
                    <a:pt x="277751" y="7144"/>
                  </a:moveTo>
                  <a:lnTo>
                    <a:pt x="270086" y="7144"/>
                  </a:lnTo>
                  <a:cubicBezTo>
                    <a:pt x="125090" y="7144"/>
                    <a:pt x="7144" y="125090"/>
                    <a:pt x="7144" y="270085"/>
                  </a:cubicBezTo>
                  <a:cubicBezTo>
                    <a:pt x="7144" y="361578"/>
                    <a:pt x="53578" y="445107"/>
                    <a:pt x="131341" y="493477"/>
                  </a:cubicBezTo>
                  <a:cubicBezTo>
                    <a:pt x="133796" y="495002"/>
                    <a:pt x="136513" y="495709"/>
                    <a:pt x="139191" y="495709"/>
                  </a:cubicBezTo>
                  <a:cubicBezTo>
                    <a:pt x="144178" y="495709"/>
                    <a:pt x="149014" y="493216"/>
                    <a:pt x="151842" y="488677"/>
                  </a:cubicBezTo>
                  <a:cubicBezTo>
                    <a:pt x="156195" y="481719"/>
                    <a:pt x="154037" y="472530"/>
                    <a:pt x="147080" y="468176"/>
                  </a:cubicBezTo>
                  <a:cubicBezTo>
                    <a:pt x="78098" y="425276"/>
                    <a:pt x="36909" y="351235"/>
                    <a:pt x="36872" y="270085"/>
                  </a:cubicBezTo>
                  <a:cubicBezTo>
                    <a:pt x="36872" y="141498"/>
                    <a:pt x="141498" y="36909"/>
                    <a:pt x="270049" y="36909"/>
                  </a:cubicBezTo>
                  <a:lnTo>
                    <a:pt x="277751" y="36909"/>
                  </a:lnTo>
                  <a:cubicBezTo>
                    <a:pt x="406301" y="36909"/>
                    <a:pt x="510890" y="141498"/>
                    <a:pt x="510890" y="270085"/>
                  </a:cubicBezTo>
                  <a:cubicBezTo>
                    <a:pt x="510890" y="351235"/>
                    <a:pt x="469701" y="425276"/>
                    <a:pt x="400720" y="468176"/>
                  </a:cubicBezTo>
                  <a:cubicBezTo>
                    <a:pt x="393762" y="472530"/>
                    <a:pt x="391604" y="481719"/>
                    <a:pt x="395958" y="488677"/>
                  </a:cubicBezTo>
                  <a:cubicBezTo>
                    <a:pt x="400311" y="495672"/>
                    <a:pt x="409463" y="497756"/>
                    <a:pt x="416458" y="493477"/>
                  </a:cubicBezTo>
                  <a:cubicBezTo>
                    <a:pt x="494221" y="445107"/>
                    <a:pt x="540656" y="361578"/>
                    <a:pt x="540693" y="270085"/>
                  </a:cubicBezTo>
                  <a:cubicBezTo>
                    <a:pt x="540693" y="125127"/>
                    <a:pt x="422710" y="7144"/>
                    <a:pt x="277751" y="714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5" name="Freeform: Shape 284">
              <a:extLst>
                <a:ext uri="{FF2B5EF4-FFF2-40B4-BE49-F238E27FC236}">
                  <a16:creationId xmlns:a16="http://schemas.microsoft.com/office/drawing/2014/main" id="{4E9349AB-5C2F-4F07-A1CA-035993CC6BB1}"/>
                </a:ext>
              </a:extLst>
            </p:cNvPr>
            <p:cNvSpPr/>
            <p:nvPr/>
          </p:nvSpPr>
          <p:spPr>
            <a:xfrm>
              <a:off x="5160674" y="2802018"/>
              <a:ext cx="209550" cy="228600"/>
            </a:xfrm>
            <a:custGeom>
              <a:avLst/>
              <a:gdLst>
                <a:gd name="connsiteX0" fmla="*/ 123807 w 209550"/>
                <a:gd name="connsiteY0" fmla="*/ 20836 h 228600"/>
                <a:gd name="connsiteX1" fmla="*/ 93967 w 209550"/>
                <a:gd name="connsiteY1" fmla="*/ 20687 h 228600"/>
                <a:gd name="connsiteX2" fmla="*/ 9841 w 209550"/>
                <a:gd name="connsiteY2" fmla="*/ 189309 h 228600"/>
                <a:gd name="connsiteX3" fmla="*/ 35402 w 209550"/>
                <a:gd name="connsiteY3" fmla="*/ 222275 h 228600"/>
                <a:gd name="connsiteX4" fmla="*/ 68405 w 209550"/>
                <a:gd name="connsiteY4" fmla="*/ 222275 h 228600"/>
                <a:gd name="connsiteX5" fmla="*/ 149702 w 209550"/>
                <a:gd name="connsiteY5" fmla="*/ 222275 h 228600"/>
                <a:gd name="connsiteX6" fmla="*/ 179542 w 209550"/>
                <a:gd name="connsiteY6" fmla="*/ 222275 h 228600"/>
                <a:gd name="connsiteX7" fmla="*/ 205439 w 209550"/>
                <a:gd name="connsiteY7" fmla="*/ 1891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23807" y="20836"/>
                  </a:moveTo>
                  <a:cubicBezTo>
                    <a:pt x="115695" y="2642"/>
                    <a:pt x="102264" y="2568"/>
                    <a:pt x="93967" y="20687"/>
                  </a:cubicBezTo>
                  <a:lnTo>
                    <a:pt x="9841" y="189309"/>
                  </a:lnTo>
                  <a:cubicBezTo>
                    <a:pt x="1544" y="207467"/>
                    <a:pt x="13041" y="222275"/>
                    <a:pt x="35402" y="222275"/>
                  </a:cubicBezTo>
                  <a:lnTo>
                    <a:pt x="68405" y="222275"/>
                  </a:lnTo>
                  <a:cubicBezTo>
                    <a:pt x="90766" y="222275"/>
                    <a:pt x="127341" y="222275"/>
                    <a:pt x="149702" y="222275"/>
                  </a:cubicBezTo>
                  <a:lnTo>
                    <a:pt x="179542" y="222275"/>
                  </a:lnTo>
                  <a:cubicBezTo>
                    <a:pt x="201867" y="222275"/>
                    <a:pt x="213550" y="207392"/>
                    <a:pt x="205439" y="189198"/>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grpSp>
        <p:nvGrpSpPr>
          <p:cNvPr id="286" name="Graphic 7">
            <a:extLst>
              <a:ext uri="{FF2B5EF4-FFF2-40B4-BE49-F238E27FC236}">
                <a16:creationId xmlns:a16="http://schemas.microsoft.com/office/drawing/2014/main" id="{832055CB-12D7-4A66-A807-EDBAC65D28C6}"/>
              </a:ext>
            </a:extLst>
          </p:cNvPr>
          <p:cNvGrpSpPr/>
          <p:nvPr/>
        </p:nvGrpSpPr>
        <p:grpSpPr>
          <a:xfrm>
            <a:off x="4789074" y="2641463"/>
            <a:ext cx="182871" cy="182871"/>
            <a:chOff x="4911926" y="2376146"/>
            <a:chExt cx="714375" cy="714375"/>
          </a:xfrm>
          <a:solidFill>
            <a:schemeClr val="accent1"/>
          </a:solidFill>
        </p:grpSpPr>
        <p:sp>
          <p:nvSpPr>
            <p:cNvPr id="287" name="Freeform: Shape 286">
              <a:extLst>
                <a:ext uri="{FF2B5EF4-FFF2-40B4-BE49-F238E27FC236}">
                  <a16:creationId xmlns:a16="http://schemas.microsoft.com/office/drawing/2014/main" id="{EC5C2195-630B-42C1-B541-DEA8959AC8B8}"/>
                </a:ext>
              </a:extLst>
            </p:cNvPr>
            <p:cNvSpPr/>
            <p:nvPr/>
          </p:nvSpPr>
          <p:spPr>
            <a:xfrm>
              <a:off x="5184207" y="2610848"/>
              <a:ext cx="161925" cy="161925"/>
            </a:xfrm>
            <a:custGeom>
              <a:avLst/>
              <a:gdLst>
                <a:gd name="connsiteX0" fmla="*/ 84051 w 161925"/>
                <a:gd name="connsiteY0" fmla="*/ 7144 h 161925"/>
                <a:gd name="connsiteX1" fmla="*/ 7144 w 161925"/>
                <a:gd name="connsiteY1" fmla="*/ 84051 h 161925"/>
                <a:gd name="connsiteX2" fmla="*/ 84051 w 161925"/>
                <a:gd name="connsiteY2" fmla="*/ 160958 h 161925"/>
                <a:gd name="connsiteX3" fmla="*/ 160958 w 161925"/>
                <a:gd name="connsiteY3" fmla="*/ 84051 h 161925"/>
                <a:gd name="connsiteX4" fmla="*/ 84051 w 161925"/>
                <a:gd name="connsiteY4" fmla="*/ 7144 h 161925"/>
                <a:gd name="connsiteX5" fmla="*/ 84051 w 161925"/>
                <a:gd name="connsiteY5" fmla="*/ 116310 h 161925"/>
                <a:gd name="connsiteX6" fmla="*/ 51792 w 161925"/>
                <a:gd name="connsiteY6" fmla="*/ 84051 h 161925"/>
                <a:gd name="connsiteX7" fmla="*/ 84051 w 161925"/>
                <a:gd name="connsiteY7" fmla="*/ 51792 h 161925"/>
                <a:gd name="connsiteX8" fmla="*/ 116310 w 161925"/>
                <a:gd name="connsiteY8" fmla="*/ 84051 h 161925"/>
                <a:gd name="connsiteX9" fmla="*/ 84051 w 161925"/>
                <a:gd name="connsiteY9" fmla="*/ 1163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84051" y="7144"/>
                  </a:moveTo>
                  <a:cubicBezTo>
                    <a:pt x="41635" y="7144"/>
                    <a:pt x="7144" y="41635"/>
                    <a:pt x="7144" y="84051"/>
                  </a:cubicBezTo>
                  <a:cubicBezTo>
                    <a:pt x="7144" y="126430"/>
                    <a:pt x="41635" y="160958"/>
                    <a:pt x="84051" y="160958"/>
                  </a:cubicBezTo>
                  <a:cubicBezTo>
                    <a:pt x="126430" y="160958"/>
                    <a:pt x="160958" y="126467"/>
                    <a:pt x="160958" y="84051"/>
                  </a:cubicBezTo>
                  <a:cubicBezTo>
                    <a:pt x="160958" y="41635"/>
                    <a:pt x="126430" y="7144"/>
                    <a:pt x="84051" y="7144"/>
                  </a:cubicBezTo>
                  <a:close/>
                  <a:moveTo>
                    <a:pt x="84051" y="116310"/>
                  </a:moveTo>
                  <a:cubicBezTo>
                    <a:pt x="66266" y="116310"/>
                    <a:pt x="51792" y="101836"/>
                    <a:pt x="51792" y="84051"/>
                  </a:cubicBezTo>
                  <a:cubicBezTo>
                    <a:pt x="51792" y="66266"/>
                    <a:pt x="66266" y="51792"/>
                    <a:pt x="84051" y="51792"/>
                  </a:cubicBezTo>
                  <a:cubicBezTo>
                    <a:pt x="101836" y="51792"/>
                    <a:pt x="116310" y="66266"/>
                    <a:pt x="116310" y="84051"/>
                  </a:cubicBezTo>
                  <a:cubicBezTo>
                    <a:pt x="116310" y="101836"/>
                    <a:pt x="101836" y="116310"/>
                    <a:pt x="84051" y="116310"/>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8" name="Freeform: Shape 287">
              <a:extLst>
                <a:ext uri="{FF2B5EF4-FFF2-40B4-BE49-F238E27FC236}">
                  <a16:creationId xmlns:a16="http://schemas.microsoft.com/office/drawing/2014/main" id="{DD171278-8293-44D0-99CA-D15D9FF4A147}"/>
                </a:ext>
              </a:extLst>
            </p:cNvPr>
            <p:cNvSpPr/>
            <p:nvPr/>
          </p:nvSpPr>
          <p:spPr>
            <a:xfrm>
              <a:off x="5090147" y="2516788"/>
              <a:ext cx="352425" cy="333375"/>
            </a:xfrm>
            <a:custGeom>
              <a:avLst/>
              <a:gdLst>
                <a:gd name="connsiteX0" fmla="*/ 266998 w 352425"/>
                <a:gd name="connsiteY0" fmla="*/ 324185 h 333375"/>
                <a:gd name="connsiteX1" fmla="*/ 349077 w 352425"/>
                <a:gd name="connsiteY1" fmla="*/ 178110 h 333375"/>
                <a:gd name="connsiteX2" fmla="*/ 177998 w 352425"/>
                <a:gd name="connsiteY2" fmla="*/ 7144 h 333375"/>
                <a:gd name="connsiteX3" fmla="*/ 174873 w 352425"/>
                <a:gd name="connsiteY3" fmla="*/ 7181 h 333375"/>
                <a:gd name="connsiteX4" fmla="*/ 7144 w 352425"/>
                <a:gd name="connsiteY4" fmla="*/ 178110 h 333375"/>
                <a:gd name="connsiteX5" fmla="*/ 89223 w 352425"/>
                <a:gd name="connsiteY5" fmla="*/ 324185 h 333375"/>
                <a:gd name="connsiteX6" fmla="*/ 96962 w 352425"/>
                <a:gd name="connsiteY6" fmla="*/ 326381 h 333375"/>
                <a:gd name="connsiteX7" fmla="*/ 109687 w 352425"/>
                <a:gd name="connsiteY7" fmla="*/ 319237 h 333375"/>
                <a:gd name="connsiteX8" fmla="*/ 104738 w 352425"/>
                <a:gd name="connsiteY8" fmla="*/ 298773 h 333375"/>
                <a:gd name="connsiteX9" fmla="*/ 36909 w 352425"/>
                <a:gd name="connsiteY9" fmla="*/ 178110 h 333375"/>
                <a:gd name="connsiteX10" fmla="*/ 175022 w 352425"/>
                <a:gd name="connsiteY10" fmla="*/ 36947 h 333375"/>
                <a:gd name="connsiteX11" fmla="*/ 178148 w 352425"/>
                <a:gd name="connsiteY11" fmla="*/ 36909 h 333375"/>
                <a:gd name="connsiteX12" fmla="*/ 319349 w 352425"/>
                <a:gd name="connsiteY12" fmla="*/ 178110 h 333375"/>
                <a:gd name="connsiteX13" fmla="*/ 251520 w 352425"/>
                <a:gd name="connsiteY13" fmla="*/ 298773 h 333375"/>
                <a:gd name="connsiteX14" fmla="*/ 246572 w 352425"/>
                <a:gd name="connsiteY14" fmla="*/ 319237 h 333375"/>
                <a:gd name="connsiteX15" fmla="*/ 266998 w 352425"/>
                <a:gd name="connsiteY15" fmla="*/ 32418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425" h="333375">
                  <a:moveTo>
                    <a:pt x="266998" y="324185"/>
                  </a:moveTo>
                  <a:cubicBezTo>
                    <a:pt x="318418" y="292857"/>
                    <a:pt x="349077" y="238275"/>
                    <a:pt x="349077" y="178110"/>
                  </a:cubicBezTo>
                  <a:cubicBezTo>
                    <a:pt x="349077" y="83865"/>
                    <a:pt x="272393" y="7144"/>
                    <a:pt x="177998" y="7144"/>
                  </a:cubicBezTo>
                  <a:lnTo>
                    <a:pt x="174873" y="7181"/>
                  </a:lnTo>
                  <a:cubicBezTo>
                    <a:pt x="80814" y="7181"/>
                    <a:pt x="7144" y="82265"/>
                    <a:pt x="7144" y="178110"/>
                  </a:cubicBezTo>
                  <a:cubicBezTo>
                    <a:pt x="7144" y="238275"/>
                    <a:pt x="37840" y="292857"/>
                    <a:pt x="89223" y="324185"/>
                  </a:cubicBezTo>
                  <a:cubicBezTo>
                    <a:pt x="91678" y="325673"/>
                    <a:pt x="94320" y="326381"/>
                    <a:pt x="96962" y="326381"/>
                  </a:cubicBezTo>
                  <a:cubicBezTo>
                    <a:pt x="101985" y="326381"/>
                    <a:pt x="106896" y="323813"/>
                    <a:pt x="109687" y="319237"/>
                  </a:cubicBezTo>
                  <a:cubicBezTo>
                    <a:pt x="113966" y="312205"/>
                    <a:pt x="111770" y="303051"/>
                    <a:pt x="104738" y="298773"/>
                  </a:cubicBezTo>
                  <a:cubicBezTo>
                    <a:pt x="62285" y="272877"/>
                    <a:pt x="36909" y="227782"/>
                    <a:pt x="36909" y="178110"/>
                  </a:cubicBezTo>
                  <a:cubicBezTo>
                    <a:pt x="36909" y="98971"/>
                    <a:pt x="97520" y="36947"/>
                    <a:pt x="175022" y="36947"/>
                  </a:cubicBezTo>
                  <a:lnTo>
                    <a:pt x="178148" y="36909"/>
                  </a:lnTo>
                  <a:cubicBezTo>
                    <a:pt x="255984" y="36909"/>
                    <a:pt x="319349" y="100236"/>
                    <a:pt x="319349" y="178110"/>
                  </a:cubicBezTo>
                  <a:cubicBezTo>
                    <a:pt x="319349" y="227782"/>
                    <a:pt x="294010" y="272877"/>
                    <a:pt x="251520" y="298773"/>
                  </a:cubicBezTo>
                  <a:cubicBezTo>
                    <a:pt x="244488" y="303051"/>
                    <a:pt x="242292" y="312205"/>
                    <a:pt x="246572" y="319237"/>
                  </a:cubicBezTo>
                  <a:cubicBezTo>
                    <a:pt x="250813" y="326231"/>
                    <a:pt x="259966" y="328464"/>
                    <a:pt x="266998" y="324185"/>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D39C38EA-797C-4434-A57A-6179C2CF6990}"/>
                </a:ext>
              </a:extLst>
            </p:cNvPr>
            <p:cNvSpPr/>
            <p:nvPr/>
          </p:nvSpPr>
          <p:spPr>
            <a:xfrm>
              <a:off x="4994340" y="2424813"/>
              <a:ext cx="542925" cy="495300"/>
            </a:xfrm>
            <a:custGeom>
              <a:avLst/>
              <a:gdLst>
                <a:gd name="connsiteX0" fmla="*/ 277751 w 542925"/>
                <a:gd name="connsiteY0" fmla="*/ 7144 h 495300"/>
                <a:gd name="connsiteX1" fmla="*/ 270086 w 542925"/>
                <a:gd name="connsiteY1" fmla="*/ 7144 h 495300"/>
                <a:gd name="connsiteX2" fmla="*/ 7144 w 542925"/>
                <a:gd name="connsiteY2" fmla="*/ 270085 h 495300"/>
                <a:gd name="connsiteX3" fmla="*/ 131341 w 542925"/>
                <a:gd name="connsiteY3" fmla="*/ 493477 h 495300"/>
                <a:gd name="connsiteX4" fmla="*/ 139191 w 542925"/>
                <a:gd name="connsiteY4" fmla="*/ 495709 h 495300"/>
                <a:gd name="connsiteX5" fmla="*/ 151842 w 542925"/>
                <a:gd name="connsiteY5" fmla="*/ 488677 h 495300"/>
                <a:gd name="connsiteX6" fmla="*/ 147080 w 542925"/>
                <a:gd name="connsiteY6" fmla="*/ 468176 h 495300"/>
                <a:gd name="connsiteX7" fmla="*/ 36872 w 542925"/>
                <a:gd name="connsiteY7" fmla="*/ 270085 h 495300"/>
                <a:gd name="connsiteX8" fmla="*/ 270049 w 542925"/>
                <a:gd name="connsiteY8" fmla="*/ 36909 h 495300"/>
                <a:gd name="connsiteX9" fmla="*/ 277751 w 542925"/>
                <a:gd name="connsiteY9" fmla="*/ 36909 h 495300"/>
                <a:gd name="connsiteX10" fmla="*/ 510890 w 542925"/>
                <a:gd name="connsiteY10" fmla="*/ 270085 h 495300"/>
                <a:gd name="connsiteX11" fmla="*/ 400720 w 542925"/>
                <a:gd name="connsiteY11" fmla="*/ 468176 h 495300"/>
                <a:gd name="connsiteX12" fmla="*/ 395958 w 542925"/>
                <a:gd name="connsiteY12" fmla="*/ 488677 h 495300"/>
                <a:gd name="connsiteX13" fmla="*/ 416458 w 542925"/>
                <a:gd name="connsiteY13" fmla="*/ 493477 h 495300"/>
                <a:gd name="connsiteX14" fmla="*/ 540693 w 542925"/>
                <a:gd name="connsiteY14" fmla="*/ 270085 h 495300"/>
                <a:gd name="connsiteX15" fmla="*/ 277751 w 542925"/>
                <a:gd name="connsiteY15" fmla="*/ 714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925" h="495300">
                  <a:moveTo>
                    <a:pt x="277751" y="7144"/>
                  </a:moveTo>
                  <a:lnTo>
                    <a:pt x="270086" y="7144"/>
                  </a:lnTo>
                  <a:cubicBezTo>
                    <a:pt x="125090" y="7144"/>
                    <a:pt x="7144" y="125090"/>
                    <a:pt x="7144" y="270085"/>
                  </a:cubicBezTo>
                  <a:cubicBezTo>
                    <a:pt x="7144" y="361578"/>
                    <a:pt x="53578" y="445107"/>
                    <a:pt x="131341" y="493477"/>
                  </a:cubicBezTo>
                  <a:cubicBezTo>
                    <a:pt x="133796" y="495002"/>
                    <a:pt x="136513" y="495709"/>
                    <a:pt x="139191" y="495709"/>
                  </a:cubicBezTo>
                  <a:cubicBezTo>
                    <a:pt x="144178" y="495709"/>
                    <a:pt x="149014" y="493216"/>
                    <a:pt x="151842" y="488677"/>
                  </a:cubicBezTo>
                  <a:cubicBezTo>
                    <a:pt x="156195" y="481719"/>
                    <a:pt x="154037" y="472530"/>
                    <a:pt x="147080" y="468176"/>
                  </a:cubicBezTo>
                  <a:cubicBezTo>
                    <a:pt x="78098" y="425276"/>
                    <a:pt x="36909" y="351235"/>
                    <a:pt x="36872" y="270085"/>
                  </a:cubicBezTo>
                  <a:cubicBezTo>
                    <a:pt x="36872" y="141498"/>
                    <a:pt x="141498" y="36909"/>
                    <a:pt x="270049" y="36909"/>
                  </a:cubicBezTo>
                  <a:lnTo>
                    <a:pt x="277751" y="36909"/>
                  </a:lnTo>
                  <a:cubicBezTo>
                    <a:pt x="406301" y="36909"/>
                    <a:pt x="510890" y="141498"/>
                    <a:pt x="510890" y="270085"/>
                  </a:cubicBezTo>
                  <a:cubicBezTo>
                    <a:pt x="510890" y="351235"/>
                    <a:pt x="469701" y="425276"/>
                    <a:pt x="400720" y="468176"/>
                  </a:cubicBezTo>
                  <a:cubicBezTo>
                    <a:pt x="393762" y="472530"/>
                    <a:pt x="391604" y="481719"/>
                    <a:pt x="395958" y="488677"/>
                  </a:cubicBezTo>
                  <a:cubicBezTo>
                    <a:pt x="400311" y="495672"/>
                    <a:pt x="409463" y="497756"/>
                    <a:pt x="416458" y="493477"/>
                  </a:cubicBezTo>
                  <a:cubicBezTo>
                    <a:pt x="494221" y="445107"/>
                    <a:pt x="540656" y="361578"/>
                    <a:pt x="540693" y="270085"/>
                  </a:cubicBezTo>
                  <a:cubicBezTo>
                    <a:pt x="540693" y="125127"/>
                    <a:pt x="422710" y="7144"/>
                    <a:pt x="277751" y="714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90" name="Freeform: Shape 289">
              <a:extLst>
                <a:ext uri="{FF2B5EF4-FFF2-40B4-BE49-F238E27FC236}">
                  <a16:creationId xmlns:a16="http://schemas.microsoft.com/office/drawing/2014/main" id="{5D9210CD-28E2-4C6A-81D4-54A804622D8B}"/>
                </a:ext>
              </a:extLst>
            </p:cNvPr>
            <p:cNvSpPr/>
            <p:nvPr/>
          </p:nvSpPr>
          <p:spPr>
            <a:xfrm>
              <a:off x="5160674" y="2802018"/>
              <a:ext cx="209550" cy="228600"/>
            </a:xfrm>
            <a:custGeom>
              <a:avLst/>
              <a:gdLst>
                <a:gd name="connsiteX0" fmla="*/ 123807 w 209550"/>
                <a:gd name="connsiteY0" fmla="*/ 20836 h 228600"/>
                <a:gd name="connsiteX1" fmla="*/ 93967 w 209550"/>
                <a:gd name="connsiteY1" fmla="*/ 20687 h 228600"/>
                <a:gd name="connsiteX2" fmla="*/ 9841 w 209550"/>
                <a:gd name="connsiteY2" fmla="*/ 189309 h 228600"/>
                <a:gd name="connsiteX3" fmla="*/ 35402 w 209550"/>
                <a:gd name="connsiteY3" fmla="*/ 222275 h 228600"/>
                <a:gd name="connsiteX4" fmla="*/ 68405 w 209550"/>
                <a:gd name="connsiteY4" fmla="*/ 222275 h 228600"/>
                <a:gd name="connsiteX5" fmla="*/ 149702 w 209550"/>
                <a:gd name="connsiteY5" fmla="*/ 222275 h 228600"/>
                <a:gd name="connsiteX6" fmla="*/ 179542 w 209550"/>
                <a:gd name="connsiteY6" fmla="*/ 222275 h 228600"/>
                <a:gd name="connsiteX7" fmla="*/ 205439 w 209550"/>
                <a:gd name="connsiteY7" fmla="*/ 1891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23807" y="20836"/>
                  </a:moveTo>
                  <a:cubicBezTo>
                    <a:pt x="115695" y="2642"/>
                    <a:pt x="102264" y="2568"/>
                    <a:pt x="93967" y="20687"/>
                  </a:cubicBezTo>
                  <a:lnTo>
                    <a:pt x="9841" y="189309"/>
                  </a:lnTo>
                  <a:cubicBezTo>
                    <a:pt x="1544" y="207467"/>
                    <a:pt x="13041" y="222275"/>
                    <a:pt x="35402" y="222275"/>
                  </a:cubicBezTo>
                  <a:lnTo>
                    <a:pt x="68405" y="222275"/>
                  </a:lnTo>
                  <a:cubicBezTo>
                    <a:pt x="90766" y="222275"/>
                    <a:pt x="127341" y="222275"/>
                    <a:pt x="149702" y="222275"/>
                  </a:cubicBezTo>
                  <a:lnTo>
                    <a:pt x="179542" y="222275"/>
                  </a:lnTo>
                  <a:cubicBezTo>
                    <a:pt x="201867" y="222275"/>
                    <a:pt x="213550" y="207392"/>
                    <a:pt x="205439" y="189198"/>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sp>
        <p:nvSpPr>
          <p:cNvPr id="291" name="Freeform: Shape 290">
            <a:extLst>
              <a:ext uri="{FF2B5EF4-FFF2-40B4-BE49-F238E27FC236}">
                <a16:creationId xmlns:a16="http://schemas.microsoft.com/office/drawing/2014/main" id="{E935FB13-6A6E-4995-9887-F92AA57350E6}"/>
              </a:ext>
            </a:extLst>
          </p:cNvPr>
          <p:cNvSpPr/>
          <p:nvPr/>
        </p:nvSpPr>
        <p:spPr>
          <a:xfrm>
            <a:off x="5533567" y="5319263"/>
            <a:ext cx="179787" cy="496688"/>
          </a:xfrm>
          <a:custGeom>
            <a:avLst/>
            <a:gdLst>
              <a:gd name="connsiteX0" fmla="*/ 0 w 195072"/>
              <a:gd name="connsiteY0" fmla="*/ 371856 h 371856"/>
              <a:gd name="connsiteX1" fmla="*/ 195072 w 195072"/>
              <a:gd name="connsiteY1" fmla="*/ 371856 h 371856"/>
              <a:gd name="connsiteX2" fmla="*/ 195072 w 195072"/>
              <a:gd name="connsiteY2" fmla="*/ 0 h 371856"/>
            </a:gdLst>
            <a:ahLst/>
            <a:cxnLst>
              <a:cxn ang="0">
                <a:pos x="connsiteX0" y="connsiteY0"/>
              </a:cxn>
              <a:cxn ang="0">
                <a:pos x="connsiteX1" y="connsiteY1"/>
              </a:cxn>
              <a:cxn ang="0">
                <a:pos x="connsiteX2" y="connsiteY2"/>
              </a:cxn>
            </a:cxnLst>
            <a:rect l="l" t="t" r="r" b="b"/>
            <a:pathLst>
              <a:path w="195072" h="371856">
                <a:moveTo>
                  <a:pt x="0" y="371856"/>
                </a:moveTo>
                <a:lnTo>
                  <a:pt x="195072" y="371856"/>
                </a:lnTo>
                <a:lnTo>
                  <a:pt x="195072"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92" name="Freeform: Shape 291">
            <a:extLst>
              <a:ext uri="{FF2B5EF4-FFF2-40B4-BE49-F238E27FC236}">
                <a16:creationId xmlns:a16="http://schemas.microsoft.com/office/drawing/2014/main" id="{8F30001F-9E62-4B7A-ACF9-8BDF52450C62}"/>
              </a:ext>
            </a:extLst>
          </p:cNvPr>
          <p:cNvSpPr/>
          <p:nvPr/>
        </p:nvSpPr>
        <p:spPr>
          <a:xfrm flipH="1" flipV="1">
            <a:off x="5713354" y="3306551"/>
            <a:ext cx="1817840" cy="1131430"/>
          </a:xfrm>
          <a:custGeom>
            <a:avLst/>
            <a:gdLst>
              <a:gd name="connsiteX0" fmla="*/ 0 w 195072"/>
              <a:gd name="connsiteY0" fmla="*/ 371856 h 371856"/>
              <a:gd name="connsiteX1" fmla="*/ 195072 w 195072"/>
              <a:gd name="connsiteY1" fmla="*/ 371856 h 371856"/>
              <a:gd name="connsiteX2" fmla="*/ 195072 w 195072"/>
              <a:gd name="connsiteY2" fmla="*/ 0 h 371856"/>
            </a:gdLst>
            <a:ahLst/>
            <a:cxnLst>
              <a:cxn ang="0">
                <a:pos x="connsiteX0" y="connsiteY0"/>
              </a:cxn>
              <a:cxn ang="0">
                <a:pos x="connsiteX1" y="connsiteY1"/>
              </a:cxn>
              <a:cxn ang="0">
                <a:pos x="connsiteX2" y="connsiteY2"/>
              </a:cxn>
            </a:cxnLst>
            <a:rect l="l" t="t" r="r" b="b"/>
            <a:pathLst>
              <a:path w="195072" h="371856">
                <a:moveTo>
                  <a:pt x="0" y="371856"/>
                </a:moveTo>
                <a:lnTo>
                  <a:pt x="195072" y="371856"/>
                </a:lnTo>
                <a:lnTo>
                  <a:pt x="195072"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296" name="TextBox 295">
            <a:extLst>
              <a:ext uri="{FF2B5EF4-FFF2-40B4-BE49-F238E27FC236}">
                <a16:creationId xmlns:a16="http://schemas.microsoft.com/office/drawing/2014/main" id="{3A015262-073C-46BB-BEA4-7328CE171C05}"/>
              </a:ext>
            </a:extLst>
          </p:cNvPr>
          <p:cNvSpPr txBox="1"/>
          <p:nvPr/>
        </p:nvSpPr>
        <p:spPr>
          <a:xfrm>
            <a:off x="9249813" y="5795127"/>
            <a:ext cx="494404" cy="3323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Redis</a:t>
            </a:r>
            <a:br>
              <a:rPr lang="en-US" sz="1200"/>
            </a:br>
            <a:r>
              <a:rPr lang="en-US" sz="1200"/>
              <a:t>Cache</a:t>
            </a:r>
          </a:p>
        </p:txBody>
      </p:sp>
      <p:sp>
        <p:nvSpPr>
          <p:cNvPr id="297" name="TextBox 296">
            <a:extLst>
              <a:ext uri="{FF2B5EF4-FFF2-40B4-BE49-F238E27FC236}">
                <a16:creationId xmlns:a16="http://schemas.microsoft.com/office/drawing/2014/main" id="{21F6D2BF-2154-4B53-AE4D-583D276B1C43}"/>
              </a:ext>
            </a:extLst>
          </p:cNvPr>
          <p:cNvSpPr txBox="1"/>
          <p:nvPr/>
        </p:nvSpPr>
        <p:spPr>
          <a:xfrm>
            <a:off x="9906172" y="5795127"/>
            <a:ext cx="1307438" cy="498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Product Catalog Orders in Azure DB for PostgreSQL</a:t>
            </a:r>
          </a:p>
        </p:txBody>
      </p:sp>
      <p:sp>
        <p:nvSpPr>
          <p:cNvPr id="298" name="TextBox 297">
            <a:extLst>
              <a:ext uri="{FF2B5EF4-FFF2-40B4-BE49-F238E27FC236}">
                <a16:creationId xmlns:a16="http://schemas.microsoft.com/office/drawing/2014/main" id="{4967CD3F-99D3-490B-BA51-B108FE1691EE}"/>
              </a:ext>
            </a:extLst>
          </p:cNvPr>
          <p:cNvSpPr txBox="1"/>
          <p:nvPr/>
        </p:nvSpPr>
        <p:spPr>
          <a:xfrm>
            <a:off x="8293362" y="5795127"/>
            <a:ext cx="794496" cy="498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Product Images Site</a:t>
            </a:r>
            <a:br>
              <a:rPr lang="en-US" sz="1200"/>
            </a:br>
            <a:r>
              <a:rPr lang="en-US" sz="1200"/>
              <a:t>Content</a:t>
            </a:r>
          </a:p>
        </p:txBody>
      </p:sp>
      <p:sp>
        <p:nvSpPr>
          <p:cNvPr id="299" name="TextBox 298">
            <a:extLst>
              <a:ext uri="{FF2B5EF4-FFF2-40B4-BE49-F238E27FC236}">
                <a16:creationId xmlns:a16="http://schemas.microsoft.com/office/drawing/2014/main" id="{F010E5B2-4623-454F-ACC2-5BC706AA9761}"/>
              </a:ext>
            </a:extLst>
          </p:cNvPr>
          <p:cNvSpPr txBox="1"/>
          <p:nvPr/>
        </p:nvSpPr>
        <p:spPr>
          <a:xfrm>
            <a:off x="7650462" y="5795126"/>
            <a:ext cx="513034"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Search</a:t>
            </a:r>
          </a:p>
        </p:txBody>
      </p:sp>
      <p:pic>
        <p:nvPicPr>
          <p:cNvPr id="300" name="Graphic 299">
            <a:extLst>
              <a:ext uri="{FF2B5EF4-FFF2-40B4-BE49-F238E27FC236}">
                <a16:creationId xmlns:a16="http://schemas.microsoft.com/office/drawing/2014/main" id="{6FCB36D9-C59C-45B6-B191-DAB61FC670B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87156" y="2834501"/>
            <a:ext cx="281972" cy="281972"/>
          </a:xfrm>
          <a:prstGeom prst="rect">
            <a:avLst/>
          </a:prstGeom>
        </p:spPr>
      </p:pic>
      <p:sp>
        <p:nvSpPr>
          <p:cNvPr id="301" name="TextBox 300">
            <a:extLst>
              <a:ext uri="{FF2B5EF4-FFF2-40B4-BE49-F238E27FC236}">
                <a16:creationId xmlns:a16="http://schemas.microsoft.com/office/drawing/2014/main" id="{AE620DC8-987C-4902-AC22-9FF7B1A54993}"/>
              </a:ext>
            </a:extLst>
          </p:cNvPr>
          <p:cNvSpPr txBox="1"/>
          <p:nvPr/>
        </p:nvSpPr>
        <p:spPr>
          <a:xfrm>
            <a:off x="3812779" y="4876197"/>
            <a:ext cx="834031"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r>
              <a:rPr lang="en-US" sz="1200"/>
              <a:t>Functions</a:t>
            </a:r>
          </a:p>
        </p:txBody>
      </p:sp>
      <p:sp>
        <p:nvSpPr>
          <p:cNvPr id="302" name="Freeform: Shape 301">
            <a:extLst>
              <a:ext uri="{FF2B5EF4-FFF2-40B4-BE49-F238E27FC236}">
                <a16:creationId xmlns:a16="http://schemas.microsoft.com/office/drawing/2014/main" id="{E771CEC3-7CF7-469F-82C5-F14F94A8BE0E}"/>
              </a:ext>
            </a:extLst>
          </p:cNvPr>
          <p:cNvSpPr>
            <a:spLocks/>
          </p:cNvSpPr>
          <p:nvPr/>
        </p:nvSpPr>
        <p:spPr bwMode="auto">
          <a:xfrm>
            <a:off x="11133040" y="1539809"/>
            <a:ext cx="389986" cy="437258"/>
          </a:xfrm>
          <a:custGeom>
            <a:avLst/>
            <a:gdLst>
              <a:gd name="connsiteX0" fmla="*/ 206976 w 209550"/>
              <a:gd name="connsiteY0" fmla="*/ 74612 h 234950"/>
              <a:gd name="connsiteX1" fmla="*/ 209550 w 209550"/>
              <a:gd name="connsiteY1" fmla="*/ 74612 h 234950"/>
              <a:gd name="connsiteX2" fmla="*/ 209550 w 209550"/>
              <a:gd name="connsiteY2" fmla="*/ 77157 h 234950"/>
              <a:gd name="connsiteX3" fmla="*/ 209550 w 209550"/>
              <a:gd name="connsiteY3" fmla="*/ 181504 h 234950"/>
              <a:gd name="connsiteX4" fmla="*/ 209550 w 209550"/>
              <a:gd name="connsiteY4" fmla="*/ 184049 h 234950"/>
              <a:gd name="connsiteX5" fmla="*/ 119449 w 209550"/>
              <a:gd name="connsiteY5" fmla="*/ 234950 h 234950"/>
              <a:gd name="connsiteX6" fmla="*/ 116874 w 209550"/>
              <a:gd name="connsiteY6" fmla="*/ 234950 h 234950"/>
              <a:gd name="connsiteX7" fmla="*/ 114300 w 209550"/>
              <a:gd name="connsiteY7" fmla="*/ 232405 h 234950"/>
              <a:gd name="connsiteX8" fmla="*/ 114300 w 209550"/>
              <a:gd name="connsiteY8" fmla="*/ 130603 h 234950"/>
              <a:gd name="connsiteX9" fmla="*/ 116874 w 209550"/>
              <a:gd name="connsiteY9" fmla="*/ 128058 h 234950"/>
              <a:gd name="connsiteX10" fmla="*/ 206976 w 209550"/>
              <a:gd name="connsiteY10" fmla="*/ 74612 h 234950"/>
              <a:gd name="connsiteX11" fmla="*/ 0 w 209550"/>
              <a:gd name="connsiteY11" fmla="*/ 74612 h 234950"/>
              <a:gd name="connsiteX12" fmla="*/ 5063 w 209550"/>
              <a:gd name="connsiteY12" fmla="*/ 74612 h 234950"/>
              <a:gd name="connsiteX13" fmla="*/ 93663 w 209550"/>
              <a:gd name="connsiteY13" fmla="*/ 125513 h 234950"/>
              <a:gd name="connsiteX14" fmla="*/ 93663 w 209550"/>
              <a:gd name="connsiteY14" fmla="*/ 128058 h 234950"/>
              <a:gd name="connsiteX15" fmla="*/ 93663 w 209550"/>
              <a:gd name="connsiteY15" fmla="*/ 232405 h 234950"/>
              <a:gd name="connsiteX16" fmla="*/ 93663 w 209550"/>
              <a:gd name="connsiteY16" fmla="*/ 234950 h 234950"/>
              <a:gd name="connsiteX17" fmla="*/ 91132 w 209550"/>
              <a:gd name="connsiteY17" fmla="*/ 234950 h 234950"/>
              <a:gd name="connsiteX18" fmla="*/ 0 w 209550"/>
              <a:gd name="connsiteY18" fmla="*/ 184049 h 234950"/>
              <a:gd name="connsiteX19" fmla="*/ 0 w 209550"/>
              <a:gd name="connsiteY19" fmla="*/ 181504 h 234950"/>
              <a:gd name="connsiteX20" fmla="*/ 0 w 209550"/>
              <a:gd name="connsiteY20" fmla="*/ 77157 h 234950"/>
              <a:gd name="connsiteX21" fmla="*/ 0 w 209550"/>
              <a:gd name="connsiteY21" fmla="*/ 74612 h 234950"/>
              <a:gd name="connsiteX22" fmla="*/ 102217 w 209550"/>
              <a:gd name="connsiteY22" fmla="*/ 0 h 234950"/>
              <a:gd name="connsiteX23" fmla="*/ 104775 w 209550"/>
              <a:gd name="connsiteY23" fmla="*/ 0 h 234950"/>
              <a:gd name="connsiteX24" fmla="*/ 196850 w 209550"/>
              <a:gd name="connsiteY24" fmla="*/ 51686 h 234950"/>
              <a:gd name="connsiteX25" fmla="*/ 196850 w 209550"/>
              <a:gd name="connsiteY25" fmla="*/ 54270 h 234950"/>
              <a:gd name="connsiteX26" fmla="*/ 196850 w 209550"/>
              <a:gd name="connsiteY26" fmla="*/ 56855 h 234950"/>
              <a:gd name="connsiteX27" fmla="*/ 107333 w 209550"/>
              <a:gd name="connsiteY27" fmla="*/ 108541 h 234950"/>
              <a:gd name="connsiteX28" fmla="*/ 104775 w 209550"/>
              <a:gd name="connsiteY28" fmla="*/ 111125 h 234950"/>
              <a:gd name="connsiteX29" fmla="*/ 104775 w 209550"/>
              <a:gd name="connsiteY29" fmla="*/ 108541 h 234950"/>
              <a:gd name="connsiteX30" fmla="*/ 12700 w 209550"/>
              <a:gd name="connsiteY30" fmla="*/ 56855 h 234950"/>
              <a:gd name="connsiteX31" fmla="*/ 12700 w 209550"/>
              <a:gd name="connsiteY31" fmla="*/ 54270 h 234950"/>
              <a:gd name="connsiteX32" fmla="*/ 12700 w 209550"/>
              <a:gd name="connsiteY32" fmla="*/ 51686 h 234950"/>
              <a:gd name="connsiteX33" fmla="*/ 102217 w 209550"/>
              <a:gd name="connsiteY33"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234950">
                <a:moveTo>
                  <a:pt x="206976" y="74612"/>
                </a:moveTo>
                <a:cubicBezTo>
                  <a:pt x="206976" y="74612"/>
                  <a:pt x="206976" y="74612"/>
                  <a:pt x="209550" y="74612"/>
                </a:cubicBezTo>
                <a:cubicBezTo>
                  <a:pt x="209550" y="77157"/>
                  <a:pt x="209550" y="77157"/>
                  <a:pt x="209550" y="77157"/>
                </a:cubicBezTo>
                <a:cubicBezTo>
                  <a:pt x="209550" y="77157"/>
                  <a:pt x="209550" y="77157"/>
                  <a:pt x="209550" y="181504"/>
                </a:cubicBezTo>
                <a:cubicBezTo>
                  <a:pt x="209550" y="181504"/>
                  <a:pt x="209550" y="181504"/>
                  <a:pt x="209550" y="184049"/>
                </a:cubicBezTo>
                <a:cubicBezTo>
                  <a:pt x="209550" y="184049"/>
                  <a:pt x="209550" y="184049"/>
                  <a:pt x="119449" y="234950"/>
                </a:cubicBezTo>
                <a:cubicBezTo>
                  <a:pt x="119449" y="234950"/>
                  <a:pt x="119449" y="234950"/>
                  <a:pt x="116874" y="234950"/>
                </a:cubicBezTo>
                <a:cubicBezTo>
                  <a:pt x="114300" y="234950"/>
                  <a:pt x="114300" y="232405"/>
                  <a:pt x="114300" y="232405"/>
                </a:cubicBezTo>
                <a:cubicBezTo>
                  <a:pt x="114300" y="232405"/>
                  <a:pt x="114300" y="232405"/>
                  <a:pt x="114300" y="130603"/>
                </a:cubicBezTo>
                <a:cubicBezTo>
                  <a:pt x="114300" y="128058"/>
                  <a:pt x="114300" y="128058"/>
                  <a:pt x="116874" y="128058"/>
                </a:cubicBezTo>
                <a:cubicBezTo>
                  <a:pt x="116874" y="128058"/>
                  <a:pt x="116874" y="128058"/>
                  <a:pt x="206976" y="74612"/>
                </a:cubicBezTo>
                <a:close/>
                <a:moveTo>
                  <a:pt x="0" y="74612"/>
                </a:moveTo>
                <a:cubicBezTo>
                  <a:pt x="0" y="74612"/>
                  <a:pt x="0" y="74612"/>
                  <a:pt x="5063" y="74612"/>
                </a:cubicBezTo>
                <a:cubicBezTo>
                  <a:pt x="5063" y="74612"/>
                  <a:pt x="5063" y="74612"/>
                  <a:pt x="93663" y="125513"/>
                </a:cubicBezTo>
                <a:cubicBezTo>
                  <a:pt x="93663" y="128058"/>
                  <a:pt x="93663" y="128058"/>
                  <a:pt x="93663" y="128058"/>
                </a:cubicBezTo>
                <a:cubicBezTo>
                  <a:pt x="93663" y="128058"/>
                  <a:pt x="93663" y="128058"/>
                  <a:pt x="93663" y="232405"/>
                </a:cubicBezTo>
                <a:cubicBezTo>
                  <a:pt x="93663" y="232405"/>
                  <a:pt x="93663" y="234950"/>
                  <a:pt x="93663" y="234950"/>
                </a:cubicBezTo>
                <a:cubicBezTo>
                  <a:pt x="93663" y="234950"/>
                  <a:pt x="93663" y="234950"/>
                  <a:pt x="91132" y="234950"/>
                </a:cubicBezTo>
                <a:cubicBezTo>
                  <a:pt x="91132" y="234950"/>
                  <a:pt x="91132" y="234950"/>
                  <a:pt x="0" y="184049"/>
                </a:cubicBezTo>
                <a:cubicBezTo>
                  <a:pt x="0" y="181504"/>
                  <a:pt x="0" y="181504"/>
                  <a:pt x="0" y="181504"/>
                </a:cubicBezTo>
                <a:cubicBezTo>
                  <a:pt x="0" y="181504"/>
                  <a:pt x="0" y="181504"/>
                  <a:pt x="0" y="77157"/>
                </a:cubicBezTo>
                <a:cubicBezTo>
                  <a:pt x="0" y="77157"/>
                  <a:pt x="0" y="74612"/>
                  <a:pt x="0" y="74612"/>
                </a:cubicBezTo>
                <a:close/>
                <a:moveTo>
                  <a:pt x="102217" y="0"/>
                </a:moveTo>
                <a:cubicBezTo>
                  <a:pt x="104775" y="0"/>
                  <a:pt x="104775" y="0"/>
                  <a:pt x="104775" y="0"/>
                </a:cubicBezTo>
                <a:cubicBezTo>
                  <a:pt x="196850" y="51686"/>
                  <a:pt x="196850" y="51686"/>
                  <a:pt x="196850" y="51686"/>
                </a:cubicBezTo>
                <a:cubicBezTo>
                  <a:pt x="196850" y="54270"/>
                  <a:pt x="196850" y="54270"/>
                  <a:pt x="196850" y="54270"/>
                </a:cubicBezTo>
                <a:cubicBezTo>
                  <a:pt x="196850" y="56855"/>
                  <a:pt x="196850" y="56855"/>
                  <a:pt x="196850" y="56855"/>
                </a:cubicBezTo>
                <a:cubicBezTo>
                  <a:pt x="107333" y="108541"/>
                  <a:pt x="107333" y="108541"/>
                  <a:pt x="107333" y="108541"/>
                </a:cubicBezTo>
                <a:cubicBezTo>
                  <a:pt x="104775" y="111125"/>
                  <a:pt x="104775" y="111125"/>
                  <a:pt x="104775" y="111125"/>
                </a:cubicBezTo>
                <a:cubicBezTo>
                  <a:pt x="104775" y="108541"/>
                  <a:pt x="104775" y="108541"/>
                  <a:pt x="104775" y="108541"/>
                </a:cubicBezTo>
                <a:cubicBezTo>
                  <a:pt x="12700" y="56855"/>
                  <a:pt x="12700" y="56855"/>
                  <a:pt x="12700" y="56855"/>
                </a:cubicBezTo>
                <a:cubicBezTo>
                  <a:pt x="12700" y="56855"/>
                  <a:pt x="12700" y="56855"/>
                  <a:pt x="12700" y="54270"/>
                </a:cubicBezTo>
                <a:cubicBezTo>
                  <a:pt x="12700" y="54270"/>
                  <a:pt x="12700" y="51686"/>
                  <a:pt x="12700" y="51686"/>
                </a:cubicBezTo>
                <a:cubicBezTo>
                  <a:pt x="102217" y="0"/>
                  <a:pt x="102217" y="0"/>
                  <a:pt x="10221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sp>
        <p:nvSpPr>
          <p:cNvPr id="306" name="Freeform: Shape 305">
            <a:extLst>
              <a:ext uri="{FF2B5EF4-FFF2-40B4-BE49-F238E27FC236}">
                <a16:creationId xmlns:a16="http://schemas.microsoft.com/office/drawing/2014/main" id="{1BE8C512-B9BF-43D0-A609-5145A20D224A}"/>
              </a:ext>
            </a:extLst>
          </p:cNvPr>
          <p:cNvSpPr/>
          <p:nvPr/>
        </p:nvSpPr>
        <p:spPr bwMode="auto">
          <a:xfrm>
            <a:off x="8705932" y="1769555"/>
            <a:ext cx="481013" cy="318800"/>
          </a:xfrm>
          <a:custGeom>
            <a:avLst/>
            <a:gdLst>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83105 h 660982"/>
              <a:gd name="connsiteX6" fmla="*/ 559810 w 997304"/>
              <a:gd name="connsiteY6" fmla="*/ 293290 h 660982"/>
              <a:gd name="connsiteX7" fmla="*/ 459186 w 997304"/>
              <a:gd name="connsiteY7" fmla="*/ 542856 h 660982"/>
              <a:gd name="connsiteX8" fmla="*/ 784287 w 997304"/>
              <a:gd name="connsiteY8" fmla="*/ 175824 h 660982"/>
              <a:gd name="connsiteX9" fmla="*/ 650374 w 997304"/>
              <a:gd name="connsiteY9" fmla="*/ 165962 h 660982"/>
              <a:gd name="connsiteX10" fmla="*/ 641224 w 997304"/>
              <a:gd name="connsiteY10" fmla="*/ 165634 h 660982"/>
              <a:gd name="connsiteX11" fmla="*/ 651105 w 997304"/>
              <a:gd name="connsiteY11" fmla="*/ 165634 h 660982"/>
              <a:gd name="connsiteX12" fmla="*/ 651105 w 997304"/>
              <a:gd name="connsiteY12" fmla="*/ 160609 h 660982"/>
              <a:gd name="connsiteX13" fmla="*/ 651105 w 997304"/>
              <a:gd name="connsiteY13" fmla="*/ 155585 h 660982"/>
              <a:gd name="connsiteX14" fmla="*/ 725358 w 997304"/>
              <a:gd name="connsiteY14" fmla="*/ 23694 h 660982"/>
              <a:gd name="connsiteX15" fmla="*/ 733086 w 997304"/>
              <a:gd name="connsiteY15" fmla="*/ 9968 h 660982"/>
              <a:gd name="connsiteX16" fmla="*/ 763921 w 997304"/>
              <a:gd name="connsiteY16" fmla="*/ 26579 h 660982"/>
              <a:gd name="connsiteX17" fmla="*/ 877628 w 997304"/>
              <a:gd name="connsiteY17" fmla="*/ 242015 h 660982"/>
              <a:gd name="connsiteX18" fmla="*/ 877628 w 997304"/>
              <a:gd name="connsiteY18" fmla="*/ 266953 h 660982"/>
              <a:gd name="connsiteX19" fmla="*/ 997304 w 997304"/>
              <a:gd name="connsiteY19" fmla="*/ 446511 h 660982"/>
              <a:gd name="connsiteX20" fmla="*/ 772911 w 997304"/>
              <a:gd name="connsiteY20" fmla="*/ 660982 h 660982"/>
              <a:gd name="connsiteX21" fmla="*/ 224393 w 997304"/>
              <a:gd name="connsiteY21" fmla="*/ 660982 h 660982"/>
              <a:gd name="connsiteX22" fmla="*/ 0 w 997304"/>
              <a:gd name="connsiteY22" fmla="*/ 446511 h 660982"/>
              <a:gd name="connsiteX23" fmla="*/ 109703 w 997304"/>
              <a:gd name="connsiteY23" fmla="*/ 271941 h 660982"/>
              <a:gd name="connsiteX24" fmla="*/ 109703 w 997304"/>
              <a:gd name="connsiteY24" fmla="*/ 251990 h 660982"/>
              <a:gd name="connsiteX25" fmla="*/ 309164 w 997304"/>
              <a:gd name="connsiteY25" fmla="*/ 62457 h 660982"/>
              <a:gd name="connsiteX26" fmla="*/ 408894 w 997304"/>
              <a:gd name="connsiteY26" fmla="*/ 92384 h 660982"/>
              <a:gd name="connsiteX27" fmla="*/ 502392 w 997304"/>
              <a:gd name="connsiteY27" fmla="*/ 11333 h 660982"/>
              <a:gd name="connsiteX28" fmla="*/ 532413 w 997304"/>
              <a:gd name="connsiteY28"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559810 w 997304"/>
              <a:gd name="connsiteY5" fmla="*/ 293290 h 660982"/>
              <a:gd name="connsiteX6" fmla="*/ 459186 w 997304"/>
              <a:gd name="connsiteY6" fmla="*/ 542856 h 660982"/>
              <a:gd name="connsiteX7" fmla="*/ 784287 w 997304"/>
              <a:gd name="connsiteY7" fmla="*/ 175824 h 660982"/>
              <a:gd name="connsiteX8" fmla="*/ 650374 w 997304"/>
              <a:gd name="connsiteY8" fmla="*/ 165962 h 660982"/>
              <a:gd name="connsiteX9" fmla="*/ 641224 w 997304"/>
              <a:gd name="connsiteY9" fmla="*/ 165634 h 660982"/>
              <a:gd name="connsiteX10" fmla="*/ 651105 w 997304"/>
              <a:gd name="connsiteY10" fmla="*/ 165634 h 660982"/>
              <a:gd name="connsiteX11" fmla="*/ 651105 w 997304"/>
              <a:gd name="connsiteY11" fmla="*/ 160609 h 660982"/>
              <a:gd name="connsiteX12" fmla="*/ 651105 w 997304"/>
              <a:gd name="connsiteY12" fmla="*/ 155585 h 660982"/>
              <a:gd name="connsiteX13" fmla="*/ 725358 w 997304"/>
              <a:gd name="connsiteY13" fmla="*/ 23694 h 660982"/>
              <a:gd name="connsiteX14" fmla="*/ 733086 w 997304"/>
              <a:gd name="connsiteY14" fmla="*/ 9968 h 660982"/>
              <a:gd name="connsiteX15" fmla="*/ 763921 w 997304"/>
              <a:gd name="connsiteY15" fmla="*/ 26579 h 660982"/>
              <a:gd name="connsiteX16" fmla="*/ 877628 w 997304"/>
              <a:gd name="connsiteY16" fmla="*/ 242015 h 660982"/>
              <a:gd name="connsiteX17" fmla="*/ 877628 w 997304"/>
              <a:gd name="connsiteY17" fmla="*/ 266953 h 660982"/>
              <a:gd name="connsiteX18" fmla="*/ 997304 w 997304"/>
              <a:gd name="connsiteY18" fmla="*/ 446511 h 660982"/>
              <a:gd name="connsiteX19" fmla="*/ 772911 w 997304"/>
              <a:gd name="connsiteY19" fmla="*/ 660982 h 660982"/>
              <a:gd name="connsiteX20" fmla="*/ 224393 w 997304"/>
              <a:gd name="connsiteY20" fmla="*/ 660982 h 660982"/>
              <a:gd name="connsiteX21" fmla="*/ 0 w 997304"/>
              <a:gd name="connsiteY21" fmla="*/ 446511 h 660982"/>
              <a:gd name="connsiteX22" fmla="*/ 109703 w 997304"/>
              <a:gd name="connsiteY22" fmla="*/ 271941 h 660982"/>
              <a:gd name="connsiteX23" fmla="*/ 109703 w 997304"/>
              <a:gd name="connsiteY23" fmla="*/ 251990 h 660982"/>
              <a:gd name="connsiteX24" fmla="*/ 309164 w 997304"/>
              <a:gd name="connsiteY24" fmla="*/ 62457 h 660982"/>
              <a:gd name="connsiteX25" fmla="*/ 408894 w 997304"/>
              <a:gd name="connsiteY25" fmla="*/ 92384 h 660982"/>
              <a:gd name="connsiteX26" fmla="*/ 502392 w 997304"/>
              <a:gd name="connsiteY26" fmla="*/ 11333 h 660982"/>
              <a:gd name="connsiteX27" fmla="*/ 532413 w 997304"/>
              <a:gd name="connsiteY27" fmla="*/ 0 h 660982"/>
              <a:gd name="connsiteX0" fmla="*/ 532413 w 997304"/>
              <a:gd name="connsiteY0" fmla="*/ 0 h 660982"/>
              <a:gd name="connsiteX1" fmla="*/ 506422 w 997304"/>
              <a:gd name="connsiteY1" fmla="*/ 83576 h 660982"/>
              <a:gd name="connsiteX2" fmla="*/ 449123 w 997304"/>
              <a:gd name="connsiteY2" fmla="*/ 267825 h 660982"/>
              <a:gd name="connsiteX3" fmla="*/ 454154 w 997304"/>
              <a:gd name="connsiteY3" fmla="*/ 278011 h 660982"/>
              <a:gd name="connsiteX4" fmla="*/ 549748 w 997304"/>
              <a:gd name="connsiteY4" fmla="*/ 278011 h 660982"/>
              <a:gd name="connsiteX5" fmla="*/ 459186 w 997304"/>
              <a:gd name="connsiteY5" fmla="*/ 542856 h 660982"/>
              <a:gd name="connsiteX6" fmla="*/ 784287 w 997304"/>
              <a:gd name="connsiteY6" fmla="*/ 175824 h 660982"/>
              <a:gd name="connsiteX7" fmla="*/ 650374 w 997304"/>
              <a:gd name="connsiteY7" fmla="*/ 165962 h 660982"/>
              <a:gd name="connsiteX8" fmla="*/ 641224 w 997304"/>
              <a:gd name="connsiteY8" fmla="*/ 165634 h 660982"/>
              <a:gd name="connsiteX9" fmla="*/ 651105 w 997304"/>
              <a:gd name="connsiteY9" fmla="*/ 165634 h 660982"/>
              <a:gd name="connsiteX10" fmla="*/ 651105 w 997304"/>
              <a:gd name="connsiteY10" fmla="*/ 160609 h 660982"/>
              <a:gd name="connsiteX11" fmla="*/ 651105 w 997304"/>
              <a:gd name="connsiteY11" fmla="*/ 155585 h 660982"/>
              <a:gd name="connsiteX12" fmla="*/ 725358 w 997304"/>
              <a:gd name="connsiteY12" fmla="*/ 23694 h 660982"/>
              <a:gd name="connsiteX13" fmla="*/ 733086 w 997304"/>
              <a:gd name="connsiteY13" fmla="*/ 9968 h 660982"/>
              <a:gd name="connsiteX14" fmla="*/ 763921 w 997304"/>
              <a:gd name="connsiteY14" fmla="*/ 26579 h 660982"/>
              <a:gd name="connsiteX15" fmla="*/ 877628 w 997304"/>
              <a:gd name="connsiteY15" fmla="*/ 242015 h 660982"/>
              <a:gd name="connsiteX16" fmla="*/ 877628 w 997304"/>
              <a:gd name="connsiteY16" fmla="*/ 266953 h 660982"/>
              <a:gd name="connsiteX17" fmla="*/ 997304 w 997304"/>
              <a:gd name="connsiteY17" fmla="*/ 446511 h 660982"/>
              <a:gd name="connsiteX18" fmla="*/ 772911 w 997304"/>
              <a:gd name="connsiteY18" fmla="*/ 660982 h 660982"/>
              <a:gd name="connsiteX19" fmla="*/ 224393 w 997304"/>
              <a:gd name="connsiteY19" fmla="*/ 660982 h 660982"/>
              <a:gd name="connsiteX20" fmla="*/ 0 w 997304"/>
              <a:gd name="connsiteY20" fmla="*/ 446511 h 660982"/>
              <a:gd name="connsiteX21" fmla="*/ 109703 w 997304"/>
              <a:gd name="connsiteY21" fmla="*/ 271941 h 660982"/>
              <a:gd name="connsiteX22" fmla="*/ 109703 w 997304"/>
              <a:gd name="connsiteY22" fmla="*/ 251990 h 660982"/>
              <a:gd name="connsiteX23" fmla="*/ 309164 w 997304"/>
              <a:gd name="connsiteY23" fmla="*/ 62457 h 660982"/>
              <a:gd name="connsiteX24" fmla="*/ 408894 w 997304"/>
              <a:gd name="connsiteY24" fmla="*/ 92384 h 660982"/>
              <a:gd name="connsiteX25" fmla="*/ 502392 w 997304"/>
              <a:gd name="connsiteY25" fmla="*/ 11333 h 660982"/>
              <a:gd name="connsiteX26" fmla="*/ 532413 w 997304"/>
              <a:gd name="connsiteY26" fmla="*/ 0 h 660982"/>
              <a:gd name="connsiteX0" fmla="*/ 532413 w 997304"/>
              <a:gd name="connsiteY0" fmla="*/ 0 h 660982"/>
              <a:gd name="connsiteX1" fmla="*/ 506422 w 997304"/>
              <a:gd name="connsiteY1" fmla="*/ 83576 h 660982"/>
              <a:gd name="connsiteX2" fmla="*/ 449123 w 997304"/>
              <a:gd name="connsiteY2" fmla="*/ 267825 h 660982"/>
              <a:gd name="connsiteX3" fmla="*/ 549748 w 997304"/>
              <a:gd name="connsiteY3" fmla="*/ 278011 h 660982"/>
              <a:gd name="connsiteX4" fmla="*/ 459186 w 997304"/>
              <a:gd name="connsiteY4" fmla="*/ 542856 h 660982"/>
              <a:gd name="connsiteX5" fmla="*/ 784287 w 997304"/>
              <a:gd name="connsiteY5" fmla="*/ 175824 h 660982"/>
              <a:gd name="connsiteX6" fmla="*/ 650374 w 997304"/>
              <a:gd name="connsiteY6" fmla="*/ 165962 h 660982"/>
              <a:gd name="connsiteX7" fmla="*/ 641224 w 997304"/>
              <a:gd name="connsiteY7" fmla="*/ 165634 h 660982"/>
              <a:gd name="connsiteX8" fmla="*/ 651105 w 997304"/>
              <a:gd name="connsiteY8" fmla="*/ 165634 h 660982"/>
              <a:gd name="connsiteX9" fmla="*/ 651105 w 997304"/>
              <a:gd name="connsiteY9" fmla="*/ 160609 h 660982"/>
              <a:gd name="connsiteX10" fmla="*/ 651105 w 997304"/>
              <a:gd name="connsiteY10" fmla="*/ 155585 h 660982"/>
              <a:gd name="connsiteX11" fmla="*/ 725358 w 997304"/>
              <a:gd name="connsiteY11" fmla="*/ 23694 h 660982"/>
              <a:gd name="connsiteX12" fmla="*/ 733086 w 997304"/>
              <a:gd name="connsiteY12" fmla="*/ 9968 h 660982"/>
              <a:gd name="connsiteX13" fmla="*/ 763921 w 997304"/>
              <a:gd name="connsiteY13" fmla="*/ 26579 h 660982"/>
              <a:gd name="connsiteX14" fmla="*/ 877628 w 997304"/>
              <a:gd name="connsiteY14" fmla="*/ 242015 h 660982"/>
              <a:gd name="connsiteX15" fmla="*/ 877628 w 997304"/>
              <a:gd name="connsiteY15" fmla="*/ 266953 h 660982"/>
              <a:gd name="connsiteX16" fmla="*/ 997304 w 997304"/>
              <a:gd name="connsiteY16" fmla="*/ 446511 h 660982"/>
              <a:gd name="connsiteX17" fmla="*/ 772911 w 997304"/>
              <a:gd name="connsiteY17" fmla="*/ 660982 h 660982"/>
              <a:gd name="connsiteX18" fmla="*/ 224393 w 997304"/>
              <a:gd name="connsiteY18" fmla="*/ 660982 h 660982"/>
              <a:gd name="connsiteX19" fmla="*/ 0 w 997304"/>
              <a:gd name="connsiteY19" fmla="*/ 446511 h 660982"/>
              <a:gd name="connsiteX20" fmla="*/ 109703 w 997304"/>
              <a:gd name="connsiteY20" fmla="*/ 271941 h 660982"/>
              <a:gd name="connsiteX21" fmla="*/ 109703 w 997304"/>
              <a:gd name="connsiteY21" fmla="*/ 251990 h 660982"/>
              <a:gd name="connsiteX22" fmla="*/ 309164 w 997304"/>
              <a:gd name="connsiteY22" fmla="*/ 62457 h 660982"/>
              <a:gd name="connsiteX23" fmla="*/ 408894 w 997304"/>
              <a:gd name="connsiteY23" fmla="*/ 92384 h 660982"/>
              <a:gd name="connsiteX24" fmla="*/ 502392 w 997304"/>
              <a:gd name="connsiteY24" fmla="*/ 11333 h 660982"/>
              <a:gd name="connsiteX25" fmla="*/ 532413 w 997304"/>
              <a:gd name="connsiteY25"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651105 w 997304"/>
              <a:gd name="connsiteY9" fmla="*/ 155585 h 660982"/>
              <a:gd name="connsiteX10" fmla="*/ 725358 w 997304"/>
              <a:gd name="connsiteY10" fmla="*/ 23694 h 660982"/>
              <a:gd name="connsiteX11" fmla="*/ 733086 w 997304"/>
              <a:gd name="connsiteY11" fmla="*/ 9968 h 660982"/>
              <a:gd name="connsiteX12" fmla="*/ 763921 w 997304"/>
              <a:gd name="connsiteY12" fmla="*/ 26579 h 660982"/>
              <a:gd name="connsiteX13" fmla="*/ 877628 w 997304"/>
              <a:gd name="connsiteY13" fmla="*/ 242015 h 660982"/>
              <a:gd name="connsiteX14" fmla="*/ 877628 w 997304"/>
              <a:gd name="connsiteY14" fmla="*/ 266953 h 660982"/>
              <a:gd name="connsiteX15" fmla="*/ 997304 w 997304"/>
              <a:gd name="connsiteY15" fmla="*/ 446511 h 660982"/>
              <a:gd name="connsiteX16" fmla="*/ 772911 w 997304"/>
              <a:gd name="connsiteY16" fmla="*/ 660982 h 660982"/>
              <a:gd name="connsiteX17" fmla="*/ 224393 w 997304"/>
              <a:gd name="connsiteY17" fmla="*/ 660982 h 660982"/>
              <a:gd name="connsiteX18" fmla="*/ 0 w 997304"/>
              <a:gd name="connsiteY18" fmla="*/ 446511 h 660982"/>
              <a:gd name="connsiteX19" fmla="*/ 109703 w 997304"/>
              <a:gd name="connsiteY19" fmla="*/ 271941 h 660982"/>
              <a:gd name="connsiteX20" fmla="*/ 109703 w 997304"/>
              <a:gd name="connsiteY20" fmla="*/ 251990 h 660982"/>
              <a:gd name="connsiteX21" fmla="*/ 309164 w 997304"/>
              <a:gd name="connsiteY21" fmla="*/ 62457 h 660982"/>
              <a:gd name="connsiteX22" fmla="*/ 408894 w 997304"/>
              <a:gd name="connsiteY22" fmla="*/ 92384 h 660982"/>
              <a:gd name="connsiteX23" fmla="*/ 502392 w 997304"/>
              <a:gd name="connsiteY23" fmla="*/ 11333 h 660982"/>
              <a:gd name="connsiteX24" fmla="*/ 532413 w 997304"/>
              <a:gd name="connsiteY24"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651105 w 997304"/>
              <a:gd name="connsiteY8" fmla="*/ 160609 h 660982"/>
              <a:gd name="connsiteX9" fmla="*/ 725358 w 997304"/>
              <a:gd name="connsiteY9" fmla="*/ 23694 h 660982"/>
              <a:gd name="connsiteX10" fmla="*/ 733086 w 997304"/>
              <a:gd name="connsiteY10" fmla="*/ 9968 h 660982"/>
              <a:gd name="connsiteX11" fmla="*/ 763921 w 997304"/>
              <a:gd name="connsiteY11" fmla="*/ 26579 h 660982"/>
              <a:gd name="connsiteX12" fmla="*/ 877628 w 997304"/>
              <a:gd name="connsiteY12" fmla="*/ 242015 h 660982"/>
              <a:gd name="connsiteX13" fmla="*/ 877628 w 997304"/>
              <a:gd name="connsiteY13" fmla="*/ 266953 h 660982"/>
              <a:gd name="connsiteX14" fmla="*/ 997304 w 997304"/>
              <a:gd name="connsiteY14" fmla="*/ 446511 h 660982"/>
              <a:gd name="connsiteX15" fmla="*/ 772911 w 997304"/>
              <a:gd name="connsiteY15" fmla="*/ 660982 h 660982"/>
              <a:gd name="connsiteX16" fmla="*/ 224393 w 997304"/>
              <a:gd name="connsiteY16" fmla="*/ 660982 h 660982"/>
              <a:gd name="connsiteX17" fmla="*/ 0 w 997304"/>
              <a:gd name="connsiteY17" fmla="*/ 446511 h 660982"/>
              <a:gd name="connsiteX18" fmla="*/ 109703 w 997304"/>
              <a:gd name="connsiteY18" fmla="*/ 271941 h 660982"/>
              <a:gd name="connsiteX19" fmla="*/ 109703 w 997304"/>
              <a:gd name="connsiteY19" fmla="*/ 251990 h 660982"/>
              <a:gd name="connsiteX20" fmla="*/ 309164 w 997304"/>
              <a:gd name="connsiteY20" fmla="*/ 62457 h 660982"/>
              <a:gd name="connsiteX21" fmla="*/ 408894 w 997304"/>
              <a:gd name="connsiteY21" fmla="*/ 92384 h 660982"/>
              <a:gd name="connsiteX22" fmla="*/ 502392 w 997304"/>
              <a:gd name="connsiteY22" fmla="*/ 11333 h 660982"/>
              <a:gd name="connsiteX23" fmla="*/ 532413 w 997304"/>
              <a:gd name="connsiteY23"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651105 w 997304"/>
              <a:gd name="connsiteY7" fmla="*/ 165634 h 660982"/>
              <a:gd name="connsiteX8" fmla="*/ 725358 w 997304"/>
              <a:gd name="connsiteY8" fmla="*/ 23694 h 660982"/>
              <a:gd name="connsiteX9" fmla="*/ 733086 w 997304"/>
              <a:gd name="connsiteY9" fmla="*/ 9968 h 660982"/>
              <a:gd name="connsiteX10" fmla="*/ 763921 w 997304"/>
              <a:gd name="connsiteY10" fmla="*/ 26579 h 660982"/>
              <a:gd name="connsiteX11" fmla="*/ 877628 w 997304"/>
              <a:gd name="connsiteY11" fmla="*/ 242015 h 660982"/>
              <a:gd name="connsiteX12" fmla="*/ 877628 w 997304"/>
              <a:gd name="connsiteY12" fmla="*/ 266953 h 660982"/>
              <a:gd name="connsiteX13" fmla="*/ 997304 w 997304"/>
              <a:gd name="connsiteY13" fmla="*/ 446511 h 660982"/>
              <a:gd name="connsiteX14" fmla="*/ 772911 w 997304"/>
              <a:gd name="connsiteY14" fmla="*/ 660982 h 660982"/>
              <a:gd name="connsiteX15" fmla="*/ 224393 w 997304"/>
              <a:gd name="connsiteY15" fmla="*/ 660982 h 660982"/>
              <a:gd name="connsiteX16" fmla="*/ 0 w 997304"/>
              <a:gd name="connsiteY16" fmla="*/ 446511 h 660982"/>
              <a:gd name="connsiteX17" fmla="*/ 109703 w 997304"/>
              <a:gd name="connsiteY17" fmla="*/ 271941 h 660982"/>
              <a:gd name="connsiteX18" fmla="*/ 109703 w 997304"/>
              <a:gd name="connsiteY18" fmla="*/ 251990 h 660982"/>
              <a:gd name="connsiteX19" fmla="*/ 309164 w 997304"/>
              <a:gd name="connsiteY19" fmla="*/ 62457 h 660982"/>
              <a:gd name="connsiteX20" fmla="*/ 408894 w 997304"/>
              <a:gd name="connsiteY20" fmla="*/ 92384 h 660982"/>
              <a:gd name="connsiteX21" fmla="*/ 502392 w 997304"/>
              <a:gd name="connsiteY21" fmla="*/ 11333 h 660982"/>
              <a:gd name="connsiteX22" fmla="*/ 532413 w 997304"/>
              <a:gd name="connsiteY22"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50374 w 997304"/>
              <a:gd name="connsiteY5" fmla="*/ 165962 h 660982"/>
              <a:gd name="connsiteX6" fmla="*/ 641224 w 997304"/>
              <a:gd name="connsiteY6" fmla="*/ 165634 h 660982"/>
              <a:gd name="connsiteX7" fmla="*/ 725358 w 997304"/>
              <a:gd name="connsiteY7" fmla="*/ 23694 h 660982"/>
              <a:gd name="connsiteX8" fmla="*/ 733086 w 997304"/>
              <a:gd name="connsiteY8" fmla="*/ 9968 h 660982"/>
              <a:gd name="connsiteX9" fmla="*/ 763921 w 997304"/>
              <a:gd name="connsiteY9" fmla="*/ 26579 h 660982"/>
              <a:gd name="connsiteX10" fmla="*/ 877628 w 997304"/>
              <a:gd name="connsiteY10" fmla="*/ 242015 h 660982"/>
              <a:gd name="connsiteX11" fmla="*/ 877628 w 997304"/>
              <a:gd name="connsiteY11" fmla="*/ 266953 h 660982"/>
              <a:gd name="connsiteX12" fmla="*/ 997304 w 997304"/>
              <a:gd name="connsiteY12" fmla="*/ 446511 h 660982"/>
              <a:gd name="connsiteX13" fmla="*/ 772911 w 997304"/>
              <a:gd name="connsiteY13" fmla="*/ 660982 h 660982"/>
              <a:gd name="connsiteX14" fmla="*/ 224393 w 997304"/>
              <a:gd name="connsiteY14" fmla="*/ 660982 h 660982"/>
              <a:gd name="connsiteX15" fmla="*/ 0 w 997304"/>
              <a:gd name="connsiteY15" fmla="*/ 446511 h 660982"/>
              <a:gd name="connsiteX16" fmla="*/ 109703 w 997304"/>
              <a:gd name="connsiteY16" fmla="*/ 271941 h 660982"/>
              <a:gd name="connsiteX17" fmla="*/ 109703 w 997304"/>
              <a:gd name="connsiteY17" fmla="*/ 251990 h 660982"/>
              <a:gd name="connsiteX18" fmla="*/ 309164 w 997304"/>
              <a:gd name="connsiteY18" fmla="*/ 62457 h 660982"/>
              <a:gd name="connsiteX19" fmla="*/ 408894 w 997304"/>
              <a:gd name="connsiteY19" fmla="*/ 92384 h 660982"/>
              <a:gd name="connsiteX20" fmla="*/ 502392 w 997304"/>
              <a:gd name="connsiteY20" fmla="*/ 11333 h 660982"/>
              <a:gd name="connsiteX21" fmla="*/ 532413 w 997304"/>
              <a:gd name="connsiteY21"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25358 w 997304"/>
              <a:gd name="connsiteY6" fmla="*/ 23694 h 660982"/>
              <a:gd name="connsiteX7" fmla="*/ 733086 w 997304"/>
              <a:gd name="connsiteY7" fmla="*/ 9968 h 660982"/>
              <a:gd name="connsiteX8" fmla="*/ 763921 w 997304"/>
              <a:gd name="connsiteY8" fmla="*/ 26579 h 660982"/>
              <a:gd name="connsiteX9" fmla="*/ 877628 w 997304"/>
              <a:gd name="connsiteY9" fmla="*/ 242015 h 660982"/>
              <a:gd name="connsiteX10" fmla="*/ 877628 w 997304"/>
              <a:gd name="connsiteY10" fmla="*/ 266953 h 660982"/>
              <a:gd name="connsiteX11" fmla="*/ 997304 w 997304"/>
              <a:gd name="connsiteY11" fmla="*/ 446511 h 660982"/>
              <a:gd name="connsiteX12" fmla="*/ 772911 w 997304"/>
              <a:gd name="connsiteY12" fmla="*/ 660982 h 660982"/>
              <a:gd name="connsiteX13" fmla="*/ 224393 w 997304"/>
              <a:gd name="connsiteY13" fmla="*/ 660982 h 660982"/>
              <a:gd name="connsiteX14" fmla="*/ 0 w 997304"/>
              <a:gd name="connsiteY14" fmla="*/ 446511 h 660982"/>
              <a:gd name="connsiteX15" fmla="*/ 109703 w 997304"/>
              <a:gd name="connsiteY15" fmla="*/ 271941 h 660982"/>
              <a:gd name="connsiteX16" fmla="*/ 109703 w 997304"/>
              <a:gd name="connsiteY16" fmla="*/ 251990 h 660982"/>
              <a:gd name="connsiteX17" fmla="*/ 309164 w 997304"/>
              <a:gd name="connsiteY17" fmla="*/ 62457 h 660982"/>
              <a:gd name="connsiteX18" fmla="*/ 408894 w 997304"/>
              <a:gd name="connsiteY18" fmla="*/ 92384 h 660982"/>
              <a:gd name="connsiteX19" fmla="*/ 502392 w 997304"/>
              <a:gd name="connsiteY19" fmla="*/ 11333 h 660982"/>
              <a:gd name="connsiteX20" fmla="*/ 532413 w 997304"/>
              <a:gd name="connsiteY20"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 name="connsiteX0" fmla="*/ 532413 w 997304"/>
              <a:gd name="connsiteY0" fmla="*/ 0 h 660982"/>
              <a:gd name="connsiteX1" fmla="*/ 449123 w 997304"/>
              <a:gd name="connsiteY1" fmla="*/ 267825 h 660982"/>
              <a:gd name="connsiteX2" fmla="*/ 549748 w 997304"/>
              <a:gd name="connsiteY2" fmla="*/ 278011 h 660982"/>
              <a:gd name="connsiteX3" fmla="*/ 459186 w 997304"/>
              <a:gd name="connsiteY3" fmla="*/ 542856 h 660982"/>
              <a:gd name="connsiteX4" fmla="*/ 784287 w 997304"/>
              <a:gd name="connsiteY4" fmla="*/ 175824 h 660982"/>
              <a:gd name="connsiteX5" fmla="*/ 641224 w 997304"/>
              <a:gd name="connsiteY5" fmla="*/ 165634 h 660982"/>
              <a:gd name="connsiteX6" fmla="*/ 733086 w 997304"/>
              <a:gd name="connsiteY6" fmla="*/ 9968 h 660982"/>
              <a:gd name="connsiteX7" fmla="*/ 763921 w 997304"/>
              <a:gd name="connsiteY7" fmla="*/ 26579 h 660982"/>
              <a:gd name="connsiteX8" fmla="*/ 877628 w 997304"/>
              <a:gd name="connsiteY8" fmla="*/ 242015 h 660982"/>
              <a:gd name="connsiteX9" fmla="*/ 877628 w 997304"/>
              <a:gd name="connsiteY9" fmla="*/ 266953 h 660982"/>
              <a:gd name="connsiteX10" fmla="*/ 997304 w 997304"/>
              <a:gd name="connsiteY10" fmla="*/ 446511 h 660982"/>
              <a:gd name="connsiteX11" fmla="*/ 772911 w 997304"/>
              <a:gd name="connsiteY11" fmla="*/ 660982 h 660982"/>
              <a:gd name="connsiteX12" fmla="*/ 224393 w 997304"/>
              <a:gd name="connsiteY12" fmla="*/ 660982 h 660982"/>
              <a:gd name="connsiteX13" fmla="*/ 0 w 997304"/>
              <a:gd name="connsiteY13" fmla="*/ 446511 h 660982"/>
              <a:gd name="connsiteX14" fmla="*/ 109703 w 997304"/>
              <a:gd name="connsiteY14" fmla="*/ 271941 h 660982"/>
              <a:gd name="connsiteX15" fmla="*/ 109703 w 997304"/>
              <a:gd name="connsiteY15" fmla="*/ 251990 h 660982"/>
              <a:gd name="connsiteX16" fmla="*/ 309164 w 997304"/>
              <a:gd name="connsiteY16" fmla="*/ 62457 h 660982"/>
              <a:gd name="connsiteX17" fmla="*/ 408894 w 997304"/>
              <a:gd name="connsiteY17" fmla="*/ 92384 h 660982"/>
              <a:gd name="connsiteX18" fmla="*/ 502392 w 997304"/>
              <a:gd name="connsiteY18" fmla="*/ 11333 h 660982"/>
              <a:gd name="connsiteX19" fmla="*/ 532413 w 997304"/>
              <a:gd name="connsiteY19" fmla="*/ 0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7304" h="660982">
                <a:moveTo>
                  <a:pt x="532413" y="0"/>
                </a:moveTo>
                <a:lnTo>
                  <a:pt x="449123" y="267825"/>
                </a:lnTo>
                <a:lnTo>
                  <a:pt x="549748" y="278011"/>
                </a:lnTo>
                <a:lnTo>
                  <a:pt x="459186" y="542856"/>
                </a:lnTo>
                <a:lnTo>
                  <a:pt x="784287" y="175824"/>
                </a:lnTo>
                <a:lnTo>
                  <a:pt x="641224" y="165634"/>
                </a:lnTo>
                <a:lnTo>
                  <a:pt x="733086" y="9968"/>
                </a:lnTo>
                <a:lnTo>
                  <a:pt x="763921" y="26579"/>
                </a:lnTo>
                <a:cubicBezTo>
                  <a:pt x="832827" y="72900"/>
                  <a:pt x="877628" y="151613"/>
                  <a:pt x="877628" y="242015"/>
                </a:cubicBezTo>
                <a:lnTo>
                  <a:pt x="877628" y="266953"/>
                </a:lnTo>
                <a:cubicBezTo>
                  <a:pt x="952425" y="301867"/>
                  <a:pt x="997304" y="366707"/>
                  <a:pt x="997304" y="446511"/>
                </a:cubicBezTo>
                <a:cubicBezTo>
                  <a:pt x="997304" y="566216"/>
                  <a:pt x="897574" y="660982"/>
                  <a:pt x="772911" y="660982"/>
                </a:cubicBezTo>
                <a:lnTo>
                  <a:pt x="224393" y="660982"/>
                </a:lnTo>
                <a:cubicBezTo>
                  <a:pt x="99730" y="660982"/>
                  <a:pt x="0" y="566216"/>
                  <a:pt x="0" y="446511"/>
                </a:cubicBezTo>
                <a:cubicBezTo>
                  <a:pt x="0" y="371695"/>
                  <a:pt x="39892" y="306855"/>
                  <a:pt x="109703" y="271941"/>
                </a:cubicBezTo>
                <a:lnTo>
                  <a:pt x="109703" y="251990"/>
                </a:lnTo>
                <a:cubicBezTo>
                  <a:pt x="109703" y="147248"/>
                  <a:pt x="199461" y="62457"/>
                  <a:pt x="309164" y="62457"/>
                </a:cubicBezTo>
                <a:cubicBezTo>
                  <a:pt x="344070" y="62457"/>
                  <a:pt x="378975" y="72433"/>
                  <a:pt x="408894" y="92384"/>
                </a:cubicBezTo>
                <a:cubicBezTo>
                  <a:pt x="433827" y="57470"/>
                  <a:pt x="466240" y="30037"/>
                  <a:pt x="502392" y="11333"/>
                </a:cubicBezTo>
                <a:lnTo>
                  <a:pt x="53241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7" name="Straight Connector 306">
            <a:extLst>
              <a:ext uri="{FF2B5EF4-FFF2-40B4-BE49-F238E27FC236}">
                <a16:creationId xmlns:a16="http://schemas.microsoft.com/office/drawing/2014/main" id="{A82F2FAE-A250-4E7E-A49C-0AE68D498622}"/>
              </a:ext>
            </a:extLst>
          </p:cNvPr>
          <p:cNvCxnSpPr>
            <a:cxnSpLocks/>
          </p:cNvCxnSpPr>
          <p:nvPr/>
        </p:nvCxnSpPr>
        <p:spPr>
          <a:xfrm>
            <a:off x="8240363" y="1956183"/>
            <a:ext cx="390384" cy="44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57CB2D85-E54A-41B0-838D-27390E60CCF4}"/>
              </a:ext>
            </a:extLst>
          </p:cNvPr>
          <p:cNvCxnSpPr/>
          <p:nvPr/>
        </p:nvCxnSpPr>
        <p:spPr>
          <a:xfrm>
            <a:off x="7976735" y="2458175"/>
            <a:ext cx="0" cy="6477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9" name="Freeform: Shape 308">
            <a:extLst>
              <a:ext uri="{FF2B5EF4-FFF2-40B4-BE49-F238E27FC236}">
                <a16:creationId xmlns:a16="http://schemas.microsoft.com/office/drawing/2014/main" id="{2E72B7FA-D97C-431F-B7D1-AACFD43153FC}"/>
              </a:ext>
            </a:extLst>
          </p:cNvPr>
          <p:cNvSpPr>
            <a:spLocks noChangeArrowheads="1"/>
          </p:cNvSpPr>
          <p:nvPr/>
        </p:nvSpPr>
        <p:spPr bwMode="auto">
          <a:xfrm>
            <a:off x="9805254" y="2929779"/>
            <a:ext cx="359770" cy="320522"/>
          </a:xfrm>
          <a:custGeom>
            <a:avLst/>
            <a:gdLst>
              <a:gd name="connsiteX0" fmla="*/ 298450 w 436563"/>
              <a:gd name="connsiteY0" fmla="*/ 100013 h 388939"/>
              <a:gd name="connsiteX1" fmla="*/ 298450 w 436563"/>
              <a:gd name="connsiteY1" fmla="*/ 354013 h 388939"/>
              <a:gd name="connsiteX2" fmla="*/ 403225 w 436563"/>
              <a:gd name="connsiteY2" fmla="*/ 354013 h 388939"/>
              <a:gd name="connsiteX3" fmla="*/ 403225 w 436563"/>
              <a:gd name="connsiteY3" fmla="*/ 100013 h 388939"/>
              <a:gd name="connsiteX4" fmla="*/ 165100 w 436563"/>
              <a:gd name="connsiteY4" fmla="*/ 100013 h 388939"/>
              <a:gd name="connsiteX5" fmla="*/ 165100 w 436563"/>
              <a:gd name="connsiteY5" fmla="*/ 354013 h 388939"/>
              <a:gd name="connsiteX6" fmla="*/ 269875 w 436563"/>
              <a:gd name="connsiteY6" fmla="*/ 354013 h 388939"/>
              <a:gd name="connsiteX7" fmla="*/ 269875 w 436563"/>
              <a:gd name="connsiteY7" fmla="*/ 100013 h 388939"/>
              <a:gd name="connsiteX8" fmla="*/ 33338 w 436563"/>
              <a:gd name="connsiteY8" fmla="*/ 100013 h 388939"/>
              <a:gd name="connsiteX9" fmla="*/ 33338 w 436563"/>
              <a:gd name="connsiteY9" fmla="*/ 354013 h 388939"/>
              <a:gd name="connsiteX10" fmla="*/ 138113 w 436563"/>
              <a:gd name="connsiteY10" fmla="*/ 354013 h 388939"/>
              <a:gd name="connsiteX11" fmla="*/ 138113 w 436563"/>
              <a:gd name="connsiteY11" fmla="*/ 100013 h 388939"/>
              <a:gd name="connsiteX12" fmla="*/ 0 w 436563"/>
              <a:gd name="connsiteY12" fmla="*/ 69851 h 388939"/>
              <a:gd name="connsiteX13" fmla="*/ 436563 w 436563"/>
              <a:gd name="connsiteY13" fmla="*/ 69851 h 388939"/>
              <a:gd name="connsiteX14" fmla="*/ 436563 w 436563"/>
              <a:gd name="connsiteY14" fmla="*/ 370706 h 388939"/>
              <a:gd name="connsiteX15" fmla="*/ 419101 w 436563"/>
              <a:gd name="connsiteY15" fmla="*/ 388939 h 388939"/>
              <a:gd name="connsiteX16" fmla="*/ 15280 w 436563"/>
              <a:gd name="connsiteY16" fmla="*/ 388939 h 388939"/>
              <a:gd name="connsiteX17" fmla="*/ 0 w 436563"/>
              <a:gd name="connsiteY17" fmla="*/ 370706 h 388939"/>
              <a:gd name="connsiteX18" fmla="*/ 0 w 436563"/>
              <a:gd name="connsiteY18" fmla="*/ 69851 h 388939"/>
              <a:gd name="connsiteX19" fmla="*/ 15280 w 436563"/>
              <a:gd name="connsiteY19" fmla="*/ 0 h 388939"/>
              <a:gd name="connsiteX20" fmla="*/ 419101 w 436563"/>
              <a:gd name="connsiteY20" fmla="*/ 0 h 388939"/>
              <a:gd name="connsiteX21" fmla="*/ 436563 w 436563"/>
              <a:gd name="connsiteY21" fmla="*/ 18203 h 388939"/>
              <a:gd name="connsiteX22" fmla="*/ 436563 w 436563"/>
              <a:gd name="connsiteY22" fmla="*/ 68263 h 388939"/>
              <a:gd name="connsiteX23" fmla="*/ 0 w 436563"/>
              <a:gd name="connsiteY23" fmla="*/ 68263 h 388939"/>
              <a:gd name="connsiteX24" fmla="*/ 0 w 436563"/>
              <a:gd name="connsiteY24" fmla="*/ 18203 h 388939"/>
              <a:gd name="connsiteX25" fmla="*/ 15280 w 436563"/>
              <a:gd name="connsiteY25" fmla="*/ 0 h 38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563" h="388939">
                <a:moveTo>
                  <a:pt x="298450" y="100013"/>
                </a:moveTo>
                <a:lnTo>
                  <a:pt x="298450" y="354013"/>
                </a:lnTo>
                <a:lnTo>
                  <a:pt x="403225" y="354013"/>
                </a:lnTo>
                <a:lnTo>
                  <a:pt x="403225" y="100013"/>
                </a:lnTo>
                <a:close/>
                <a:moveTo>
                  <a:pt x="165100" y="100013"/>
                </a:moveTo>
                <a:lnTo>
                  <a:pt x="165100" y="354013"/>
                </a:lnTo>
                <a:lnTo>
                  <a:pt x="269875" y="354013"/>
                </a:lnTo>
                <a:lnTo>
                  <a:pt x="269875" y="100013"/>
                </a:lnTo>
                <a:close/>
                <a:moveTo>
                  <a:pt x="33338" y="100013"/>
                </a:moveTo>
                <a:lnTo>
                  <a:pt x="33338" y="354013"/>
                </a:lnTo>
                <a:lnTo>
                  <a:pt x="138113" y="354013"/>
                </a:lnTo>
                <a:lnTo>
                  <a:pt x="138113" y="100013"/>
                </a:lnTo>
                <a:close/>
                <a:moveTo>
                  <a:pt x="0" y="69851"/>
                </a:moveTo>
                <a:cubicBezTo>
                  <a:pt x="0" y="69851"/>
                  <a:pt x="0" y="69851"/>
                  <a:pt x="436563" y="69851"/>
                </a:cubicBezTo>
                <a:cubicBezTo>
                  <a:pt x="436563" y="69851"/>
                  <a:pt x="436563" y="69851"/>
                  <a:pt x="436563" y="370706"/>
                </a:cubicBezTo>
                <a:cubicBezTo>
                  <a:pt x="436563" y="382102"/>
                  <a:pt x="427832" y="388939"/>
                  <a:pt x="419101" y="388939"/>
                </a:cubicBezTo>
                <a:cubicBezTo>
                  <a:pt x="419101" y="388939"/>
                  <a:pt x="419101" y="388939"/>
                  <a:pt x="15280" y="388939"/>
                </a:cubicBezTo>
                <a:cubicBezTo>
                  <a:pt x="6548" y="388939"/>
                  <a:pt x="0" y="379822"/>
                  <a:pt x="0" y="370706"/>
                </a:cubicBezTo>
                <a:cubicBezTo>
                  <a:pt x="0" y="370706"/>
                  <a:pt x="0" y="370706"/>
                  <a:pt x="0" y="69851"/>
                </a:cubicBezTo>
                <a:close/>
                <a:moveTo>
                  <a:pt x="15280" y="0"/>
                </a:moveTo>
                <a:cubicBezTo>
                  <a:pt x="15280" y="0"/>
                  <a:pt x="15280" y="0"/>
                  <a:pt x="419101" y="0"/>
                </a:cubicBezTo>
                <a:cubicBezTo>
                  <a:pt x="430015" y="0"/>
                  <a:pt x="436563" y="9102"/>
                  <a:pt x="436563" y="18203"/>
                </a:cubicBezTo>
                <a:cubicBezTo>
                  <a:pt x="436563" y="18203"/>
                  <a:pt x="436563" y="18203"/>
                  <a:pt x="436563" y="68263"/>
                </a:cubicBezTo>
                <a:cubicBezTo>
                  <a:pt x="436563" y="68263"/>
                  <a:pt x="436563" y="68263"/>
                  <a:pt x="0" y="68263"/>
                </a:cubicBezTo>
                <a:cubicBezTo>
                  <a:pt x="0" y="68263"/>
                  <a:pt x="0" y="68263"/>
                  <a:pt x="0" y="18203"/>
                </a:cubicBezTo>
                <a:cubicBezTo>
                  <a:pt x="0" y="9102"/>
                  <a:pt x="6549" y="0"/>
                  <a:pt x="1528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000"/>
          </a:p>
        </p:txBody>
      </p:sp>
      <p:sp>
        <p:nvSpPr>
          <p:cNvPr id="310" name="Freeform 220">
            <a:extLst>
              <a:ext uri="{FF2B5EF4-FFF2-40B4-BE49-F238E27FC236}">
                <a16:creationId xmlns:a16="http://schemas.microsoft.com/office/drawing/2014/main" id="{5AF1066A-562A-4B0B-9313-6C9382F384AE}"/>
              </a:ext>
            </a:extLst>
          </p:cNvPr>
          <p:cNvSpPr/>
          <p:nvPr/>
        </p:nvSpPr>
        <p:spPr bwMode="auto">
          <a:xfrm>
            <a:off x="8420869" y="2924718"/>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311" name="Group 310">
            <a:extLst>
              <a:ext uri="{FF2B5EF4-FFF2-40B4-BE49-F238E27FC236}">
                <a16:creationId xmlns:a16="http://schemas.microsoft.com/office/drawing/2014/main" id="{4BE185B6-C193-4785-88AA-D46E4F23555E}"/>
              </a:ext>
            </a:extLst>
          </p:cNvPr>
          <p:cNvGrpSpPr/>
          <p:nvPr/>
        </p:nvGrpSpPr>
        <p:grpSpPr>
          <a:xfrm>
            <a:off x="11108153" y="2846600"/>
            <a:ext cx="566604" cy="553923"/>
            <a:chOff x="2717377" y="3238414"/>
            <a:chExt cx="566604" cy="553923"/>
          </a:xfrm>
        </p:grpSpPr>
        <p:sp>
          <p:nvSpPr>
            <p:cNvPr id="312" name="Freeform 220">
              <a:extLst>
                <a:ext uri="{FF2B5EF4-FFF2-40B4-BE49-F238E27FC236}">
                  <a16:creationId xmlns:a16="http://schemas.microsoft.com/office/drawing/2014/main" id="{E9D71069-4EFD-4ED9-88D5-51AD54FCD8E3}"/>
                </a:ext>
              </a:extLst>
            </p:cNvPr>
            <p:cNvSpPr/>
            <p:nvPr/>
          </p:nvSpPr>
          <p:spPr bwMode="auto">
            <a:xfrm>
              <a:off x="2717377" y="3238414"/>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313" name="Graphic 34" descr="Gears">
              <a:extLst>
                <a:ext uri="{FF2B5EF4-FFF2-40B4-BE49-F238E27FC236}">
                  <a16:creationId xmlns:a16="http://schemas.microsoft.com/office/drawing/2014/main" id="{370E247B-461C-43C5-91C9-09A597BE9327}"/>
                </a:ext>
              </a:extLst>
            </p:cNvPr>
            <p:cNvGrpSpPr/>
            <p:nvPr/>
          </p:nvGrpSpPr>
          <p:grpSpPr>
            <a:xfrm rot="1042732">
              <a:off x="2857485" y="3365841"/>
              <a:ext cx="426496" cy="426496"/>
              <a:chOff x="2863059" y="3304010"/>
              <a:chExt cx="426496" cy="426496"/>
            </a:xfrm>
          </p:grpSpPr>
          <p:sp>
            <p:nvSpPr>
              <p:cNvPr id="314" name="Freeform: Shape 313">
                <a:extLst>
                  <a:ext uri="{FF2B5EF4-FFF2-40B4-BE49-F238E27FC236}">
                    <a16:creationId xmlns:a16="http://schemas.microsoft.com/office/drawing/2014/main" id="{300CBE86-1D49-4432-B449-BFD727803FE0}"/>
                  </a:ext>
                </a:extLst>
              </p:cNvPr>
              <p:cNvSpPr/>
              <p:nvPr/>
            </p:nvSpPr>
            <p:spPr>
              <a:xfrm>
                <a:off x="3028548" y="3338441"/>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173042 w 195477"/>
                  <a:gd name="connsiteY5" fmla="*/ 77080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2880 w 195477"/>
                  <a:gd name="connsiteY16" fmla="*/ 38873 h 195477"/>
                  <a:gd name="connsiteX17" fmla="*/ 29988 w 195477"/>
                  <a:gd name="connsiteY17" fmla="*/ 59754 h 195477"/>
                  <a:gd name="connsiteX18" fmla="*/ 22880 w 195477"/>
                  <a:gd name="connsiteY18" fmla="*/ 77080 h 195477"/>
                  <a:gd name="connsiteX19" fmla="*/ 3332 w 195477"/>
                  <a:gd name="connsiteY19" fmla="*/ 86854 h 195477"/>
                  <a:gd name="connsiteX20" fmla="*/ 3332 w 195477"/>
                  <a:gd name="connsiteY20" fmla="*/ 109067 h 195477"/>
                  <a:gd name="connsiteX21" fmla="*/ 22880 w 195477"/>
                  <a:gd name="connsiteY21" fmla="*/ 118841 h 195477"/>
                  <a:gd name="connsiteX22" fmla="*/ 29988 w 195477"/>
                  <a:gd name="connsiteY22" fmla="*/ 136168 h 195477"/>
                  <a:gd name="connsiteX23" fmla="*/ 22880 w 195477"/>
                  <a:gd name="connsiteY23" fmla="*/ 157048 h 195477"/>
                  <a:gd name="connsiteX24" fmla="*/ 38429 w 195477"/>
                  <a:gd name="connsiteY24" fmla="*/ 172598 h 195477"/>
                  <a:gd name="connsiteX25" fmla="*/ 59310 w 195477"/>
                  <a:gd name="connsiteY25" fmla="*/ 165489 h 195477"/>
                  <a:gd name="connsiteX26" fmla="*/ 76636 w 195477"/>
                  <a:gd name="connsiteY26" fmla="*/ 172598 h 195477"/>
                  <a:gd name="connsiteX27" fmla="*/ 86410 w 195477"/>
                  <a:gd name="connsiteY27" fmla="*/ 192145 h 195477"/>
                  <a:gd name="connsiteX28" fmla="*/ 108623 w 195477"/>
                  <a:gd name="connsiteY28" fmla="*/ 192145 h 195477"/>
                  <a:gd name="connsiteX29" fmla="*/ 118397 w 195477"/>
                  <a:gd name="connsiteY29" fmla="*/ 172598 h 195477"/>
                  <a:gd name="connsiteX30" fmla="*/ 135723 w 195477"/>
                  <a:gd name="connsiteY30" fmla="*/ 165489 h 195477"/>
                  <a:gd name="connsiteX31" fmla="*/ 156604 w 195477"/>
                  <a:gd name="connsiteY31" fmla="*/ 172598 h 195477"/>
                  <a:gd name="connsiteX32" fmla="*/ 172598 w 195477"/>
                  <a:gd name="connsiteY32" fmla="*/ 157048 h 195477"/>
                  <a:gd name="connsiteX33" fmla="*/ 165489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5477" h="195477">
                    <a:moveTo>
                      <a:pt x="97961" y="131281"/>
                    </a:moveTo>
                    <a:cubicBezTo>
                      <a:pt x="79302" y="131281"/>
                      <a:pt x="64641" y="116176"/>
                      <a:pt x="64641" y="97961"/>
                    </a:cubicBezTo>
                    <a:cubicBezTo>
                      <a:pt x="64641" y="79746"/>
                      <a:pt x="79746" y="64641"/>
                      <a:pt x="97961" y="64641"/>
                    </a:cubicBezTo>
                    <a:cubicBezTo>
                      <a:pt x="116620" y="64641"/>
                      <a:pt x="131281" y="79746"/>
                      <a:pt x="131281" y="97961"/>
                    </a:cubicBezTo>
                    <a:cubicBezTo>
                      <a:pt x="131281" y="116176"/>
                      <a:pt x="116176" y="131281"/>
                      <a:pt x="97961" y="131281"/>
                    </a:cubicBezTo>
                    <a:close/>
                    <a:moveTo>
                      <a:pt x="173042" y="77080"/>
                    </a:moveTo>
                    <a:cubicBezTo>
                      <a:pt x="171265" y="70861"/>
                      <a:pt x="169043" y="65085"/>
                      <a:pt x="165934" y="59754"/>
                    </a:cubicBezTo>
                    <a:lnTo>
                      <a:pt x="173042" y="38873"/>
                    </a:lnTo>
                    <a:lnTo>
                      <a:pt x="157048" y="22880"/>
                    </a:lnTo>
                    <a:lnTo>
                      <a:pt x="136168" y="29988"/>
                    </a:lnTo>
                    <a:cubicBezTo>
                      <a:pt x="130837" y="26878"/>
                      <a:pt x="125061" y="24657"/>
                      <a:pt x="118841" y="22880"/>
                    </a:cubicBezTo>
                    <a:lnTo>
                      <a:pt x="109067" y="3332"/>
                    </a:lnTo>
                    <a:lnTo>
                      <a:pt x="86854" y="3332"/>
                    </a:lnTo>
                    <a:lnTo>
                      <a:pt x="77080" y="22880"/>
                    </a:lnTo>
                    <a:cubicBezTo>
                      <a:pt x="70861" y="24657"/>
                      <a:pt x="65085" y="26878"/>
                      <a:pt x="59754" y="29988"/>
                    </a:cubicBezTo>
                    <a:lnTo>
                      <a:pt x="38873" y="22880"/>
                    </a:lnTo>
                    <a:lnTo>
                      <a:pt x="22880" y="38873"/>
                    </a:lnTo>
                    <a:lnTo>
                      <a:pt x="29988" y="59754"/>
                    </a:lnTo>
                    <a:cubicBezTo>
                      <a:pt x="26878" y="65085"/>
                      <a:pt x="24657" y="70861"/>
                      <a:pt x="22880" y="77080"/>
                    </a:cubicBezTo>
                    <a:lnTo>
                      <a:pt x="3332" y="86854"/>
                    </a:lnTo>
                    <a:lnTo>
                      <a:pt x="3332" y="109067"/>
                    </a:lnTo>
                    <a:lnTo>
                      <a:pt x="22880" y="118841"/>
                    </a:lnTo>
                    <a:cubicBezTo>
                      <a:pt x="24657" y="125061"/>
                      <a:pt x="26878" y="130837"/>
                      <a:pt x="29988" y="136168"/>
                    </a:cubicBezTo>
                    <a:lnTo>
                      <a:pt x="22880" y="157048"/>
                    </a:lnTo>
                    <a:lnTo>
                      <a:pt x="38429" y="172598"/>
                    </a:lnTo>
                    <a:lnTo>
                      <a:pt x="59310" y="165489"/>
                    </a:lnTo>
                    <a:cubicBezTo>
                      <a:pt x="64641" y="168599"/>
                      <a:pt x="70416" y="170821"/>
                      <a:pt x="76636" y="172598"/>
                    </a:cubicBezTo>
                    <a:lnTo>
                      <a:pt x="86410" y="192145"/>
                    </a:lnTo>
                    <a:lnTo>
                      <a:pt x="108623" y="192145"/>
                    </a:lnTo>
                    <a:lnTo>
                      <a:pt x="118397" y="172598"/>
                    </a:lnTo>
                    <a:cubicBezTo>
                      <a:pt x="124617" y="170821"/>
                      <a:pt x="130392" y="168599"/>
                      <a:pt x="135723" y="165489"/>
                    </a:cubicBezTo>
                    <a:lnTo>
                      <a:pt x="156604" y="172598"/>
                    </a:lnTo>
                    <a:lnTo>
                      <a:pt x="172598" y="157048"/>
                    </a:lnTo>
                    <a:lnTo>
                      <a:pt x="165489" y="136168"/>
                    </a:lnTo>
                    <a:cubicBezTo>
                      <a:pt x="168599" y="130837"/>
                      <a:pt x="171265" y="124617"/>
                      <a:pt x="173042" y="118841"/>
                    </a:cubicBezTo>
                    <a:lnTo>
                      <a:pt x="192590" y="109067"/>
                    </a:lnTo>
                    <a:lnTo>
                      <a:pt x="192590" y="86854"/>
                    </a:lnTo>
                    <a:lnTo>
                      <a:pt x="173042" y="77080"/>
                    </a:lnTo>
                    <a:close/>
                  </a:path>
                </a:pathLst>
              </a:custGeom>
              <a:solidFill>
                <a:schemeClr val="accent1"/>
              </a:solidFill>
              <a:ln w="9525" cap="flat">
                <a:solidFill>
                  <a:schemeClr val="bg1"/>
                </a:solidFill>
                <a:prstDash val="solid"/>
                <a:miter/>
              </a:ln>
            </p:spPr>
            <p:txBody>
              <a:bodyPr rtlCol="0" anchor="ctr"/>
              <a:lstStyle/>
              <a:p>
                <a:endParaRPr lang="en-US" sz="2000"/>
              </a:p>
            </p:txBody>
          </p:sp>
          <p:sp>
            <p:nvSpPr>
              <p:cNvPr id="315" name="Freeform: Shape 314">
                <a:extLst>
                  <a:ext uri="{FF2B5EF4-FFF2-40B4-BE49-F238E27FC236}">
                    <a16:creationId xmlns:a16="http://schemas.microsoft.com/office/drawing/2014/main" id="{3226E786-2D87-477A-8F54-60DE478EB45B}"/>
                  </a:ext>
                </a:extLst>
              </p:cNvPr>
              <p:cNvSpPr/>
              <p:nvPr/>
            </p:nvSpPr>
            <p:spPr>
              <a:xfrm>
                <a:off x="2928144" y="3500154"/>
                <a:ext cx="195477" cy="195477"/>
              </a:xfrm>
              <a:custGeom>
                <a:avLst/>
                <a:gdLst>
                  <a:gd name="connsiteX0" fmla="*/ 97961 w 195477"/>
                  <a:gd name="connsiteY0" fmla="*/ 131281 h 195477"/>
                  <a:gd name="connsiteX1" fmla="*/ 64641 w 195477"/>
                  <a:gd name="connsiteY1" fmla="*/ 97961 h 195477"/>
                  <a:gd name="connsiteX2" fmla="*/ 97961 w 195477"/>
                  <a:gd name="connsiteY2" fmla="*/ 64641 h 195477"/>
                  <a:gd name="connsiteX3" fmla="*/ 131281 w 195477"/>
                  <a:gd name="connsiteY3" fmla="*/ 97961 h 195477"/>
                  <a:gd name="connsiteX4" fmla="*/ 97961 w 195477"/>
                  <a:gd name="connsiteY4" fmla="*/ 131281 h 195477"/>
                  <a:gd name="connsiteX5" fmla="*/ 97961 w 195477"/>
                  <a:gd name="connsiteY5" fmla="*/ 131281 h 195477"/>
                  <a:gd name="connsiteX6" fmla="*/ 165934 w 195477"/>
                  <a:gd name="connsiteY6" fmla="*/ 59754 h 195477"/>
                  <a:gd name="connsiteX7" fmla="*/ 173042 w 195477"/>
                  <a:gd name="connsiteY7" fmla="*/ 38873 h 195477"/>
                  <a:gd name="connsiteX8" fmla="*/ 157048 w 195477"/>
                  <a:gd name="connsiteY8" fmla="*/ 22880 h 195477"/>
                  <a:gd name="connsiteX9" fmla="*/ 136168 w 195477"/>
                  <a:gd name="connsiteY9" fmla="*/ 29988 h 195477"/>
                  <a:gd name="connsiteX10" fmla="*/ 118841 w 195477"/>
                  <a:gd name="connsiteY10" fmla="*/ 22880 h 195477"/>
                  <a:gd name="connsiteX11" fmla="*/ 109067 w 195477"/>
                  <a:gd name="connsiteY11" fmla="*/ 3332 h 195477"/>
                  <a:gd name="connsiteX12" fmla="*/ 86854 w 195477"/>
                  <a:gd name="connsiteY12" fmla="*/ 3332 h 195477"/>
                  <a:gd name="connsiteX13" fmla="*/ 77080 w 195477"/>
                  <a:gd name="connsiteY13" fmla="*/ 22880 h 195477"/>
                  <a:gd name="connsiteX14" fmla="*/ 59754 w 195477"/>
                  <a:gd name="connsiteY14" fmla="*/ 29988 h 195477"/>
                  <a:gd name="connsiteX15" fmla="*/ 38873 w 195477"/>
                  <a:gd name="connsiteY15" fmla="*/ 22880 h 195477"/>
                  <a:gd name="connsiteX16" fmla="*/ 23324 w 195477"/>
                  <a:gd name="connsiteY16" fmla="*/ 38429 h 195477"/>
                  <a:gd name="connsiteX17" fmla="*/ 29988 w 195477"/>
                  <a:gd name="connsiteY17" fmla="*/ 59310 h 195477"/>
                  <a:gd name="connsiteX18" fmla="*/ 22880 w 195477"/>
                  <a:gd name="connsiteY18" fmla="*/ 76636 h 195477"/>
                  <a:gd name="connsiteX19" fmla="*/ 3332 w 195477"/>
                  <a:gd name="connsiteY19" fmla="*/ 86410 h 195477"/>
                  <a:gd name="connsiteX20" fmla="*/ 3332 w 195477"/>
                  <a:gd name="connsiteY20" fmla="*/ 108623 h 195477"/>
                  <a:gd name="connsiteX21" fmla="*/ 22880 w 195477"/>
                  <a:gd name="connsiteY21" fmla="*/ 118397 h 195477"/>
                  <a:gd name="connsiteX22" fmla="*/ 29988 w 195477"/>
                  <a:gd name="connsiteY22" fmla="*/ 135723 h 195477"/>
                  <a:gd name="connsiteX23" fmla="*/ 23324 w 195477"/>
                  <a:gd name="connsiteY23" fmla="*/ 156604 h 195477"/>
                  <a:gd name="connsiteX24" fmla="*/ 38873 w 195477"/>
                  <a:gd name="connsiteY24" fmla="*/ 172153 h 195477"/>
                  <a:gd name="connsiteX25" fmla="*/ 59754 w 195477"/>
                  <a:gd name="connsiteY25" fmla="*/ 165489 h 195477"/>
                  <a:gd name="connsiteX26" fmla="*/ 77080 w 195477"/>
                  <a:gd name="connsiteY26" fmla="*/ 172598 h 195477"/>
                  <a:gd name="connsiteX27" fmla="*/ 86854 w 195477"/>
                  <a:gd name="connsiteY27" fmla="*/ 192145 h 195477"/>
                  <a:gd name="connsiteX28" fmla="*/ 109067 w 195477"/>
                  <a:gd name="connsiteY28" fmla="*/ 192145 h 195477"/>
                  <a:gd name="connsiteX29" fmla="*/ 118841 w 195477"/>
                  <a:gd name="connsiteY29" fmla="*/ 172598 h 195477"/>
                  <a:gd name="connsiteX30" fmla="*/ 136168 w 195477"/>
                  <a:gd name="connsiteY30" fmla="*/ 165489 h 195477"/>
                  <a:gd name="connsiteX31" fmla="*/ 157048 w 195477"/>
                  <a:gd name="connsiteY31" fmla="*/ 172598 h 195477"/>
                  <a:gd name="connsiteX32" fmla="*/ 172598 w 195477"/>
                  <a:gd name="connsiteY32" fmla="*/ 156604 h 195477"/>
                  <a:gd name="connsiteX33" fmla="*/ 165934 w 195477"/>
                  <a:gd name="connsiteY33" fmla="*/ 136168 h 195477"/>
                  <a:gd name="connsiteX34" fmla="*/ 173042 w 195477"/>
                  <a:gd name="connsiteY34" fmla="*/ 118841 h 195477"/>
                  <a:gd name="connsiteX35" fmla="*/ 192590 w 195477"/>
                  <a:gd name="connsiteY35" fmla="*/ 109067 h 195477"/>
                  <a:gd name="connsiteX36" fmla="*/ 192590 w 195477"/>
                  <a:gd name="connsiteY36" fmla="*/ 86854 h 195477"/>
                  <a:gd name="connsiteX37" fmla="*/ 173042 w 195477"/>
                  <a:gd name="connsiteY37" fmla="*/ 77080 h 195477"/>
                  <a:gd name="connsiteX38" fmla="*/ 165934 w 195477"/>
                  <a:gd name="connsiteY38" fmla="*/ 59754 h 1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5477" h="195477">
                    <a:moveTo>
                      <a:pt x="97961" y="131281"/>
                    </a:moveTo>
                    <a:cubicBezTo>
                      <a:pt x="79302" y="131281"/>
                      <a:pt x="64641" y="116176"/>
                      <a:pt x="64641" y="97961"/>
                    </a:cubicBezTo>
                    <a:cubicBezTo>
                      <a:pt x="64641" y="79302"/>
                      <a:pt x="79746" y="64641"/>
                      <a:pt x="97961" y="64641"/>
                    </a:cubicBezTo>
                    <a:cubicBezTo>
                      <a:pt x="116620" y="64641"/>
                      <a:pt x="131281" y="79746"/>
                      <a:pt x="131281" y="97961"/>
                    </a:cubicBezTo>
                    <a:cubicBezTo>
                      <a:pt x="131281" y="116176"/>
                      <a:pt x="116620" y="131281"/>
                      <a:pt x="97961" y="131281"/>
                    </a:cubicBezTo>
                    <a:lnTo>
                      <a:pt x="97961" y="131281"/>
                    </a:lnTo>
                    <a:close/>
                    <a:moveTo>
                      <a:pt x="165934" y="59754"/>
                    </a:moveTo>
                    <a:lnTo>
                      <a:pt x="173042" y="38873"/>
                    </a:lnTo>
                    <a:lnTo>
                      <a:pt x="157048" y="22880"/>
                    </a:lnTo>
                    <a:lnTo>
                      <a:pt x="136168" y="29988"/>
                    </a:lnTo>
                    <a:cubicBezTo>
                      <a:pt x="130837" y="26878"/>
                      <a:pt x="124617" y="24657"/>
                      <a:pt x="118841" y="22880"/>
                    </a:cubicBezTo>
                    <a:lnTo>
                      <a:pt x="109067" y="3332"/>
                    </a:lnTo>
                    <a:lnTo>
                      <a:pt x="86854" y="3332"/>
                    </a:lnTo>
                    <a:lnTo>
                      <a:pt x="77080" y="22880"/>
                    </a:lnTo>
                    <a:cubicBezTo>
                      <a:pt x="70861" y="24657"/>
                      <a:pt x="65085" y="26878"/>
                      <a:pt x="59754" y="29988"/>
                    </a:cubicBezTo>
                    <a:lnTo>
                      <a:pt x="38873" y="22880"/>
                    </a:lnTo>
                    <a:lnTo>
                      <a:pt x="23324" y="38429"/>
                    </a:lnTo>
                    <a:lnTo>
                      <a:pt x="29988" y="59310"/>
                    </a:lnTo>
                    <a:cubicBezTo>
                      <a:pt x="26878" y="64641"/>
                      <a:pt x="24657" y="70861"/>
                      <a:pt x="22880" y="76636"/>
                    </a:cubicBezTo>
                    <a:lnTo>
                      <a:pt x="3332" y="86410"/>
                    </a:lnTo>
                    <a:lnTo>
                      <a:pt x="3332" y="108623"/>
                    </a:lnTo>
                    <a:lnTo>
                      <a:pt x="22880" y="118397"/>
                    </a:lnTo>
                    <a:cubicBezTo>
                      <a:pt x="24657" y="124617"/>
                      <a:pt x="26878" y="130392"/>
                      <a:pt x="29988" y="135723"/>
                    </a:cubicBezTo>
                    <a:lnTo>
                      <a:pt x="23324" y="156604"/>
                    </a:lnTo>
                    <a:lnTo>
                      <a:pt x="38873" y="172153"/>
                    </a:lnTo>
                    <a:lnTo>
                      <a:pt x="59754" y="165489"/>
                    </a:lnTo>
                    <a:cubicBezTo>
                      <a:pt x="65085" y="168599"/>
                      <a:pt x="70861" y="170821"/>
                      <a:pt x="77080" y="172598"/>
                    </a:cubicBezTo>
                    <a:lnTo>
                      <a:pt x="86854" y="192145"/>
                    </a:lnTo>
                    <a:lnTo>
                      <a:pt x="109067" y="192145"/>
                    </a:lnTo>
                    <a:lnTo>
                      <a:pt x="118841" y="172598"/>
                    </a:lnTo>
                    <a:cubicBezTo>
                      <a:pt x="125061" y="170821"/>
                      <a:pt x="130837" y="168599"/>
                      <a:pt x="136168" y="165489"/>
                    </a:cubicBezTo>
                    <a:lnTo>
                      <a:pt x="157048" y="172598"/>
                    </a:lnTo>
                    <a:lnTo>
                      <a:pt x="172598" y="156604"/>
                    </a:lnTo>
                    <a:lnTo>
                      <a:pt x="165934" y="136168"/>
                    </a:lnTo>
                    <a:cubicBezTo>
                      <a:pt x="169043" y="130837"/>
                      <a:pt x="171265" y="125061"/>
                      <a:pt x="173042" y="118841"/>
                    </a:cubicBezTo>
                    <a:lnTo>
                      <a:pt x="192590" y="109067"/>
                    </a:lnTo>
                    <a:lnTo>
                      <a:pt x="192590" y="86854"/>
                    </a:lnTo>
                    <a:lnTo>
                      <a:pt x="173042" y="77080"/>
                    </a:lnTo>
                    <a:cubicBezTo>
                      <a:pt x="171265" y="70861"/>
                      <a:pt x="169043" y="65085"/>
                      <a:pt x="165934" y="59754"/>
                    </a:cubicBezTo>
                    <a:close/>
                  </a:path>
                </a:pathLst>
              </a:custGeom>
              <a:solidFill>
                <a:schemeClr val="accent1"/>
              </a:solidFill>
              <a:ln w="9525" cap="flat">
                <a:solidFill>
                  <a:schemeClr val="bg1"/>
                </a:solidFill>
                <a:prstDash val="solid"/>
                <a:miter/>
              </a:ln>
            </p:spPr>
            <p:txBody>
              <a:bodyPr rtlCol="0" anchor="ctr"/>
              <a:lstStyle/>
              <a:p>
                <a:endParaRPr lang="en-US" sz="2000"/>
              </a:p>
            </p:txBody>
          </p:sp>
        </p:grpSp>
      </p:grpSp>
      <p:grpSp>
        <p:nvGrpSpPr>
          <p:cNvPr id="320" name="Group 319">
            <a:extLst>
              <a:ext uri="{FF2B5EF4-FFF2-40B4-BE49-F238E27FC236}">
                <a16:creationId xmlns:a16="http://schemas.microsoft.com/office/drawing/2014/main" id="{0B43B86D-121A-4BA7-9810-D5BA471A892F}"/>
              </a:ext>
            </a:extLst>
          </p:cNvPr>
          <p:cNvGrpSpPr/>
          <p:nvPr/>
        </p:nvGrpSpPr>
        <p:grpSpPr>
          <a:xfrm>
            <a:off x="8470150" y="5328219"/>
            <a:ext cx="422275" cy="361949"/>
            <a:chOff x="8026400" y="1892301"/>
            <a:chExt cx="422275" cy="361949"/>
          </a:xfrm>
          <a:solidFill>
            <a:schemeClr val="accent1"/>
          </a:solidFill>
        </p:grpSpPr>
        <p:sp>
          <p:nvSpPr>
            <p:cNvPr id="321" name="Freeform 57">
              <a:extLst>
                <a:ext uri="{FF2B5EF4-FFF2-40B4-BE49-F238E27FC236}">
                  <a16:creationId xmlns:a16="http://schemas.microsoft.com/office/drawing/2014/main" id="{805B58E2-36B2-48AE-969D-158D6DAF7CF9}"/>
                </a:ext>
              </a:extLst>
            </p:cNvPr>
            <p:cNvSpPr>
              <a:spLocks/>
            </p:cNvSpPr>
            <p:nvPr/>
          </p:nvSpPr>
          <p:spPr bwMode="auto">
            <a:xfrm>
              <a:off x="8026400" y="1892301"/>
              <a:ext cx="422275" cy="66675"/>
            </a:xfrm>
            <a:custGeom>
              <a:avLst/>
              <a:gdLst>
                <a:gd name="T0" fmla="*/ 192 w 200"/>
                <a:gd name="T1" fmla="*/ 0 h 32"/>
                <a:gd name="T2" fmla="*/ 7 w 200"/>
                <a:gd name="T3" fmla="*/ 0 h 32"/>
                <a:gd name="T4" fmla="*/ 0 w 200"/>
                <a:gd name="T5" fmla="*/ 8 h 32"/>
                <a:gd name="T6" fmla="*/ 0 w 200"/>
                <a:gd name="T7" fmla="*/ 32 h 32"/>
                <a:gd name="T8" fmla="*/ 200 w 200"/>
                <a:gd name="T9" fmla="*/ 32 h 32"/>
                <a:gd name="T10" fmla="*/ 200 w 200"/>
                <a:gd name="T11" fmla="*/ 8 h 32"/>
                <a:gd name="T12" fmla="*/ 192 w 200"/>
                <a:gd name="T13" fmla="*/ 2 h 32"/>
                <a:gd name="T14" fmla="*/ 192 w 20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32">
                  <a:moveTo>
                    <a:pt x="192" y="0"/>
                  </a:moveTo>
                  <a:cubicBezTo>
                    <a:pt x="7" y="0"/>
                    <a:pt x="7" y="0"/>
                    <a:pt x="7" y="0"/>
                  </a:cubicBezTo>
                  <a:cubicBezTo>
                    <a:pt x="3" y="0"/>
                    <a:pt x="0" y="4"/>
                    <a:pt x="0" y="8"/>
                  </a:cubicBezTo>
                  <a:cubicBezTo>
                    <a:pt x="0" y="32"/>
                    <a:pt x="0" y="32"/>
                    <a:pt x="0" y="32"/>
                  </a:cubicBezTo>
                  <a:cubicBezTo>
                    <a:pt x="200" y="32"/>
                    <a:pt x="200" y="32"/>
                    <a:pt x="200" y="32"/>
                  </a:cubicBezTo>
                  <a:cubicBezTo>
                    <a:pt x="200" y="8"/>
                    <a:pt x="200" y="8"/>
                    <a:pt x="200" y="8"/>
                  </a:cubicBezTo>
                  <a:cubicBezTo>
                    <a:pt x="200" y="4"/>
                    <a:pt x="197" y="2"/>
                    <a:pt x="192" y="2"/>
                  </a:cubicBezTo>
                  <a:cubicBezTo>
                    <a:pt x="192" y="0"/>
                    <a:pt x="192" y="0"/>
                    <a:pt x="1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22" name="Freeform: Shape 321">
              <a:extLst>
                <a:ext uri="{FF2B5EF4-FFF2-40B4-BE49-F238E27FC236}">
                  <a16:creationId xmlns:a16="http://schemas.microsoft.com/office/drawing/2014/main" id="{0911553C-58B2-4A4E-A6E5-8BDDFC4BCC74}"/>
                </a:ext>
              </a:extLst>
            </p:cNvPr>
            <p:cNvSpPr>
              <a:spLocks noChangeArrowheads="1"/>
            </p:cNvSpPr>
            <p:nvPr/>
          </p:nvSpPr>
          <p:spPr bwMode="auto">
            <a:xfrm>
              <a:off x="8026400" y="1958975"/>
              <a:ext cx="422275" cy="295275"/>
            </a:xfrm>
            <a:custGeom>
              <a:avLst/>
              <a:gdLst>
                <a:gd name="connsiteX0" fmla="*/ 33338 w 422275"/>
                <a:gd name="connsiteY0" fmla="*/ 203200 h 295275"/>
                <a:gd name="connsiteX1" fmla="*/ 33338 w 422275"/>
                <a:gd name="connsiteY1" fmla="*/ 261937 h 295275"/>
                <a:gd name="connsiteX2" fmla="*/ 387351 w 422275"/>
                <a:gd name="connsiteY2" fmla="*/ 261937 h 295275"/>
                <a:gd name="connsiteX3" fmla="*/ 387351 w 422275"/>
                <a:gd name="connsiteY3" fmla="*/ 203200 h 295275"/>
                <a:gd name="connsiteX4" fmla="*/ 33338 w 422275"/>
                <a:gd name="connsiteY4" fmla="*/ 114300 h 295275"/>
                <a:gd name="connsiteX5" fmla="*/ 33338 w 422275"/>
                <a:gd name="connsiteY5" fmla="*/ 173037 h 295275"/>
                <a:gd name="connsiteX6" fmla="*/ 387351 w 422275"/>
                <a:gd name="connsiteY6" fmla="*/ 173037 h 295275"/>
                <a:gd name="connsiteX7" fmla="*/ 387351 w 422275"/>
                <a:gd name="connsiteY7" fmla="*/ 114300 h 295275"/>
                <a:gd name="connsiteX8" fmla="*/ 33338 w 422275"/>
                <a:gd name="connsiteY8" fmla="*/ 25400 h 295275"/>
                <a:gd name="connsiteX9" fmla="*/ 33338 w 422275"/>
                <a:gd name="connsiteY9" fmla="*/ 84137 h 295275"/>
                <a:gd name="connsiteX10" fmla="*/ 387351 w 422275"/>
                <a:gd name="connsiteY10" fmla="*/ 84137 h 295275"/>
                <a:gd name="connsiteX11" fmla="*/ 387351 w 422275"/>
                <a:gd name="connsiteY11" fmla="*/ 25400 h 295275"/>
                <a:gd name="connsiteX12" fmla="*/ 0 w 422275"/>
                <a:gd name="connsiteY12" fmla="*/ 0 h 295275"/>
                <a:gd name="connsiteX13" fmla="*/ 422275 w 422275"/>
                <a:gd name="connsiteY13" fmla="*/ 0 h 295275"/>
                <a:gd name="connsiteX14" fmla="*/ 422275 w 422275"/>
                <a:gd name="connsiteY14" fmla="*/ 278402 h 295275"/>
                <a:gd name="connsiteX15" fmla="*/ 405384 w 422275"/>
                <a:gd name="connsiteY15" fmla="*/ 295275 h 295275"/>
                <a:gd name="connsiteX16" fmla="*/ 14779 w 422275"/>
                <a:gd name="connsiteY16" fmla="*/ 295275 h 295275"/>
                <a:gd name="connsiteX17" fmla="*/ 0 w 422275"/>
                <a:gd name="connsiteY17" fmla="*/ 278402 h 295275"/>
                <a:gd name="connsiteX18" fmla="*/ 0 w 422275"/>
                <a:gd name="connsiteY1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2275" h="295275">
                  <a:moveTo>
                    <a:pt x="33338" y="203200"/>
                  </a:moveTo>
                  <a:lnTo>
                    <a:pt x="33338" y="261937"/>
                  </a:lnTo>
                  <a:lnTo>
                    <a:pt x="387351" y="261937"/>
                  </a:lnTo>
                  <a:lnTo>
                    <a:pt x="387351" y="203200"/>
                  </a:lnTo>
                  <a:close/>
                  <a:moveTo>
                    <a:pt x="33338" y="114300"/>
                  </a:moveTo>
                  <a:lnTo>
                    <a:pt x="33338" y="173037"/>
                  </a:lnTo>
                  <a:lnTo>
                    <a:pt x="387351" y="173037"/>
                  </a:lnTo>
                  <a:lnTo>
                    <a:pt x="387351" y="114300"/>
                  </a:lnTo>
                  <a:close/>
                  <a:moveTo>
                    <a:pt x="33338" y="25400"/>
                  </a:moveTo>
                  <a:lnTo>
                    <a:pt x="33338" y="84137"/>
                  </a:lnTo>
                  <a:lnTo>
                    <a:pt x="387351" y="84137"/>
                  </a:lnTo>
                  <a:lnTo>
                    <a:pt x="387351" y="25400"/>
                  </a:lnTo>
                  <a:close/>
                  <a:moveTo>
                    <a:pt x="0" y="0"/>
                  </a:moveTo>
                  <a:cubicBezTo>
                    <a:pt x="0" y="0"/>
                    <a:pt x="0" y="0"/>
                    <a:pt x="422275" y="0"/>
                  </a:cubicBezTo>
                  <a:cubicBezTo>
                    <a:pt x="422275" y="0"/>
                    <a:pt x="422275" y="0"/>
                    <a:pt x="422275" y="278402"/>
                  </a:cubicBezTo>
                  <a:cubicBezTo>
                    <a:pt x="422275" y="288948"/>
                    <a:pt x="413830" y="295275"/>
                    <a:pt x="405384" y="295275"/>
                  </a:cubicBezTo>
                  <a:cubicBezTo>
                    <a:pt x="405384" y="295275"/>
                    <a:pt x="405384" y="295275"/>
                    <a:pt x="14779" y="295275"/>
                  </a:cubicBezTo>
                  <a:cubicBezTo>
                    <a:pt x="6334" y="295275"/>
                    <a:pt x="0" y="286839"/>
                    <a:pt x="0" y="278402"/>
                  </a:cubicBezTo>
                  <a:cubicBezTo>
                    <a:pt x="0" y="278402"/>
                    <a:pt x="0" y="278402"/>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grpSp>
      <p:grpSp>
        <p:nvGrpSpPr>
          <p:cNvPr id="323" name="Group 322">
            <a:extLst>
              <a:ext uri="{FF2B5EF4-FFF2-40B4-BE49-F238E27FC236}">
                <a16:creationId xmlns:a16="http://schemas.microsoft.com/office/drawing/2014/main" id="{6E9AC4E9-CA2B-43CC-B8FB-46CF5ED1AF0E}"/>
              </a:ext>
            </a:extLst>
          </p:cNvPr>
          <p:cNvGrpSpPr/>
          <p:nvPr/>
        </p:nvGrpSpPr>
        <p:grpSpPr>
          <a:xfrm>
            <a:off x="4168215" y="5530927"/>
            <a:ext cx="422275" cy="361949"/>
            <a:chOff x="8026400" y="1892301"/>
            <a:chExt cx="422275" cy="361949"/>
          </a:xfrm>
          <a:solidFill>
            <a:schemeClr val="accent1"/>
          </a:solidFill>
        </p:grpSpPr>
        <p:sp>
          <p:nvSpPr>
            <p:cNvPr id="324" name="Freeform 57">
              <a:extLst>
                <a:ext uri="{FF2B5EF4-FFF2-40B4-BE49-F238E27FC236}">
                  <a16:creationId xmlns:a16="http://schemas.microsoft.com/office/drawing/2014/main" id="{03EF5759-41BF-43F3-B5C9-E20317FC30BA}"/>
                </a:ext>
              </a:extLst>
            </p:cNvPr>
            <p:cNvSpPr>
              <a:spLocks/>
            </p:cNvSpPr>
            <p:nvPr/>
          </p:nvSpPr>
          <p:spPr bwMode="auto">
            <a:xfrm>
              <a:off x="8026400" y="1892301"/>
              <a:ext cx="422275" cy="66675"/>
            </a:xfrm>
            <a:custGeom>
              <a:avLst/>
              <a:gdLst>
                <a:gd name="T0" fmla="*/ 192 w 200"/>
                <a:gd name="T1" fmla="*/ 0 h 32"/>
                <a:gd name="T2" fmla="*/ 7 w 200"/>
                <a:gd name="T3" fmla="*/ 0 h 32"/>
                <a:gd name="T4" fmla="*/ 0 w 200"/>
                <a:gd name="T5" fmla="*/ 8 h 32"/>
                <a:gd name="T6" fmla="*/ 0 w 200"/>
                <a:gd name="T7" fmla="*/ 32 h 32"/>
                <a:gd name="T8" fmla="*/ 200 w 200"/>
                <a:gd name="T9" fmla="*/ 32 h 32"/>
                <a:gd name="T10" fmla="*/ 200 w 200"/>
                <a:gd name="T11" fmla="*/ 8 h 32"/>
                <a:gd name="T12" fmla="*/ 192 w 200"/>
                <a:gd name="T13" fmla="*/ 2 h 32"/>
                <a:gd name="T14" fmla="*/ 192 w 20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32">
                  <a:moveTo>
                    <a:pt x="192" y="0"/>
                  </a:moveTo>
                  <a:cubicBezTo>
                    <a:pt x="7" y="0"/>
                    <a:pt x="7" y="0"/>
                    <a:pt x="7" y="0"/>
                  </a:cubicBezTo>
                  <a:cubicBezTo>
                    <a:pt x="3" y="0"/>
                    <a:pt x="0" y="4"/>
                    <a:pt x="0" y="8"/>
                  </a:cubicBezTo>
                  <a:cubicBezTo>
                    <a:pt x="0" y="32"/>
                    <a:pt x="0" y="32"/>
                    <a:pt x="0" y="32"/>
                  </a:cubicBezTo>
                  <a:cubicBezTo>
                    <a:pt x="200" y="32"/>
                    <a:pt x="200" y="32"/>
                    <a:pt x="200" y="32"/>
                  </a:cubicBezTo>
                  <a:cubicBezTo>
                    <a:pt x="200" y="8"/>
                    <a:pt x="200" y="8"/>
                    <a:pt x="200" y="8"/>
                  </a:cubicBezTo>
                  <a:cubicBezTo>
                    <a:pt x="200" y="4"/>
                    <a:pt x="197" y="2"/>
                    <a:pt x="192" y="2"/>
                  </a:cubicBezTo>
                  <a:cubicBezTo>
                    <a:pt x="192" y="0"/>
                    <a:pt x="192" y="0"/>
                    <a:pt x="1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25" name="Freeform: Shape 324">
              <a:extLst>
                <a:ext uri="{FF2B5EF4-FFF2-40B4-BE49-F238E27FC236}">
                  <a16:creationId xmlns:a16="http://schemas.microsoft.com/office/drawing/2014/main" id="{81EBA8F8-95C2-4438-B938-26E5EF8C2C4B}"/>
                </a:ext>
              </a:extLst>
            </p:cNvPr>
            <p:cNvSpPr>
              <a:spLocks noChangeArrowheads="1"/>
            </p:cNvSpPr>
            <p:nvPr/>
          </p:nvSpPr>
          <p:spPr bwMode="auto">
            <a:xfrm>
              <a:off x="8026400" y="1958975"/>
              <a:ext cx="422275" cy="295275"/>
            </a:xfrm>
            <a:custGeom>
              <a:avLst/>
              <a:gdLst>
                <a:gd name="connsiteX0" fmla="*/ 33338 w 422275"/>
                <a:gd name="connsiteY0" fmla="*/ 203200 h 295275"/>
                <a:gd name="connsiteX1" fmla="*/ 33338 w 422275"/>
                <a:gd name="connsiteY1" fmla="*/ 261937 h 295275"/>
                <a:gd name="connsiteX2" fmla="*/ 387351 w 422275"/>
                <a:gd name="connsiteY2" fmla="*/ 261937 h 295275"/>
                <a:gd name="connsiteX3" fmla="*/ 387351 w 422275"/>
                <a:gd name="connsiteY3" fmla="*/ 203200 h 295275"/>
                <a:gd name="connsiteX4" fmla="*/ 33338 w 422275"/>
                <a:gd name="connsiteY4" fmla="*/ 114300 h 295275"/>
                <a:gd name="connsiteX5" fmla="*/ 33338 w 422275"/>
                <a:gd name="connsiteY5" fmla="*/ 173037 h 295275"/>
                <a:gd name="connsiteX6" fmla="*/ 387351 w 422275"/>
                <a:gd name="connsiteY6" fmla="*/ 173037 h 295275"/>
                <a:gd name="connsiteX7" fmla="*/ 387351 w 422275"/>
                <a:gd name="connsiteY7" fmla="*/ 114300 h 295275"/>
                <a:gd name="connsiteX8" fmla="*/ 33338 w 422275"/>
                <a:gd name="connsiteY8" fmla="*/ 25400 h 295275"/>
                <a:gd name="connsiteX9" fmla="*/ 33338 w 422275"/>
                <a:gd name="connsiteY9" fmla="*/ 84137 h 295275"/>
                <a:gd name="connsiteX10" fmla="*/ 387351 w 422275"/>
                <a:gd name="connsiteY10" fmla="*/ 84137 h 295275"/>
                <a:gd name="connsiteX11" fmla="*/ 387351 w 422275"/>
                <a:gd name="connsiteY11" fmla="*/ 25400 h 295275"/>
                <a:gd name="connsiteX12" fmla="*/ 0 w 422275"/>
                <a:gd name="connsiteY12" fmla="*/ 0 h 295275"/>
                <a:gd name="connsiteX13" fmla="*/ 422275 w 422275"/>
                <a:gd name="connsiteY13" fmla="*/ 0 h 295275"/>
                <a:gd name="connsiteX14" fmla="*/ 422275 w 422275"/>
                <a:gd name="connsiteY14" fmla="*/ 278402 h 295275"/>
                <a:gd name="connsiteX15" fmla="*/ 405384 w 422275"/>
                <a:gd name="connsiteY15" fmla="*/ 295275 h 295275"/>
                <a:gd name="connsiteX16" fmla="*/ 14779 w 422275"/>
                <a:gd name="connsiteY16" fmla="*/ 295275 h 295275"/>
                <a:gd name="connsiteX17" fmla="*/ 0 w 422275"/>
                <a:gd name="connsiteY17" fmla="*/ 278402 h 295275"/>
                <a:gd name="connsiteX18" fmla="*/ 0 w 422275"/>
                <a:gd name="connsiteY1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2275" h="295275">
                  <a:moveTo>
                    <a:pt x="33338" y="203200"/>
                  </a:moveTo>
                  <a:lnTo>
                    <a:pt x="33338" y="261937"/>
                  </a:lnTo>
                  <a:lnTo>
                    <a:pt x="387351" y="261937"/>
                  </a:lnTo>
                  <a:lnTo>
                    <a:pt x="387351" y="203200"/>
                  </a:lnTo>
                  <a:close/>
                  <a:moveTo>
                    <a:pt x="33338" y="114300"/>
                  </a:moveTo>
                  <a:lnTo>
                    <a:pt x="33338" y="173037"/>
                  </a:lnTo>
                  <a:lnTo>
                    <a:pt x="387351" y="173037"/>
                  </a:lnTo>
                  <a:lnTo>
                    <a:pt x="387351" y="114300"/>
                  </a:lnTo>
                  <a:close/>
                  <a:moveTo>
                    <a:pt x="33338" y="25400"/>
                  </a:moveTo>
                  <a:lnTo>
                    <a:pt x="33338" y="84137"/>
                  </a:lnTo>
                  <a:lnTo>
                    <a:pt x="387351" y="84137"/>
                  </a:lnTo>
                  <a:lnTo>
                    <a:pt x="387351" y="25400"/>
                  </a:lnTo>
                  <a:close/>
                  <a:moveTo>
                    <a:pt x="0" y="0"/>
                  </a:moveTo>
                  <a:cubicBezTo>
                    <a:pt x="0" y="0"/>
                    <a:pt x="0" y="0"/>
                    <a:pt x="422275" y="0"/>
                  </a:cubicBezTo>
                  <a:cubicBezTo>
                    <a:pt x="422275" y="0"/>
                    <a:pt x="422275" y="0"/>
                    <a:pt x="422275" y="278402"/>
                  </a:cubicBezTo>
                  <a:cubicBezTo>
                    <a:pt x="422275" y="288948"/>
                    <a:pt x="413830" y="295275"/>
                    <a:pt x="405384" y="295275"/>
                  </a:cubicBezTo>
                  <a:cubicBezTo>
                    <a:pt x="405384" y="295275"/>
                    <a:pt x="405384" y="295275"/>
                    <a:pt x="14779" y="295275"/>
                  </a:cubicBezTo>
                  <a:cubicBezTo>
                    <a:pt x="6334" y="295275"/>
                    <a:pt x="0" y="286839"/>
                    <a:pt x="0" y="278402"/>
                  </a:cubicBezTo>
                  <a:cubicBezTo>
                    <a:pt x="0" y="278402"/>
                    <a:pt x="0" y="278402"/>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sz="2000"/>
            </a:p>
          </p:txBody>
        </p:sp>
      </p:grpSp>
      <p:grpSp>
        <p:nvGrpSpPr>
          <p:cNvPr id="326" name="Group 325">
            <a:extLst>
              <a:ext uri="{FF2B5EF4-FFF2-40B4-BE49-F238E27FC236}">
                <a16:creationId xmlns:a16="http://schemas.microsoft.com/office/drawing/2014/main" id="{DD64E2CA-D2F6-4494-965E-0C0045420BE7}"/>
              </a:ext>
            </a:extLst>
          </p:cNvPr>
          <p:cNvGrpSpPr/>
          <p:nvPr/>
        </p:nvGrpSpPr>
        <p:grpSpPr>
          <a:xfrm>
            <a:off x="3059438" y="5474064"/>
            <a:ext cx="283679" cy="363833"/>
            <a:chOff x="2546877" y="4765741"/>
            <a:chExt cx="456340" cy="585280"/>
          </a:xfrm>
        </p:grpSpPr>
        <p:sp>
          <p:nvSpPr>
            <p:cNvPr id="327" name="Freeform 182">
              <a:extLst>
                <a:ext uri="{FF2B5EF4-FFF2-40B4-BE49-F238E27FC236}">
                  <a16:creationId xmlns:a16="http://schemas.microsoft.com/office/drawing/2014/main" id="{5687B1FA-4674-417D-9536-4176F5E4470F}"/>
                </a:ext>
              </a:extLst>
            </p:cNvPr>
            <p:cNvSpPr/>
            <p:nvPr/>
          </p:nvSpPr>
          <p:spPr bwMode="auto">
            <a:xfrm>
              <a:off x="2546877" y="4765741"/>
              <a:ext cx="456340" cy="5852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328" name="Group 327">
              <a:extLst>
                <a:ext uri="{FF2B5EF4-FFF2-40B4-BE49-F238E27FC236}">
                  <a16:creationId xmlns:a16="http://schemas.microsoft.com/office/drawing/2014/main" id="{B23ACEA3-1BE1-43AE-A2B2-BB288C928BD2}"/>
                </a:ext>
              </a:extLst>
            </p:cNvPr>
            <p:cNvGrpSpPr/>
            <p:nvPr/>
          </p:nvGrpSpPr>
          <p:grpSpPr>
            <a:xfrm>
              <a:off x="2647026" y="4989286"/>
              <a:ext cx="256042" cy="265252"/>
              <a:chOff x="5927804" y="2072286"/>
              <a:chExt cx="352315" cy="364990"/>
            </a:xfrm>
          </p:grpSpPr>
          <p:sp>
            <p:nvSpPr>
              <p:cNvPr id="329" name="Freeform 235">
                <a:extLst>
                  <a:ext uri="{FF2B5EF4-FFF2-40B4-BE49-F238E27FC236}">
                    <a16:creationId xmlns:a16="http://schemas.microsoft.com/office/drawing/2014/main" id="{50A0AF6E-36D8-4C5E-8BC7-B6460E0E3DAC}"/>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236">
                <a:extLst>
                  <a:ext uri="{FF2B5EF4-FFF2-40B4-BE49-F238E27FC236}">
                    <a16:creationId xmlns:a16="http://schemas.microsoft.com/office/drawing/2014/main" id="{3373C691-E1E3-4392-AF45-8F358B854C3D}"/>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31" name="Group 330">
            <a:extLst>
              <a:ext uri="{FF2B5EF4-FFF2-40B4-BE49-F238E27FC236}">
                <a16:creationId xmlns:a16="http://schemas.microsoft.com/office/drawing/2014/main" id="{FE8108C4-07B0-40E5-81C7-A42002289A52}"/>
              </a:ext>
            </a:extLst>
          </p:cNvPr>
          <p:cNvGrpSpPr/>
          <p:nvPr/>
        </p:nvGrpSpPr>
        <p:grpSpPr>
          <a:xfrm>
            <a:off x="7343808" y="3618614"/>
            <a:ext cx="405512" cy="369710"/>
            <a:chOff x="5874818" y="1755972"/>
            <a:chExt cx="4491079" cy="4094571"/>
          </a:xfrm>
          <a:solidFill>
            <a:schemeClr val="accent1"/>
          </a:solidFill>
        </p:grpSpPr>
        <p:grpSp>
          <p:nvGrpSpPr>
            <p:cNvPr id="332" name="Group 331">
              <a:extLst>
                <a:ext uri="{FF2B5EF4-FFF2-40B4-BE49-F238E27FC236}">
                  <a16:creationId xmlns:a16="http://schemas.microsoft.com/office/drawing/2014/main" id="{00D8E336-9470-4079-BAF3-4894C5D23FB6}"/>
                </a:ext>
              </a:extLst>
            </p:cNvPr>
            <p:cNvGrpSpPr/>
            <p:nvPr/>
          </p:nvGrpSpPr>
          <p:grpSpPr>
            <a:xfrm>
              <a:off x="7549869" y="1755972"/>
              <a:ext cx="1140977" cy="4094571"/>
              <a:chOff x="7590329" y="1755972"/>
              <a:chExt cx="1140977" cy="4094571"/>
            </a:xfrm>
            <a:grpFill/>
          </p:grpSpPr>
          <p:sp>
            <p:nvSpPr>
              <p:cNvPr id="340" name="Oval 339">
                <a:extLst>
                  <a:ext uri="{FF2B5EF4-FFF2-40B4-BE49-F238E27FC236}">
                    <a16:creationId xmlns:a16="http://schemas.microsoft.com/office/drawing/2014/main" id="{F932691B-1BAB-443B-905A-38FE88347533}"/>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a:extLst>
                  <a:ext uri="{FF2B5EF4-FFF2-40B4-BE49-F238E27FC236}">
                    <a16:creationId xmlns:a16="http://schemas.microsoft.com/office/drawing/2014/main" id="{ED685B8B-26AF-42BB-9FAA-4410CE30F013}"/>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3" name="Oval 332">
              <a:extLst>
                <a:ext uri="{FF2B5EF4-FFF2-40B4-BE49-F238E27FC236}">
                  <a16:creationId xmlns:a16="http://schemas.microsoft.com/office/drawing/2014/main" id="{8A312A34-57C9-40BF-AD85-D652C3CD4801}"/>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4" name="Oval 333">
              <a:extLst>
                <a:ext uri="{FF2B5EF4-FFF2-40B4-BE49-F238E27FC236}">
                  <a16:creationId xmlns:a16="http://schemas.microsoft.com/office/drawing/2014/main" id="{EFCC2223-7F7D-4454-985F-48DC3BC55C9E}"/>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a:extLst>
                <a:ext uri="{FF2B5EF4-FFF2-40B4-BE49-F238E27FC236}">
                  <a16:creationId xmlns:a16="http://schemas.microsoft.com/office/drawing/2014/main" id="{D5AA19CB-64B9-4B31-A800-250EF2968524}"/>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6" name="Rectangle 335">
              <a:extLst>
                <a:ext uri="{FF2B5EF4-FFF2-40B4-BE49-F238E27FC236}">
                  <a16:creationId xmlns:a16="http://schemas.microsoft.com/office/drawing/2014/main" id="{1CFA38C4-7B55-48AA-A54B-2B7D970D7DAB}"/>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a:extLst>
                <a:ext uri="{FF2B5EF4-FFF2-40B4-BE49-F238E27FC236}">
                  <a16:creationId xmlns:a16="http://schemas.microsoft.com/office/drawing/2014/main" id="{48CEE419-C233-487D-BDAD-7D526629BC8A}"/>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326DF33E-332A-4CE1-A467-2667400D9BFB}"/>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a:extLst>
                <a:ext uri="{FF2B5EF4-FFF2-40B4-BE49-F238E27FC236}">
                  <a16:creationId xmlns:a16="http://schemas.microsoft.com/office/drawing/2014/main" id="{305EE107-B0E6-4A02-8527-B4B890E03CEC}"/>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2" name="Group 4">
            <a:extLst>
              <a:ext uri="{FF2B5EF4-FFF2-40B4-BE49-F238E27FC236}">
                <a16:creationId xmlns:a16="http://schemas.microsoft.com/office/drawing/2014/main" id="{9A0C90F4-7ADC-4DAE-AE03-0447274A5D4C}"/>
              </a:ext>
            </a:extLst>
          </p:cNvPr>
          <p:cNvGrpSpPr>
            <a:grpSpLocks noChangeAspect="1"/>
          </p:cNvGrpSpPr>
          <p:nvPr/>
        </p:nvGrpSpPr>
        <p:grpSpPr bwMode="auto">
          <a:xfrm>
            <a:off x="5477824" y="4490215"/>
            <a:ext cx="477837" cy="398463"/>
            <a:chOff x="4513" y="2892"/>
            <a:chExt cx="301" cy="251"/>
          </a:xfrm>
          <a:solidFill>
            <a:schemeClr val="accent1"/>
          </a:solidFill>
        </p:grpSpPr>
        <p:sp>
          <p:nvSpPr>
            <p:cNvPr id="343" name="Freeform 5">
              <a:extLst>
                <a:ext uri="{FF2B5EF4-FFF2-40B4-BE49-F238E27FC236}">
                  <a16:creationId xmlns:a16="http://schemas.microsoft.com/office/drawing/2014/main" id="{DCC3A09C-ADD1-4628-AC65-3931AA778DAC}"/>
                </a:ext>
              </a:extLst>
            </p:cNvPr>
            <p:cNvSpPr>
              <a:spLocks/>
            </p:cNvSpPr>
            <p:nvPr/>
          </p:nvSpPr>
          <p:spPr bwMode="auto">
            <a:xfrm>
              <a:off x="4513" y="2892"/>
              <a:ext cx="301" cy="251"/>
            </a:xfrm>
            <a:custGeom>
              <a:avLst/>
              <a:gdLst>
                <a:gd name="T0" fmla="*/ 82 w 201"/>
                <a:gd name="T1" fmla="*/ 114 h 167"/>
                <a:gd name="T2" fmla="*/ 46 w 201"/>
                <a:gd name="T3" fmla="*/ 114 h 167"/>
                <a:gd name="T4" fmla="*/ 46 w 201"/>
                <a:gd name="T5" fmla="*/ 114 h 167"/>
                <a:gd name="T6" fmla="*/ 14 w 201"/>
                <a:gd name="T7" fmla="*/ 82 h 167"/>
                <a:gd name="T8" fmla="*/ 46 w 201"/>
                <a:gd name="T9" fmla="*/ 49 h 167"/>
                <a:gd name="T10" fmla="*/ 57 w 201"/>
                <a:gd name="T11" fmla="*/ 50 h 167"/>
                <a:gd name="T12" fmla="*/ 64 w 201"/>
                <a:gd name="T13" fmla="*/ 52 h 167"/>
                <a:gd name="T14" fmla="*/ 66 w 201"/>
                <a:gd name="T15" fmla="*/ 46 h 167"/>
                <a:gd name="T16" fmla="*/ 115 w 201"/>
                <a:gd name="T17" fmla="*/ 12 h 167"/>
                <a:gd name="T18" fmla="*/ 164 w 201"/>
                <a:gd name="T19" fmla="*/ 61 h 167"/>
                <a:gd name="T20" fmla="*/ 162 w 201"/>
                <a:gd name="T21" fmla="*/ 74 h 167"/>
                <a:gd name="T22" fmla="*/ 159 w 201"/>
                <a:gd name="T23" fmla="*/ 84 h 167"/>
                <a:gd name="T24" fmla="*/ 170 w 201"/>
                <a:gd name="T25" fmla="*/ 83 h 167"/>
                <a:gd name="T26" fmla="*/ 172 w 201"/>
                <a:gd name="T27" fmla="*/ 83 h 167"/>
                <a:gd name="T28" fmla="*/ 186 w 201"/>
                <a:gd name="T29" fmla="*/ 97 h 167"/>
                <a:gd name="T30" fmla="*/ 174 w 201"/>
                <a:gd name="T31" fmla="*/ 112 h 167"/>
                <a:gd name="T32" fmla="*/ 138 w 201"/>
                <a:gd name="T33" fmla="*/ 112 h 167"/>
                <a:gd name="T34" fmla="*/ 125 w 201"/>
                <a:gd name="T35" fmla="*/ 86 h 167"/>
                <a:gd name="T36" fmla="*/ 92 w 201"/>
                <a:gd name="T37" fmla="*/ 72 h 167"/>
                <a:gd name="T38" fmla="*/ 68 w 201"/>
                <a:gd name="T39" fmla="*/ 79 h 167"/>
                <a:gd name="T40" fmla="*/ 75 w 201"/>
                <a:gd name="T41" fmla="*/ 91 h 167"/>
                <a:gd name="T42" fmla="*/ 93 w 201"/>
                <a:gd name="T43" fmla="*/ 86 h 167"/>
                <a:gd name="T44" fmla="*/ 116 w 201"/>
                <a:gd name="T45" fmla="*/ 96 h 167"/>
                <a:gd name="T46" fmla="*/ 126 w 201"/>
                <a:gd name="T47" fmla="*/ 120 h 167"/>
                <a:gd name="T48" fmla="*/ 116 w 201"/>
                <a:gd name="T49" fmla="*/ 143 h 167"/>
                <a:gd name="T50" fmla="*/ 93 w 201"/>
                <a:gd name="T51" fmla="*/ 153 h 167"/>
                <a:gd name="T52" fmla="*/ 75 w 201"/>
                <a:gd name="T53" fmla="*/ 147 h 167"/>
                <a:gd name="T54" fmla="*/ 68 w 201"/>
                <a:gd name="T55" fmla="*/ 159 h 167"/>
                <a:gd name="T56" fmla="*/ 92 w 201"/>
                <a:gd name="T57" fmla="*/ 167 h 167"/>
                <a:gd name="T58" fmla="*/ 125 w 201"/>
                <a:gd name="T59" fmla="*/ 153 h 167"/>
                <a:gd name="T60" fmla="*/ 138 w 201"/>
                <a:gd name="T61" fmla="*/ 125 h 167"/>
                <a:gd name="T62" fmla="*/ 175 w 201"/>
                <a:gd name="T63" fmla="*/ 125 h 167"/>
                <a:gd name="T64" fmla="*/ 176 w 201"/>
                <a:gd name="T65" fmla="*/ 125 h 167"/>
                <a:gd name="T66" fmla="*/ 201 w 201"/>
                <a:gd name="T67" fmla="*/ 96 h 167"/>
                <a:gd name="T68" fmla="*/ 176 w 201"/>
                <a:gd name="T69" fmla="*/ 71 h 167"/>
                <a:gd name="T70" fmla="*/ 177 w 201"/>
                <a:gd name="T71" fmla="*/ 63 h 167"/>
                <a:gd name="T72" fmla="*/ 113 w 201"/>
                <a:gd name="T73" fmla="*/ 0 h 167"/>
                <a:gd name="T74" fmla="*/ 113 w 201"/>
                <a:gd name="T75" fmla="*/ 0 h 167"/>
                <a:gd name="T76" fmla="*/ 56 w 201"/>
                <a:gd name="T77" fmla="*/ 38 h 167"/>
                <a:gd name="T78" fmla="*/ 47 w 201"/>
                <a:gd name="T79" fmla="*/ 36 h 167"/>
                <a:gd name="T80" fmla="*/ 0 w 201"/>
                <a:gd name="T81" fmla="*/ 82 h 167"/>
                <a:gd name="T82" fmla="*/ 46 w 201"/>
                <a:gd name="T83" fmla="*/ 127 h 167"/>
                <a:gd name="T84" fmla="*/ 85 w 201"/>
                <a:gd name="T85" fmla="*/ 127 h 167"/>
                <a:gd name="T86" fmla="*/ 82 w 201"/>
                <a:gd name="T87"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167">
                  <a:moveTo>
                    <a:pt x="82" y="114"/>
                  </a:moveTo>
                  <a:cubicBezTo>
                    <a:pt x="46" y="114"/>
                    <a:pt x="46" y="114"/>
                    <a:pt x="46" y="114"/>
                  </a:cubicBezTo>
                  <a:cubicBezTo>
                    <a:pt x="46" y="114"/>
                    <a:pt x="46" y="114"/>
                    <a:pt x="46" y="114"/>
                  </a:cubicBezTo>
                  <a:cubicBezTo>
                    <a:pt x="29" y="114"/>
                    <a:pt x="14" y="100"/>
                    <a:pt x="14" y="82"/>
                  </a:cubicBezTo>
                  <a:cubicBezTo>
                    <a:pt x="14" y="64"/>
                    <a:pt x="28" y="49"/>
                    <a:pt x="46" y="49"/>
                  </a:cubicBezTo>
                  <a:cubicBezTo>
                    <a:pt x="50" y="49"/>
                    <a:pt x="53" y="50"/>
                    <a:pt x="57" y="50"/>
                  </a:cubicBezTo>
                  <a:cubicBezTo>
                    <a:pt x="64" y="52"/>
                    <a:pt x="64" y="52"/>
                    <a:pt x="64" y="52"/>
                  </a:cubicBezTo>
                  <a:cubicBezTo>
                    <a:pt x="66" y="46"/>
                    <a:pt x="66" y="46"/>
                    <a:pt x="66" y="46"/>
                  </a:cubicBezTo>
                  <a:cubicBezTo>
                    <a:pt x="72" y="25"/>
                    <a:pt x="92" y="12"/>
                    <a:pt x="115" y="12"/>
                  </a:cubicBezTo>
                  <a:cubicBezTo>
                    <a:pt x="143" y="12"/>
                    <a:pt x="164" y="33"/>
                    <a:pt x="164" y="61"/>
                  </a:cubicBezTo>
                  <a:cubicBezTo>
                    <a:pt x="164" y="65"/>
                    <a:pt x="163" y="70"/>
                    <a:pt x="162" y="74"/>
                  </a:cubicBezTo>
                  <a:cubicBezTo>
                    <a:pt x="159" y="84"/>
                    <a:pt x="159" y="84"/>
                    <a:pt x="159" y="84"/>
                  </a:cubicBezTo>
                  <a:cubicBezTo>
                    <a:pt x="170" y="83"/>
                    <a:pt x="170" y="83"/>
                    <a:pt x="170" y="83"/>
                  </a:cubicBezTo>
                  <a:cubicBezTo>
                    <a:pt x="171" y="83"/>
                    <a:pt x="171" y="83"/>
                    <a:pt x="172" y="83"/>
                  </a:cubicBezTo>
                  <a:cubicBezTo>
                    <a:pt x="180" y="83"/>
                    <a:pt x="186" y="90"/>
                    <a:pt x="186" y="97"/>
                  </a:cubicBezTo>
                  <a:cubicBezTo>
                    <a:pt x="186" y="105"/>
                    <a:pt x="181" y="110"/>
                    <a:pt x="174" y="112"/>
                  </a:cubicBezTo>
                  <a:cubicBezTo>
                    <a:pt x="174" y="112"/>
                    <a:pt x="140" y="112"/>
                    <a:pt x="138" y="112"/>
                  </a:cubicBezTo>
                  <a:cubicBezTo>
                    <a:pt x="137" y="102"/>
                    <a:pt x="132" y="93"/>
                    <a:pt x="125" y="86"/>
                  </a:cubicBezTo>
                  <a:cubicBezTo>
                    <a:pt x="116" y="77"/>
                    <a:pt x="104" y="72"/>
                    <a:pt x="92" y="72"/>
                  </a:cubicBezTo>
                  <a:cubicBezTo>
                    <a:pt x="83" y="72"/>
                    <a:pt x="74" y="74"/>
                    <a:pt x="68" y="79"/>
                  </a:cubicBezTo>
                  <a:cubicBezTo>
                    <a:pt x="75" y="91"/>
                    <a:pt x="75" y="91"/>
                    <a:pt x="75" y="91"/>
                  </a:cubicBezTo>
                  <a:cubicBezTo>
                    <a:pt x="81" y="88"/>
                    <a:pt x="86" y="86"/>
                    <a:pt x="93" y="86"/>
                  </a:cubicBezTo>
                  <a:cubicBezTo>
                    <a:pt x="102" y="86"/>
                    <a:pt x="110" y="90"/>
                    <a:pt x="116" y="96"/>
                  </a:cubicBezTo>
                  <a:cubicBezTo>
                    <a:pt x="122" y="103"/>
                    <a:pt x="126" y="111"/>
                    <a:pt x="126" y="120"/>
                  </a:cubicBezTo>
                  <a:cubicBezTo>
                    <a:pt x="126" y="128"/>
                    <a:pt x="123" y="137"/>
                    <a:pt x="116" y="143"/>
                  </a:cubicBezTo>
                  <a:cubicBezTo>
                    <a:pt x="110" y="150"/>
                    <a:pt x="102" y="153"/>
                    <a:pt x="93" y="153"/>
                  </a:cubicBezTo>
                  <a:cubicBezTo>
                    <a:pt x="86" y="153"/>
                    <a:pt x="80" y="151"/>
                    <a:pt x="75" y="147"/>
                  </a:cubicBezTo>
                  <a:cubicBezTo>
                    <a:pt x="68" y="159"/>
                    <a:pt x="68" y="159"/>
                    <a:pt x="68" y="159"/>
                  </a:cubicBezTo>
                  <a:cubicBezTo>
                    <a:pt x="75" y="164"/>
                    <a:pt x="84" y="167"/>
                    <a:pt x="92" y="167"/>
                  </a:cubicBezTo>
                  <a:cubicBezTo>
                    <a:pt x="104" y="167"/>
                    <a:pt x="116" y="162"/>
                    <a:pt x="125" y="153"/>
                  </a:cubicBezTo>
                  <a:cubicBezTo>
                    <a:pt x="133" y="146"/>
                    <a:pt x="137" y="136"/>
                    <a:pt x="138" y="125"/>
                  </a:cubicBezTo>
                  <a:cubicBezTo>
                    <a:pt x="140" y="125"/>
                    <a:pt x="175" y="125"/>
                    <a:pt x="175" y="125"/>
                  </a:cubicBezTo>
                  <a:cubicBezTo>
                    <a:pt x="176" y="125"/>
                    <a:pt x="176" y="125"/>
                    <a:pt x="176" y="125"/>
                  </a:cubicBezTo>
                  <a:cubicBezTo>
                    <a:pt x="190" y="124"/>
                    <a:pt x="201" y="112"/>
                    <a:pt x="201" y="96"/>
                  </a:cubicBezTo>
                  <a:cubicBezTo>
                    <a:pt x="201" y="84"/>
                    <a:pt x="190" y="73"/>
                    <a:pt x="176" y="71"/>
                  </a:cubicBezTo>
                  <a:cubicBezTo>
                    <a:pt x="177" y="68"/>
                    <a:pt x="177" y="67"/>
                    <a:pt x="177" y="63"/>
                  </a:cubicBezTo>
                  <a:cubicBezTo>
                    <a:pt x="177" y="28"/>
                    <a:pt x="152" y="0"/>
                    <a:pt x="113" y="0"/>
                  </a:cubicBezTo>
                  <a:cubicBezTo>
                    <a:pt x="113" y="0"/>
                    <a:pt x="113" y="0"/>
                    <a:pt x="113" y="0"/>
                  </a:cubicBezTo>
                  <a:cubicBezTo>
                    <a:pt x="88" y="0"/>
                    <a:pt x="65" y="14"/>
                    <a:pt x="56" y="38"/>
                  </a:cubicBezTo>
                  <a:cubicBezTo>
                    <a:pt x="53" y="38"/>
                    <a:pt x="50" y="36"/>
                    <a:pt x="47" y="36"/>
                  </a:cubicBezTo>
                  <a:cubicBezTo>
                    <a:pt x="21" y="36"/>
                    <a:pt x="0" y="56"/>
                    <a:pt x="0" y="82"/>
                  </a:cubicBezTo>
                  <a:cubicBezTo>
                    <a:pt x="0" y="107"/>
                    <a:pt x="21" y="127"/>
                    <a:pt x="46" y="127"/>
                  </a:cubicBezTo>
                  <a:cubicBezTo>
                    <a:pt x="85" y="127"/>
                    <a:pt x="85" y="127"/>
                    <a:pt x="85" y="127"/>
                  </a:cubicBezTo>
                  <a:lnTo>
                    <a:pt x="82"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4" name="Oval 6">
              <a:extLst>
                <a:ext uri="{FF2B5EF4-FFF2-40B4-BE49-F238E27FC236}">
                  <a16:creationId xmlns:a16="http://schemas.microsoft.com/office/drawing/2014/main" id="{B22CD727-75C7-43C8-86D0-815FD8D55D1D}"/>
                </a:ext>
              </a:extLst>
            </p:cNvPr>
            <p:cNvSpPr>
              <a:spLocks noChangeArrowheads="1"/>
            </p:cNvSpPr>
            <p:nvPr/>
          </p:nvSpPr>
          <p:spPr bwMode="auto">
            <a:xfrm>
              <a:off x="4616" y="3038"/>
              <a:ext cx="68"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45" name="Group 9">
            <a:extLst>
              <a:ext uri="{FF2B5EF4-FFF2-40B4-BE49-F238E27FC236}">
                <a16:creationId xmlns:a16="http://schemas.microsoft.com/office/drawing/2014/main" id="{8090C18E-48EC-48E8-9CCF-00922934B806}"/>
              </a:ext>
            </a:extLst>
          </p:cNvPr>
          <p:cNvGrpSpPr>
            <a:grpSpLocks noChangeAspect="1"/>
          </p:cNvGrpSpPr>
          <p:nvPr/>
        </p:nvGrpSpPr>
        <p:grpSpPr bwMode="auto">
          <a:xfrm>
            <a:off x="5090482" y="5577660"/>
            <a:ext cx="403225" cy="401638"/>
            <a:chOff x="4269" y="3577"/>
            <a:chExt cx="254" cy="253"/>
          </a:xfrm>
          <a:solidFill>
            <a:schemeClr val="accent1"/>
          </a:solidFill>
        </p:grpSpPr>
        <p:sp>
          <p:nvSpPr>
            <p:cNvPr id="346" name="Freeform 10">
              <a:extLst>
                <a:ext uri="{FF2B5EF4-FFF2-40B4-BE49-F238E27FC236}">
                  <a16:creationId xmlns:a16="http://schemas.microsoft.com/office/drawing/2014/main" id="{A8EE0EF9-A047-4227-89F3-CACDB405C518}"/>
                </a:ext>
              </a:extLst>
            </p:cNvPr>
            <p:cNvSpPr>
              <a:spLocks noEditPoints="1"/>
            </p:cNvSpPr>
            <p:nvPr/>
          </p:nvSpPr>
          <p:spPr bwMode="auto">
            <a:xfrm>
              <a:off x="4291" y="3598"/>
              <a:ext cx="210" cy="207"/>
            </a:xfrm>
            <a:custGeom>
              <a:avLst/>
              <a:gdLst>
                <a:gd name="T0" fmla="*/ 105 w 210"/>
                <a:gd name="T1" fmla="*/ 27 h 207"/>
                <a:gd name="T2" fmla="*/ 185 w 210"/>
                <a:gd name="T3" fmla="*/ 93 h 207"/>
                <a:gd name="T4" fmla="*/ 158 w 210"/>
                <a:gd name="T5" fmla="*/ 184 h 207"/>
                <a:gd name="T6" fmla="*/ 50 w 210"/>
                <a:gd name="T7" fmla="*/ 184 h 207"/>
                <a:gd name="T8" fmla="*/ 25 w 210"/>
                <a:gd name="T9" fmla="*/ 93 h 207"/>
                <a:gd name="T10" fmla="*/ 105 w 210"/>
                <a:gd name="T11" fmla="*/ 27 h 207"/>
                <a:gd name="T12" fmla="*/ 105 w 210"/>
                <a:gd name="T13" fmla="*/ 0 h 207"/>
                <a:gd name="T14" fmla="*/ 0 w 210"/>
                <a:gd name="T15" fmla="*/ 85 h 207"/>
                <a:gd name="T16" fmla="*/ 34 w 210"/>
                <a:gd name="T17" fmla="*/ 207 h 207"/>
                <a:gd name="T18" fmla="*/ 175 w 210"/>
                <a:gd name="T19" fmla="*/ 207 h 207"/>
                <a:gd name="T20" fmla="*/ 210 w 210"/>
                <a:gd name="T21" fmla="*/ 85 h 207"/>
                <a:gd name="T22" fmla="*/ 105 w 2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07">
                  <a:moveTo>
                    <a:pt x="105" y="27"/>
                  </a:moveTo>
                  <a:lnTo>
                    <a:pt x="185" y="93"/>
                  </a:lnTo>
                  <a:lnTo>
                    <a:pt x="158" y="184"/>
                  </a:lnTo>
                  <a:lnTo>
                    <a:pt x="50" y="184"/>
                  </a:lnTo>
                  <a:lnTo>
                    <a:pt x="25" y="93"/>
                  </a:lnTo>
                  <a:lnTo>
                    <a:pt x="105" y="27"/>
                  </a:lnTo>
                  <a:close/>
                  <a:moveTo>
                    <a:pt x="105" y="0"/>
                  </a:moveTo>
                  <a:lnTo>
                    <a:pt x="0" y="85"/>
                  </a:lnTo>
                  <a:lnTo>
                    <a:pt x="34" y="207"/>
                  </a:lnTo>
                  <a:lnTo>
                    <a:pt x="175" y="207"/>
                  </a:lnTo>
                  <a:lnTo>
                    <a:pt x="210" y="8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7" name="Freeform 11">
              <a:extLst>
                <a:ext uri="{FF2B5EF4-FFF2-40B4-BE49-F238E27FC236}">
                  <a16:creationId xmlns:a16="http://schemas.microsoft.com/office/drawing/2014/main" id="{2076E930-D4F0-4DFD-A85E-282CA9D6CB56}"/>
                </a:ext>
              </a:extLst>
            </p:cNvPr>
            <p:cNvSpPr>
              <a:spLocks noEditPoints="1"/>
            </p:cNvSpPr>
            <p:nvPr/>
          </p:nvSpPr>
          <p:spPr bwMode="auto">
            <a:xfrm>
              <a:off x="4291" y="3598"/>
              <a:ext cx="210" cy="207"/>
            </a:xfrm>
            <a:custGeom>
              <a:avLst/>
              <a:gdLst>
                <a:gd name="T0" fmla="*/ 105 w 210"/>
                <a:gd name="T1" fmla="*/ 27 h 207"/>
                <a:gd name="T2" fmla="*/ 185 w 210"/>
                <a:gd name="T3" fmla="*/ 93 h 207"/>
                <a:gd name="T4" fmla="*/ 158 w 210"/>
                <a:gd name="T5" fmla="*/ 184 h 207"/>
                <a:gd name="T6" fmla="*/ 50 w 210"/>
                <a:gd name="T7" fmla="*/ 184 h 207"/>
                <a:gd name="T8" fmla="*/ 25 w 210"/>
                <a:gd name="T9" fmla="*/ 93 h 207"/>
                <a:gd name="T10" fmla="*/ 105 w 210"/>
                <a:gd name="T11" fmla="*/ 27 h 207"/>
                <a:gd name="T12" fmla="*/ 105 w 210"/>
                <a:gd name="T13" fmla="*/ 0 h 207"/>
                <a:gd name="T14" fmla="*/ 0 w 210"/>
                <a:gd name="T15" fmla="*/ 85 h 207"/>
                <a:gd name="T16" fmla="*/ 34 w 210"/>
                <a:gd name="T17" fmla="*/ 207 h 207"/>
                <a:gd name="T18" fmla="*/ 175 w 210"/>
                <a:gd name="T19" fmla="*/ 207 h 207"/>
                <a:gd name="T20" fmla="*/ 210 w 210"/>
                <a:gd name="T21" fmla="*/ 85 h 207"/>
                <a:gd name="T22" fmla="*/ 105 w 2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07">
                  <a:moveTo>
                    <a:pt x="105" y="27"/>
                  </a:moveTo>
                  <a:lnTo>
                    <a:pt x="185" y="93"/>
                  </a:lnTo>
                  <a:lnTo>
                    <a:pt x="158" y="184"/>
                  </a:lnTo>
                  <a:lnTo>
                    <a:pt x="50" y="184"/>
                  </a:lnTo>
                  <a:lnTo>
                    <a:pt x="25" y="93"/>
                  </a:lnTo>
                  <a:lnTo>
                    <a:pt x="105" y="27"/>
                  </a:lnTo>
                  <a:moveTo>
                    <a:pt x="105" y="0"/>
                  </a:moveTo>
                  <a:lnTo>
                    <a:pt x="0" y="85"/>
                  </a:lnTo>
                  <a:lnTo>
                    <a:pt x="34" y="207"/>
                  </a:lnTo>
                  <a:lnTo>
                    <a:pt x="175" y="207"/>
                  </a:lnTo>
                  <a:lnTo>
                    <a:pt x="210" y="85"/>
                  </a:lnTo>
                  <a:lnTo>
                    <a:pt x="10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8" name="Oval 12">
              <a:extLst>
                <a:ext uri="{FF2B5EF4-FFF2-40B4-BE49-F238E27FC236}">
                  <a16:creationId xmlns:a16="http://schemas.microsoft.com/office/drawing/2014/main" id="{2904210B-1AAA-4E5C-909E-F0572BE7DC00}"/>
                </a:ext>
              </a:extLst>
            </p:cNvPr>
            <p:cNvSpPr>
              <a:spLocks noChangeArrowheads="1"/>
            </p:cNvSpPr>
            <p:nvPr/>
          </p:nvSpPr>
          <p:spPr bwMode="auto">
            <a:xfrm>
              <a:off x="4357" y="3577"/>
              <a:ext cx="78" cy="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9" name="Oval 13">
              <a:extLst>
                <a:ext uri="{FF2B5EF4-FFF2-40B4-BE49-F238E27FC236}">
                  <a16:creationId xmlns:a16="http://schemas.microsoft.com/office/drawing/2014/main" id="{0AAFFC1F-B874-4E2F-B4B8-202FD4DA0932}"/>
                </a:ext>
              </a:extLst>
            </p:cNvPr>
            <p:cNvSpPr>
              <a:spLocks noChangeArrowheads="1"/>
            </p:cNvSpPr>
            <p:nvPr/>
          </p:nvSpPr>
          <p:spPr bwMode="auto">
            <a:xfrm>
              <a:off x="4444" y="3644"/>
              <a:ext cx="79" cy="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0" name="Oval 14">
              <a:extLst>
                <a:ext uri="{FF2B5EF4-FFF2-40B4-BE49-F238E27FC236}">
                  <a16:creationId xmlns:a16="http://schemas.microsoft.com/office/drawing/2014/main" id="{926757C2-2D45-48FB-B1C2-DF3592597D55}"/>
                </a:ext>
              </a:extLst>
            </p:cNvPr>
            <p:cNvSpPr>
              <a:spLocks noChangeArrowheads="1"/>
            </p:cNvSpPr>
            <p:nvPr/>
          </p:nvSpPr>
          <p:spPr bwMode="auto">
            <a:xfrm>
              <a:off x="4414" y="3750"/>
              <a:ext cx="80" cy="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1" name="Oval 15">
              <a:extLst>
                <a:ext uri="{FF2B5EF4-FFF2-40B4-BE49-F238E27FC236}">
                  <a16:creationId xmlns:a16="http://schemas.microsoft.com/office/drawing/2014/main" id="{8397ED65-6ACE-436D-BF55-4EF42FA22BC7}"/>
                </a:ext>
              </a:extLst>
            </p:cNvPr>
            <p:cNvSpPr>
              <a:spLocks noChangeArrowheads="1"/>
            </p:cNvSpPr>
            <p:nvPr/>
          </p:nvSpPr>
          <p:spPr bwMode="auto">
            <a:xfrm>
              <a:off x="4298" y="3750"/>
              <a:ext cx="80" cy="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2" name="Oval 16">
              <a:extLst>
                <a:ext uri="{FF2B5EF4-FFF2-40B4-BE49-F238E27FC236}">
                  <a16:creationId xmlns:a16="http://schemas.microsoft.com/office/drawing/2014/main" id="{095023CF-BE70-4EEC-90A7-EA4C80004321}"/>
                </a:ext>
              </a:extLst>
            </p:cNvPr>
            <p:cNvSpPr>
              <a:spLocks noChangeArrowheads="1"/>
            </p:cNvSpPr>
            <p:nvPr/>
          </p:nvSpPr>
          <p:spPr bwMode="auto">
            <a:xfrm>
              <a:off x="4269" y="3644"/>
              <a:ext cx="80" cy="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3" name="Freeform 17">
              <a:extLst>
                <a:ext uri="{FF2B5EF4-FFF2-40B4-BE49-F238E27FC236}">
                  <a16:creationId xmlns:a16="http://schemas.microsoft.com/office/drawing/2014/main" id="{1C4D26F3-04DB-4773-8123-8B3F3440BB31}"/>
                </a:ext>
              </a:extLst>
            </p:cNvPr>
            <p:cNvSpPr>
              <a:spLocks noEditPoints="1"/>
            </p:cNvSpPr>
            <p:nvPr/>
          </p:nvSpPr>
          <p:spPr bwMode="auto">
            <a:xfrm>
              <a:off x="4345" y="3577"/>
              <a:ext cx="51" cy="90"/>
            </a:xfrm>
            <a:custGeom>
              <a:avLst/>
              <a:gdLst>
                <a:gd name="T0" fmla="*/ 31 w 40"/>
                <a:gd name="T1" fmla="*/ 61 h 71"/>
                <a:gd name="T2" fmla="*/ 32 w 40"/>
                <a:gd name="T3" fmla="*/ 61 h 71"/>
                <a:gd name="T4" fmla="*/ 32 w 40"/>
                <a:gd name="T5" fmla="*/ 61 h 71"/>
                <a:gd name="T6" fmla="*/ 31 w 40"/>
                <a:gd name="T7" fmla="*/ 61 h 71"/>
                <a:gd name="T8" fmla="*/ 20 w 40"/>
                <a:gd name="T9" fmla="*/ 55 h 71"/>
                <a:gd name="T10" fmla="*/ 0 w 40"/>
                <a:gd name="T11" fmla="*/ 71 h 71"/>
                <a:gd name="T12" fmla="*/ 0 w 40"/>
                <a:gd name="T13" fmla="*/ 71 h 71"/>
                <a:gd name="T14" fmla="*/ 20 w 40"/>
                <a:gd name="T15" fmla="*/ 55 h 71"/>
                <a:gd name="T16" fmla="*/ 20 w 40"/>
                <a:gd name="T17" fmla="*/ 55 h 71"/>
                <a:gd name="T18" fmla="*/ 9 w 40"/>
                <a:gd name="T19" fmla="*/ 31 h 71"/>
                <a:gd name="T20" fmla="*/ 9 w 40"/>
                <a:gd name="T21" fmla="*/ 31 h 71"/>
                <a:gd name="T22" fmla="*/ 9 w 40"/>
                <a:gd name="T23" fmla="*/ 31 h 71"/>
                <a:gd name="T24" fmla="*/ 9 w 40"/>
                <a:gd name="T25" fmla="*/ 31 h 71"/>
                <a:gd name="T26" fmla="*/ 9 w 40"/>
                <a:gd name="T27" fmla="*/ 31 h 71"/>
                <a:gd name="T28" fmla="*/ 9 w 40"/>
                <a:gd name="T29" fmla="*/ 31 h 71"/>
                <a:gd name="T30" fmla="*/ 40 w 40"/>
                <a:gd name="T31" fmla="*/ 0 h 71"/>
                <a:gd name="T32" fmla="*/ 40 w 40"/>
                <a:gd name="T33" fmla="*/ 0 h 71"/>
                <a:gd name="T34" fmla="*/ 40 w 40"/>
                <a:gd name="T35" fmla="*/ 0 h 71"/>
                <a:gd name="T36" fmla="*/ 40 w 40"/>
                <a:gd name="T37" fmla="*/ 0 h 71"/>
                <a:gd name="T38" fmla="*/ 40 w 40"/>
                <a:gd name="T39" fmla="*/ 0 h 71"/>
                <a:gd name="T40" fmla="*/ 40 w 40"/>
                <a:gd name="T41" fmla="*/ 0 h 71"/>
                <a:gd name="T42" fmla="*/ 40 w 40"/>
                <a:gd name="T43" fmla="*/ 0 h 71"/>
                <a:gd name="T44" fmla="*/ 40 w 40"/>
                <a:gd name="T4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71">
                  <a:moveTo>
                    <a:pt x="31" y="61"/>
                  </a:moveTo>
                  <a:cubicBezTo>
                    <a:pt x="31" y="61"/>
                    <a:pt x="31" y="61"/>
                    <a:pt x="32" y="61"/>
                  </a:cubicBezTo>
                  <a:cubicBezTo>
                    <a:pt x="32" y="61"/>
                    <a:pt x="32" y="61"/>
                    <a:pt x="32" y="61"/>
                  </a:cubicBezTo>
                  <a:cubicBezTo>
                    <a:pt x="31" y="61"/>
                    <a:pt x="31" y="61"/>
                    <a:pt x="31" y="61"/>
                  </a:cubicBezTo>
                  <a:moveTo>
                    <a:pt x="20" y="55"/>
                  </a:moveTo>
                  <a:cubicBezTo>
                    <a:pt x="0" y="71"/>
                    <a:pt x="0" y="71"/>
                    <a:pt x="0" y="71"/>
                  </a:cubicBezTo>
                  <a:cubicBezTo>
                    <a:pt x="0" y="71"/>
                    <a:pt x="0" y="71"/>
                    <a:pt x="0" y="71"/>
                  </a:cubicBezTo>
                  <a:cubicBezTo>
                    <a:pt x="20" y="55"/>
                    <a:pt x="20" y="55"/>
                    <a:pt x="20" y="55"/>
                  </a:cubicBezTo>
                  <a:cubicBezTo>
                    <a:pt x="20" y="55"/>
                    <a:pt x="20" y="55"/>
                    <a:pt x="20" y="55"/>
                  </a:cubicBezTo>
                  <a:moveTo>
                    <a:pt x="9" y="31"/>
                  </a:moveTo>
                  <a:cubicBezTo>
                    <a:pt x="9" y="31"/>
                    <a:pt x="9" y="31"/>
                    <a:pt x="9" y="31"/>
                  </a:cubicBezTo>
                  <a:cubicBezTo>
                    <a:pt x="9" y="31"/>
                    <a:pt x="9" y="31"/>
                    <a:pt x="9" y="31"/>
                  </a:cubicBezTo>
                  <a:moveTo>
                    <a:pt x="9" y="31"/>
                  </a:moveTo>
                  <a:cubicBezTo>
                    <a:pt x="9" y="31"/>
                    <a:pt x="9" y="31"/>
                    <a:pt x="9" y="31"/>
                  </a:cubicBezTo>
                  <a:cubicBezTo>
                    <a:pt x="9" y="31"/>
                    <a:pt x="9" y="31"/>
                    <a:pt x="9" y="31"/>
                  </a:cubicBezTo>
                  <a:moveTo>
                    <a:pt x="40" y="0"/>
                  </a:moveTo>
                  <a:cubicBezTo>
                    <a:pt x="40" y="0"/>
                    <a:pt x="40" y="0"/>
                    <a:pt x="40" y="0"/>
                  </a:cubicBezTo>
                  <a:cubicBezTo>
                    <a:pt x="40" y="0"/>
                    <a:pt x="40" y="0"/>
                    <a:pt x="40" y="0"/>
                  </a:cubicBezTo>
                  <a:moveTo>
                    <a:pt x="40" y="0"/>
                  </a:moveTo>
                  <a:cubicBezTo>
                    <a:pt x="40" y="0"/>
                    <a:pt x="40" y="0"/>
                    <a:pt x="40" y="0"/>
                  </a:cubicBezTo>
                  <a:cubicBezTo>
                    <a:pt x="40" y="0"/>
                    <a:pt x="40" y="0"/>
                    <a:pt x="40" y="0"/>
                  </a:cubicBezTo>
                  <a:cubicBezTo>
                    <a:pt x="40" y="0"/>
                    <a:pt x="40" y="0"/>
                    <a:pt x="40" y="0"/>
                  </a:cubicBezTo>
                  <a:cubicBezTo>
                    <a:pt x="40" y="0"/>
                    <a:pt x="40"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4" name="Freeform 18">
              <a:extLst>
                <a:ext uri="{FF2B5EF4-FFF2-40B4-BE49-F238E27FC236}">
                  <a16:creationId xmlns:a16="http://schemas.microsoft.com/office/drawing/2014/main" id="{676036D7-356D-4461-ADBD-ACADE1ABAAF0}"/>
                </a:ext>
              </a:extLst>
            </p:cNvPr>
            <p:cNvSpPr>
              <a:spLocks/>
            </p:cNvSpPr>
            <p:nvPr/>
          </p:nvSpPr>
          <p:spPr bwMode="auto">
            <a:xfrm>
              <a:off x="4331" y="3628"/>
              <a:ext cx="40" cy="39"/>
            </a:xfrm>
            <a:custGeom>
              <a:avLst/>
              <a:gdLst>
                <a:gd name="T0" fmla="*/ 21 w 31"/>
                <a:gd name="T1" fmla="*/ 0 h 31"/>
                <a:gd name="T2" fmla="*/ 0 w 31"/>
                <a:gd name="T3" fmla="*/ 18 h 31"/>
                <a:gd name="T4" fmla="*/ 11 w 31"/>
                <a:gd name="T5" fmla="*/ 31 h 31"/>
                <a:gd name="T6" fmla="*/ 31 w 31"/>
                <a:gd name="T7" fmla="*/ 15 h 31"/>
                <a:gd name="T8" fmla="*/ 21 w 31"/>
                <a:gd name="T9" fmla="*/ 0 h 31"/>
              </a:gdLst>
              <a:ahLst/>
              <a:cxnLst>
                <a:cxn ang="0">
                  <a:pos x="T0" y="T1"/>
                </a:cxn>
                <a:cxn ang="0">
                  <a:pos x="T2" y="T3"/>
                </a:cxn>
                <a:cxn ang="0">
                  <a:pos x="T4" y="T5"/>
                </a:cxn>
                <a:cxn ang="0">
                  <a:pos x="T6" y="T7"/>
                </a:cxn>
                <a:cxn ang="0">
                  <a:pos x="T8" y="T9"/>
                </a:cxn>
              </a:cxnLst>
              <a:rect l="0" t="0" r="r" b="b"/>
              <a:pathLst>
                <a:path w="31" h="31">
                  <a:moveTo>
                    <a:pt x="21" y="0"/>
                  </a:moveTo>
                  <a:cubicBezTo>
                    <a:pt x="0" y="18"/>
                    <a:pt x="0" y="18"/>
                    <a:pt x="0" y="18"/>
                  </a:cubicBezTo>
                  <a:cubicBezTo>
                    <a:pt x="4" y="22"/>
                    <a:pt x="8" y="26"/>
                    <a:pt x="11" y="31"/>
                  </a:cubicBezTo>
                  <a:cubicBezTo>
                    <a:pt x="31" y="15"/>
                    <a:pt x="31" y="15"/>
                    <a:pt x="31" y="15"/>
                  </a:cubicBezTo>
                  <a:cubicBezTo>
                    <a:pt x="26" y="11"/>
                    <a:pt x="23" y="6"/>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5" name="Freeform 19">
              <a:extLst>
                <a:ext uri="{FF2B5EF4-FFF2-40B4-BE49-F238E27FC236}">
                  <a16:creationId xmlns:a16="http://schemas.microsoft.com/office/drawing/2014/main" id="{2C71D88C-8D4B-4342-9B0B-E128B5E967FF}"/>
                </a:ext>
              </a:extLst>
            </p:cNvPr>
            <p:cNvSpPr>
              <a:spLocks/>
            </p:cNvSpPr>
            <p:nvPr/>
          </p:nvSpPr>
          <p:spPr bwMode="auto">
            <a:xfrm>
              <a:off x="4357" y="3577"/>
              <a:ext cx="45" cy="77"/>
            </a:xfrm>
            <a:custGeom>
              <a:avLst/>
              <a:gdLst>
                <a:gd name="T0" fmla="*/ 31 w 36"/>
                <a:gd name="T1" fmla="*/ 0 h 61"/>
                <a:gd name="T2" fmla="*/ 31 w 36"/>
                <a:gd name="T3" fmla="*/ 0 h 61"/>
                <a:gd name="T4" fmla="*/ 0 w 36"/>
                <a:gd name="T5" fmla="*/ 31 h 61"/>
                <a:gd name="T6" fmla="*/ 0 w 36"/>
                <a:gd name="T7" fmla="*/ 31 h 61"/>
                <a:gd name="T8" fmla="*/ 0 w 36"/>
                <a:gd name="T9" fmla="*/ 31 h 61"/>
                <a:gd name="T10" fmla="*/ 0 w 36"/>
                <a:gd name="T11" fmla="*/ 31 h 61"/>
                <a:gd name="T12" fmla="*/ 0 w 36"/>
                <a:gd name="T13" fmla="*/ 31 h 61"/>
                <a:gd name="T14" fmla="*/ 0 w 36"/>
                <a:gd name="T15" fmla="*/ 31 h 61"/>
                <a:gd name="T16" fmla="*/ 1 w 36"/>
                <a:gd name="T17" fmla="*/ 40 h 61"/>
                <a:gd name="T18" fmla="*/ 1 w 36"/>
                <a:gd name="T19" fmla="*/ 40 h 61"/>
                <a:gd name="T20" fmla="*/ 11 w 36"/>
                <a:gd name="T21" fmla="*/ 55 h 61"/>
                <a:gd name="T22" fmla="*/ 11 w 36"/>
                <a:gd name="T23" fmla="*/ 55 h 61"/>
                <a:gd name="T24" fmla="*/ 11 w 36"/>
                <a:gd name="T25" fmla="*/ 55 h 61"/>
                <a:gd name="T26" fmla="*/ 22 w 36"/>
                <a:gd name="T27" fmla="*/ 61 h 61"/>
                <a:gd name="T28" fmla="*/ 23 w 36"/>
                <a:gd name="T29" fmla="*/ 61 h 61"/>
                <a:gd name="T30" fmla="*/ 36 w 36"/>
                <a:gd name="T31" fmla="*/ 0 h 61"/>
                <a:gd name="T32" fmla="*/ 31 w 36"/>
                <a:gd name="T33" fmla="*/ 0 h 61"/>
                <a:gd name="T34" fmla="*/ 31 w 36"/>
                <a:gd name="T35" fmla="*/ 0 h 61"/>
                <a:gd name="T36" fmla="*/ 31 w 36"/>
                <a:gd name="T37" fmla="*/ 0 h 61"/>
                <a:gd name="T38" fmla="*/ 31 w 36"/>
                <a:gd name="T3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61">
                  <a:moveTo>
                    <a:pt x="31" y="0"/>
                  </a:moveTo>
                  <a:cubicBezTo>
                    <a:pt x="31" y="0"/>
                    <a:pt x="31" y="0"/>
                    <a:pt x="31" y="0"/>
                  </a:cubicBezTo>
                  <a:cubicBezTo>
                    <a:pt x="14" y="0"/>
                    <a:pt x="0" y="14"/>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5"/>
                    <a:pt x="0" y="38"/>
                    <a:pt x="1" y="40"/>
                  </a:cubicBezTo>
                  <a:cubicBezTo>
                    <a:pt x="1" y="40"/>
                    <a:pt x="1" y="40"/>
                    <a:pt x="1" y="40"/>
                  </a:cubicBezTo>
                  <a:cubicBezTo>
                    <a:pt x="3" y="46"/>
                    <a:pt x="6" y="51"/>
                    <a:pt x="11" y="55"/>
                  </a:cubicBezTo>
                  <a:cubicBezTo>
                    <a:pt x="11" y="55"/>
                    <a:pt x="11" y="55"/>
                    <a:pt x="11" y="55"/>
                  </a:cubicBezTo>
                  <a:cubicBezTo>
                    <a:pt x="11" y="55"/>
                    <a:pt x="11" y="55"/>
                    <a:pt x="11" y="55"/>
                  </a:cubicBezTo>
                  <a:cubicBezTo>
                    <a:pt x="14" y="58"/>
                    <a:pt x="17" y="60"/>
                    <a:pt x="22" y="61"/>
                  </a:cubicBezTo>
                  <a:cubicBezTo>
                    <a:pt x="22" y="61"/>
                    <a:pt x="22" y="61"/>
                    <a:pt x="23" y="61"/>
                  </a:cubicBezTo>
                  <a:cubicBezTo>
                    <a:pt x="36" y="0"/>
                    <a:pt x="36" y="0"/>
                    <a:pt x="36" y="0"/>
                  </a:cubicBezTo>
                  <a:cubicBezTo>
                    <a:pt x="35" y="0"/>
                    <a:pt x="33" y="0"/>
                    <a:pt x="31" y="0"/>
                  </a:cubicBezTo>
                  <a:cubicBezTo>
                    <a:pt x="31" y="0"/>
                    <a:pt x="31" y="0"/>
                    <a:pt x="31" y="0"/>
                  </a:cubicBezTo>
                  <a:cubicBezTo>
                    <a:pt x="31" y="0"/>
                    <a:pt x="31" y="0"/>
                    <a:pt x="31" y="0"/>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6" name="Freeform 20">
              <a:extLst>
                <a:ext uri="{FF2B5EF4-FFF2-40B4-BE49-F238E27FC236}">
                  <a16:creationId xmlns:a16="http://schemas.microsoft.com/office/drawing/2014/main" id="{5297BE34-9E48-42D6-B8E9-9BBE40F73E95}"/>
                </a:ext>
              </a:extLst>
            </p:cNvPr>
            <p:cNvSpPr>
              <a:spLocks noEditPoints="1"/>
            </p:cNvSpPr>
            <p:nvPr/>
          </p:nvSpPr>
          <p:spPr bwMode="auto">
            <a:xfrm>
              <a:off x="4269" y="3665"/>
              <a:ext cx="80" cy="96"/>
            </a:xfrm>
            <a:custGeom>
              <a:avLst/>
              <a:gdLst>
                <a:gd name="T0" fmla="*/ 26 w 63"/>
                <a:gd name="T1" fmla="*/ 46 h 76"/>
                <a:gd name="T2" fmla="*/ 34 w 63"/>
                <a:gd name="T3" fmla="*/ 76 h 76"/>
                <a:gd name="T4" fmla="*/ 34 w 63"/>
                <a:gd name="T5" fmla="*/ 76 h 76"/>
                <a:gd name="T6" fmla="*/ 26 w 63"/>
                <a:gd name="T7" fmla="*/ 46 h 76"/>
                <a:gd name="T8" fmla="*/ 26 w 63"/>
                <a:gd name="T9" fmla="*/ 46 h 76"/>
                <a:gd name="T10" fmla="*/ 63 w 63"/>
                <a:gd name="T11" fmla="*/ 15 h 76"/>
                <a:gd name="T12" fmla="*/ 43 w 63"/>
                <a:gd name="T13" fmla="*/ 44 h 76"/>
                <a:gd name="T14" fmla="*/ 43 w 63"/>
                <a:gd name="T15" fmla="*/ 44 h 76"/>
                <a:gd name="T16" fmla="*/ 63 w 63"/>
                <a:gd name="T17" fmla="*/ 15 h 76"/>
                <a:gd name="T18" fmla="*/ 63 w 63"/>
                <a:gd name="T19" fmla="*/ 15 h 76"/>
                <a:gd name="T20" fmla="*/ 63 w 63"/>
                <a:gd name="T21" fmla="*/ 15 h 76"/>
                <a:gd name="T22" fmla="*/ 63 w 63"/>
                <a:gd name="T23" fmla="*/ 15 h 76"/>
                <a:gd name="T24" fmla="*/ 63 w 63"/>
                <a:gd name="T25" fmla="*/ 15 h 76"/>
                <a:gd name="T26" fmla="*/ 0 w 63"/>
                <a:gd name="T27" fmla="*/ 15 h 76"/>
                <a:gd name="T28" fmla="*/ 0 w 63"/>
                <a:gd name="T29" fmla="*/ 15 h 76"/>
                <a:gd name="T30" fmla="*/ 0 w 63"/>
                <a:gd name="T31" fmla="*/ 15 h 76"/>
                <a:gd name="T32" fmla="*/ 0 w 63"/>
                <a:gd name="T33" fmla="*/ 15 h 76"/>
                <a:gd name="T34" fmla="*/ 0 w 63"/>
                <a:gd name="T35" fmla="*/ 15 h 76"/>
                <a:gd name="T36" fmla="*/ 0 w 63"/>
                <a:gd name="T37" fmla="*/ 15 h 76"/>
                <a:gd name="T38" fmla="*/ 0 w 63"/>
                <a:gd name="T39" fmla="*/ 15 h 76"/>
                <a:gd name="T40" fmla="*/ 0 w 63"/>
                <a:gd name="T41" fmla="*/ 15 h 76"/>
                <a:gd name="T42" fmla="*/ 0 w 63"/>
                <a:gd name="T43" fmla="*/ 15 h 76"/>
                <a:gd name="T44" fmla="*/ 4 w 63"/>
                <a:gd name="T45" fmla="*/ 1 h 76"/>
                <a:gd name="T46" fmla="*/ 0 w 63"/>
                <a:gd name="T47" fmla="*/ 15 h 76"/>
                <a:gd name="T48" fmla="*/ 4 w 63"/>
                <a:gd name="T49" fmla="*/ 1 h 76"/>
                <a:gd name="T50" fmla="*/ 4 w 63"/>
                <a:gd name="T51" fmla="*/ 0 h 76"/>
                <a:gd name="T52" fmla="*/ 4 w 63"/>
                <a:gd name="T53" fmla="*/ 0 h 76"/>
                <a:gd name="T54" fmla="*/ 4 w 63"/>
                <a:gd name="T55" fmla="*/ 0 h 76"/>
                <a:gd name="T56" fmla="*/ 4 w 63"/>
                <a:gd name="T57" fmla="*/ 0 h 76"/>
                <a:gd name="T58" fmla="*/ 4 w 63"/>
                <a:gd name="T59" fmla="*/ 0 h 76"/>
                <a:gd name="T60" fmla="*/ 4 w 63"/>
                <a:gd name="T6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 h="76">
                  <a:moveTo>
                    <a:pt x="26" y="46"/>
                  </a:moveTo>
                  <a:cubicBezTo>
                    <a:pt x="34" y="76"/>
                    <a:pt x="34" y="76"/>
                    <a:pt x="34" y="76"/>
                  </a:cubicBezTo>
                  <a:cubicBezTo>
                    <a:pt x="34" y="76"/>
                    <a:pt x="34" y="76"/>
                    <a:pt x="34" y="76"/>
                  </a:cubicBezTo>
                  <a:cubicBezTo>
                    <a:pt x="26" y="46"/>
                    <a:pt x="26" y="46"/>
                    <a:pt x="26" y="46"/>
                  </a:cubicBezTo>
                  <a:cubicBezTo>
                    <a:pt x="26" y="46"/>
                    <a:pt x="26" y="46"/>
                    <a:pt x="26" y="46"/>
                  </a:cubicBezTo>
                  <a:moveTo>
                    <a:pt x="63" y="15"/>
                  </a:moveTo>
                  <a:cubicBezTo>
                    <a:pt x="62" y="28"/>
                    <a:pt x="54" y="40"/>
                    <a:pt x="43" y="44"/>
                  </a:cubicBezTo>
                  <a:cubicBezTo>
                    <a:pt x="43" y="44"/>
                    <a:pt x="43" y="44"/>
                    <a:pt x="43" y="44"/>
                  </a:cubicBezTo>
                  <a:cubicBezTo>
                    <a:pt x="54" y="40"/>
                    <a:pt x="62" y="28"/>
                    <a:pt x="63" y="15"/>
                  </a:cubicBezTo>
                  <a:moveTo>
                    <a:pt x="63" y="15"/>
                  </a:moveTo>
                  <a:cubicBezTo>
                    <a:pt x="63" y="15"/>
                    <a:pt x="63" y="15"/>
                    <a:pt x="63" y="15"/>
                  </a:cubicBezTo>
                  <a:cubicBezTo>
                    <a:pt x="63" y="15"/>
                    <a:pt x="63" y="15"/>
                    <a:pt x="63" y="15"/>
                  </a:cubicBezTo>
                  <a:cubicBezTo>
                    <a:pt x="63" y="15"/>
                    <a:pt x="63" y="15"/>
                    <a:pt x="63" y="15"/>
                  </a:cubicBezTo>
                  <a:moveTo>
                    <a:pt x="0" y="15"/>
                  </a:moveTo>
                  <a:cubicBezTo>
                    <a:pt x="0" y="15"/>
                    <a:pt x="0" y="15"/>
                    <a:pt x="0" y="15"/>
                  </a:cubicBezTo>
                  <a:cubicBezTo>
                    <a:pt x="0" y="15"/>
                    <a:pt x="0" y="15"/>
                    <a:pt x="0" y="15"/>
                  </a:cubicBezTo>
                  <a:moveTo>
                    <a:pt x="0" y="15"/>
                  </a:moveTo>
                  <a:cubicBezTo>
                    <a:pt x="0" y="15"/>
                    <a:pt x="0" y="15"/>
                    <a:pt x="0" y="15"/>
                  </a:cubicBezTo>
                  <a:cubicBezTo>
                    <a:pt x="0" y="15"/>
                    <a:pt x="0" y="15"/>
                    <a:pt x="0" y="15"/>
                  </a:cubicBezTo>
                  <a:moveTo>
                    <a:pt x="0" y="15"/>
                  </a:moveTo>
                  <a:cubicBezTo>
                    <a:pt x="0" y="15"/>
                    <a:pt x="0" y="15"/>
                    <a:pt x="0" y="15"/>
                  </a:cubicBezTo>
                  <a:cubicBezTo>
                    <a:pt x="0" y="15"/>
                    <a:pt x="0" y="15"/>
                    <a:pt x="0" y="15"/>
                  </a:cubicBezTo>
                  <a:moveTo>
                    <a:pt x="4" y="1"/>
                  </a:moveTo>
                  <a:cubicBezTo>
                    <a:pt x="1" y="5"/>
                    <a:pt x="0" y="10"/>
                    <a:pt x="0" y="15"/>
                  </a:cubicBezTo>
                  <a:cubicBezTo>
                    <a:pt x="0" y="10"/>
                    <a:pt x="1" y="5"/>
                    <a:pt x="4" y="1"/>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7" name="Freeform 21">
              <a:extLst>
                <a:ext uri="{FF2B5EF4-FFF2-40B4-BE49-F238E27FC236}">
                  <a16:creationId xmlns:a16="http://schemas.microsoft.com/office/drawing/2014/main" id="{B8C4DB6C-D337-4FCB-A026-CF65E11814F8}"/>
                </a:ext>
              </a:extLst>
            </p:cNvPr>
            <p:cNvSpPr>
              <a:spLocks/>
            </p:cNvSpPr>
            <p:nvPr/>
          </p:nvSpPr>
          <p:spPr bwMode="auto">
            <a:xfrm>
              <a:off x="4302" y="3720"/>
              <a:ext cx="30" cy="41"/>
            </a:xfrm>
            <a:custGeom>
              <a:avLst/>
              <a:gdLst>
                <a:gd name="T0" fmla="*/ 17 w 24"/>
                <a:gd name="T1" fmla="*/ 0 h 32"/>
                <a:gd name="T2" fmla="*/ 5 w 24"/>
                <a:gd name="T3" fmla="*/ 3 h 32"/>
                <a:gd name="T4" fmla="*/ 5 w 24"/>
                <a:gd name="T5" fmla="*/ 3 h 32"/>
                <a:gd name="T6" fmla="*/ 0 w 24"/>
                <a:gd name="T7" fmla="*/ 2 h 32"/>
                <a:gd name="T8" fmla="*/ 8 w 24"/>
                <a:gd name="T9" fmla="*/ 32 h 32"/>
                <a:gd name="T10" fmla="*/ 24 w 24"/>
                <a:gd name="T11" fmla="*/ 25 h 32"/>
                <a:gd name="T12" fmla="*/ 17 w 24"/>
                <a:gd name="T13" fmla="*/ 0 h 32"/>
                <a:gd name="T14" fmla="*/ 17 w 24"/>
                <a:gd name="T15" fmla="*/ 0 h 32"/>
                <a:gd name="T16" fmla="*/ 17 w 24"/>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2">
                  <a:moveTo>
                    <a:pt x="17" y="0"/>
                  </a:moveTo>
                  <a:cubicBezTo>
                    <a:pt x="13" y="2"/>
                    <a:pt x="9" y="3"/>
                    <a:pt x="5" y="3"/>
                  </a:cubicBezTo>
                  <a:cubicBezTo>
                    <a:pt x="5" y="3"/>
                    <a:pt x="5" y="3"/>
                    <a:pt x="5" y="3"/>
                  </a:cubicBezTo>
                  <a:cubicBezTo>
                    <a:pt x="3" y="3"/>
                    <a:pt x="2" y="2"/>
                    <a:pt x="0" y="2"/>
                  </a:cubicBezTo>
                  <a:cubicBezTo>
                    <a:pt x="8" y="32"/>
                    <a:pt x="8" y="32"/>
                    <a:pt x="8" y="32"/>
                  </a:cubicBezTo>
                  <a:cubicBezTo>
                    <a:pt x="12" y="28"/>
                    <a:pt x="18" y="26"/>
                    <a:pt x="24" y="25"/>
                  </a:cubicBezTo>
                  <a:cubicBezTo>
                    <a:pt x="17" y="0"/>
                    <a:pt x="17" y="0"/>
                    <a:pt x="17" y="0"/>
                  </a:cubicBezTo>
                  <a:cubicBezTo>
                    <a:pt x="17" y="0"/>
                    <a:pt x="17" y="0"/>
                    <a:pt x="17" y="0"/>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8" name="Freeform 22">
              <a:extLst>
                <a:ext uri="{FF2B5EF4-FFF2-40B4-BE49-F238E27FC236}">
                  <a16:creationId xmlns:a16="http://schemas.microsoft.com/office/drawing/2014/main" id="{FC31E088-05F7-4250-AE70-5B43BB385110}"/>
                </a:ext>
              </a:extLst>
            </p:cNvPr>
            <p:cNvSpPr>
              <a:spLocks noEditPoints="1"/>
            </p:cNvSpPr>
            <p:nvPr/>
          </p:nvSpPr>
          <p:spPr bwMode="auto">
            <a:xfrm>
              <a:off x="4269" y="3683"/>
              <a:ext cx="71" cy="147"/>
            </a:xfrm>
            <a:custGeom>
              <a:avLst/>
              <a:gdLst>
                <a:gd name="T0" fmla="*/ 23 w 56"/>
                <a:gd name="T1" fmla="*/ 85 h 116"/>
                <a:gd name="T2" fmla="*/ 23 w 56"/>
                <a:gd name="T3" fmla="*/ 85 h 116"/>
                <a:gd name="T4" fmla="*/ 55 w 56"/>
                <a:gd name="T5" fmla="*/ 116 h 116"/>
                <a:gd name="T6" fmla="*/ 56 w 56"/>
                <a:gd name="T7" fmla="*/ 116 h 116"/>
                <a:gd name="T8" fmla="*/ 55 w 56"/>
                <a:gd name="T9" fmla="*/ 116 h 116"/>
                <a:gd name="T10" fmla="*/ 23 w 56"/>
                <a:gd name="T11" fmla="*/ 85 h 116"/>
                <a:gd name="T12" fmla="*/ 0 w 56"/>
                <a:gd name="T13" fmla="*/ 1 h 116"/>
                <a:gd name="T14" fmla="*/ 0 w 56"/>
                <a:gd name="T15" fmla="*/ 1 h 116"/>
                <a:gd name="T16" fmla="*/ 0 w 56"/>
                <a:gd name="T17" fmla="*/ 1 h 116"/>
                <a:gd name="T18" fmla="*/ 0 w 56"/>
                <a:gd name="T19" fmla="*/ 1 h 116"/>
                <a:gd name="T20" fmla="*/ 0 w 56"/>
                <a:gd name="T21" fmla="*/ 1 h 116"/>
                <a:gd name="T22" fmla="*/ 0 w 56"/>
                <a:gd name="T23" fmla="*/ 1 h 116"/>
                <a:gd name="T24" fmla="*/ 0 w 56"/>
                <a:gd name="T25" fmla="*/ 1 h 116"/>
                <a:gd name="T26" fmla="*/ 0 w 56"/>
                <a:gd name="T27" fmla="*/ 1 h 116"/>
                <a:gd name="T28" fmla="*/ 0 w 56"/>
                <a:gd name="T29" fmla="*/ 1 h 116"/>
                <a:gd name="T30" fmla="*/ 0 w 56"/>
                <a:gd name="T31" fmla="*/ 1 h 116"/>
                <a:gd name="T32" fmla="*/ 0 w 56"/>
                <a:gd name="T33" fmla="*/ 1 h 116"/>
                <a:gd name="T34" fmla="*/ 0 w 56"/>
                <a:gd name="T35" fmla="*/ 1 h 116"/>
                <a:gd name="T36" fmla="*/ 0 w 56"/>
                <a:gd name="T37" fmla="*/ 1 h 116"/>
                <a:gd name="T38" fmla="*/ 0 w 56"/>
                <a:gd name="T39" fmla="*/ 1 h 116"/>
                <a:gd name="T40" fmla="*/ 0 w 56"/>
                <a:gd name="T41" fmla="*/ 1 h 116"/>
                <a:gd name="T42" fmla="*/ 0 w 56"/>
                <a:gd name="T43" fmla="*/ 1 h 116"/>
                <a:gd name="T44" fmla="*/ 0 w 56"/>
                <a:gd name="T45" fmla="*/ 1 h 116"/>
                <a:gd name="T46" fmla="*/ 0 w 56"/>
                <a:gd name="T47" fmla="*/ 1 h 116"/>
                <a:gd name="T48" fmla="*/ 0 w 56"/>
                <a:gd name="T49" fmla="*/ 1 h 116"/>
                <a:gd name="T50" fmla="*/ 0 w 56"/>
                <a:gd name="T51" fmla="*/ 1 h 116"/>
                <a:gd name="T52" fmla="*/ 0 w 56"/>
                <a:gd name="T53" fmla="*/ 1 h 116"/>
                <a:gd name="T54" fmla="*/ 0 w 56"/>
                <a:gd name="T55" fmla="*/ 1 h 116"/>
                <a:gd name="T56" fmla="*/ 0 w 56"/>
                <a:gd name="T57" fmla="*/ 1 h 116"/>
                <a:gd name="T58" fmla="*/ 0 w 56"/>
                <a:gd name="T59" fmla="*/ 1 h 116"/>
                <a:gd name="T60" fmla="*/ 0 w 56"/>
                <a:gd name="T61" fmla="*/ 1 h 116"/>
                <a:gd name="T62" fmla="*/ 0 w 56"/>
                <a:gd name="T63" fmla="*/ 1 h 116"/>
                <a:gd name="T64" fmla="*/ 0 w 56"/>
                <a:gd name="T65" fmla="*/ 1 h 116"/>
                <a:gd name="T66" fmla="*/ 0 w 56"/>
                <a:gd name="T67" fmla="*/ 1 h 116"/>
                <a:gd name="T68" fmla="*/ 0 w 56"/>
                <a:gd name="T69" fmla="*/ 1 h 116"/>
                <a:gd name="T70" fmla="*/ 0 w 56"/>
                <a:gd name="T71" fmla="*/ 1 h 116"/>
                <a:gd name="T72" fmla="*/ 0 w 56"/>
                <a:gd name="T73" fmla="*/ 1 h 116"/>
                <a:gd name="T74" fmla="*/ 0 w 56"/>
                <a:gd name="T75" fmla="*/ 1 h 116"/>
                <a:gd name="T76" fmla="*/ 0 w 56"/>
                <a:gd name="T77" fmla="*/ 1 h 116"/>
                <a:gd name="T78" fmla="*/ 0 w 56"/>
                <a:gd name="T79" fmla="*/ 1 h 116"/>
                <a:gd name="T80" fmla="*/ 0 w 56"/>
                <a:gd name="T81" fmla="*/ 1 h 116"/>
                <a:gd name="T82" fmla="*/ 0 w 56"/>
                <a:gd name="T83" fmla="*/ 1 h 116"/>
                <a:gd name="T84" fmla="*/ 0 w 56"/>
                <a:gd name="T85" fmla="*/ 1 h 116"/>
                <a:gd name="T86" fmla="*/ 0 w 56"/>
                <a:gd name="T87" fmla="*/ 1 h 116"/>
                <a:gd name="T88" fmla="*/ 0 w 56"/>
                <a:gd name="T89" fmla="*/ 1 h 116"/>
                <a:gd name="T90" fmla="*/ 0 w 56"/>
                <a:gd name="T91" fmla="*/ 1 h 116"/>
                <a:gd name="T92" fmla="*/ 0 w 56"/>
                <a:gd name="T93" fmla="*/ 1 h 116"/>
                <a:gd name="T94" fmla="*/ 0 w 56"/>
                <a:gd name="T95" fmla="*/ 1 h 116"/>
                <a:gd name="T96" fmla="*/ 0 w 56"/>
                <a:gd name="T97" fmla="*/ 1 h 116"/>
                <a:gd name="T98" fmla="*/ 0 w 56"/>
                <a:gd name="T99" fmla="*/ 1 h 116"/>
                <a:gd name="T100" fmla="*/ 0 w 56"/>
                <a:gd name="T101" fmla="*/ 1 h 116"/>
                <a:gd name="T102" fmla="*/ 0 w 56"/>
                <a:gd name="T103" fmla="*/ 0 h 116"/>
                <a:gd name="T104" fmla="*/ 0 w 56"/>
                <a:gd name="T105" fmla="*/ 0 h 116"/>
                <a:gd name="T106" fmla="*/ 0 w 56"/>
                <a:gd name="T107" fmla="*/ 0 h 116"/>
                <a:gd name="T108" fmla="*/ 0 w 56"/>
                <a:gd name="T109" fmla="*/ 0 h 116"/>
                <a:gd name="T110" fmla="*/ 0 w 56"/>
                <a:gd name="T111" fmla="*/ 0 h 116"/>
                <a:gd name="T112" fmla="*/ 0 w 56"/>
                <a:gd name="T113" fmla="*/ 0 h 116"/>
                <a:gd name="T114" fmla="*/ 0 w 56"/>
                <a:gd name="T115" fmla="*/ 0 h 116"/>
                <a:gd name="T116" fmla="*/ 0 w 56"/>
                <a:gd name="T117" fmla="*/ 0 h 116"/>
                <a:gd name="T118" fmla="*/ 0 w 56"/>
                <a:gd name="T119" fmla="*/ 0 h 116"/>
                <a:gd name="T120" fmla="*/ 0 w 56"/>
                <a:gd name="T121" fmla="*/ 0 h 116"/>
                <a:gd name="T122" fmla="*/ 0 w 56"/>
                <a:gd name="T123" fmla="*/ 0 h 116"/>
                <a:gd name="T124" fmla="*/ 0 w 56"/>
                <a:gd name="T12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 h="116">
                  <a:moveTo>
                    <a:pt x="23" y="85"/>
                  </a:moveTo>
                  <a:cubicBezTo>
                    <a:pt x="23" y="85"/>
                    <a:pt x="23" y="85"/>
                    <a:pt x="23" y="85"/>
                  </a:cubicBezTo>
                  <a:cubicBezTo>
                    <a:pt x="23" y="102"/>
                    <a:pt x="37" y="116"/>
                    <a:pt x="55" y="116"/>
                  </a:cubicBezTo>
                  <a:cubicBezTo>
                    <a:pt x="55" y="116"/>
                    <a:pt x="56" y="116"/>
                    <a:pt x="56" y="116"/>
                  </a:cubicBezTo>
                  <a:cubicBezTo>
                    <a:pt x="56" y="116"/>
                    <a:pt x="55" y="116"/>
                    <a:pt x="55" y="116"/>
                  </a:cubicBezTo>
                  <a:cubicBezTo>
                    <a:pt x="37" y="116"/>
                    <a:pt x="23" y="102"/>
                    <a:pt x="23" y="85"/>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9" name="Freeform 23">
              <a:extLst>
                <a:ext uri="{FF2B5EF4-FFF2-40B4-BE49-F238E27FC236}">
                  <a16:creationId xmlns:a16="http://schemas.microsoft.com/office/drawing/2014/main" id="{8F021560-D7E1-4EE2-8798-6272ECE42B5A}"/>
                </a:ext>
              </a:extLst>
            </p:cNvPr>
            <p:cNvSpPr>
              <a:spLocks/>
            </p:cNvSpPr>
            <p:nvPr/>
          </p:nvSpPr>
          <p:spPr bwMode="auto">
            <a:xfrm>
              <a:off x="4298" y="3752"/>
              <a:ext cx="64" cy="78"/>
            </a:xfrm>
            <a:custGeom>
              <a:avLst/>
              <a:gdLst>
                <a:gd name="T0" fmla="*/ 32 w 50"/>
                <a:gd name="T1" fmla="*/ 0 h 62"/>
                <a:gd name="T2" fmla="*/ 27 w 50"/>
                <a:gd name="T3" fmla="*/ 0 h 62"/>
                <a:gd name="T4" fmla="*/ 27 w 50"/>
                <a:gd name="T5" fmla="*/ 0 h 62"/>
                <a:gd name="T6" fmla="*/ 11 w 50"/>
                <a:gd name="T7" fmla="*/ 7 h 62"/>
                <a:gd name="T8" fmla="*/ 11 w 50"/>
                <a:gd name="T9" fmla="*/ 7 h 62"/>
                <a:gd name="T10" fmla="*/ 11 w 50"/>
                <a:gd name="T11" fmla="*/ 7 h 62"/>
                <a:gd name="T12" fmla="*/ 0 w 50"/>
                <a:gd name="T13" fmla="*/ 31 h 62"/>
                <a:gd name="T14" fmla="*/ 32 w 50"/>
                <a:gd name="T15" fmla="*/ 62 h 62"/>
                <a:gd name="T16" fmla="*/ 33 w 50"/>
                <a:gd name="T17" fmla="*/ 62 h 62"/>
                <a:gd name="T18" fmla="*/ 37 w 50"/>
                <a:gd name="T19" fmla="*/ 62 h 62"/>
                <a:gd name="T20" fmla="*/ 50 w 50"/>
                <a:gd name="T21" fmla="*/ 5 h 62"/>
                <a:gd name="T22" fmla="*/ 32 w 50"/>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2">
                  <a:moveTo>
                    <a:pt x="32" y="0"/>
                  </a:moveTo>
                  <a:cubicBezTo>
                    <a:pt x="30" y="0"/>
                    <a:pt x="28" y="0"/>
                    <a:pt x="27" y="0"/>
                  </a:cubicBezTo>
                  <a:cubicBezTo>
                    <a:pt x="27" y="0"/>
                    <a:pt x="27" y="0"/>
                    <a:pt x="27" y="0"/>
                  </a:cubicBezTo>
                  <a:cubicBezTo>
                    <a:pt x="21" y="1"/>
                    <a:pt x="15" y="3"/>
                    <a:pt x="11" y="7"/>
                  </a:cubicBezTo>
                  <a:cubicBezTo>
                    <a:pt x="11" y="7"/>
                    <a:pt x="11" y="7"/>
                    <a:pt x="11" y="7"/>
                  </a:cubicBezTo>
                  <a:cubicBezTo>
                    <a:pt x="11" y="7"/>
                    <a:pt x="11" y="7"/>
                    <a:pt x="11" y="7"/>
                  </a:cubicBezTo>
                  <a:cubicBezTo>
                    <a:pt x="5" y="13"/>
                    <a:pt x="0" y="21"/>
                    <a:pt x="0" y="31"/>
                  </a:cubicBezTo>
                  <a:cubicBezTo>
                    <a:pt x="0" y="48"/>
                    <a:pt x="14" y="62"/>
                    <a:pt x="32" y="62"/>
                  </a:cubicBezTo>
                  <a:cubicBezTo>
                    <a:pt x="32" y="62"/>
                    <a:pt x="33" y="62"/>
                    <a:pt x="33" y="62"/>
                  </a:cubicBezTo>
                  <a:cubicBezTo>
                    <a:pt x="35" y="62"/>
                    <a:pt x="36" y="62"/>
                    <a:pt x="37" y="62"/>
                  </a:cubicBezTo>
                  <a:cubicBezTo>
                    <a:pt x="50" y="5"/>
                    <a:pt x="50" y="5"/>
                    <a:pt x="50" y="5"/>
                  </a:cubicBezTo>
                  <a:cubicBezTo>
                    <a:pt x="45" y="2"/>
                    <a:pt x="38"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0" name="Freeform 24">
              <a:extLst>
                <a:ext uri="{FF2B5EF4-FFF2-40B4-BE49-F238E27FC236}">
                  <a16:creationId xmlns:a16="http://schemas.microsoft.com/office/drawing/2014/main" id="{9C1DAA96-3A19-4CD3-A156-619DE1F716F8}"/>
                </a:ext>
              </a:extLst>
            </p:cNvPr>
            <p:cNvSpPr>
              <a:spLocks/>
            </p:cNvSpPr>
            <p:nvPr/>
          </p:nvSpPr>
          <p:spPr bwMode="auto">
            <a:xfrm>
              <a:off x="4269" y="3644"/>
              <a:ext cx="80" cy="80"/>
            </a:xfrm>
            <a:custGeom>
              <a:avLst/>
              <a:gdLst>
                <a:gd name="T0" fmla="*/ 4 w 63"/>
                <a:gd name="T1" fmla="*/ 16 h 63"/>
                <a:gd name="T2" fmla="*/ 4 w 63"/>
                <a:gd name="T3" fmla="*/ 16 h 63"/>
                <a:gd name="T4" fmla="*/ 4 w 63"/>
                <a:gd name="T5" fmla="*/ 17 h 63"/>
                <a:gd name="T6" fmla="*/ 0 w 63"/>
                <a:gd name="T7" fmla="*/ 31 h 63"/>
                <a:gd name="T8" fmla="*/ 0 w 63"/>
                <a:gd name="T9" fmla="*/ 31 h 63"/>
                <a:gd name="T10" fmla="*/ 0 w 63"/>
                <a:gd name="T11" fmla="*/ 31 h 63"/>
                <a:gd name="T12" fmla="*/ 0 w 63"/>
                <a:gd name="T13" fmla="*/ 31 h 63"/>
                <a:gd name="T14" fmla="*/ 0 w 63"/>
                <a:gd name="T15" fmla="*/ 31 h 63"/>
                <a:gd name="T16" fmla="*/ 0 w 63"/>
                <a:gd name="T17" fmla="*/ 31 h 63"/>
                <a:gd name="T18" fmla="*/ 0 w 63"/>
                <a:gd name="T19" fmla="*/ 31 h 63"/>
                <a:gd name="T20" fmla="*/ 0 w 63"/>
                <a:gd name="T21" fmla="*/ 31 h 63"/>
                <a:gd name="T22" fmla="*/ 0 w 63"/>
                <a:gd name="T23" fmla="*/ 32 h 63"/>
                <a:gd name="T24" fmla="*/ 0 w 63"/>
                <a:gd name="T25" fmla="*/ 32 h 63"/>
                <a:gd name="T26" fmla="*/ 0 w 63"/>
                <a:gd name="T27" fmla="*/ 32 h 63"/>
                <a:gd name="T28" fmla="*/ 0 w 63"/>
                <a:gd name="T29" fmla="*/ 32 h 63"/>
                <a:gd name="T30" fmla="*/ 0 w 63"/>
                <a:gd name="T31" fmla="*/ 32 h 63"/>
                <a:gd name="T32" fmla="*/ 0 w 63"/>
                <a:gd name="T33" fmla="*/ 32 h 63"/>
                <a:gd name="T34" fmla="*/ 0 w 63"/>
                <a:gd name="T35" fmla="*/ 32 h 63"/>
                <a:gd name="T36" fmla="*/ 0 w 63"/>
                <a:gd name="T37" fmla="*/ 32 h 63"/>
                <a:gd name="T38" fmla="*/ 0 w 63"/>
                <a:gd name="T39" fmla="*/ 32 h 63"/>
                <a:gd name="T40" fmla="*/ 0 w 63"/>
                <a:gd name="T41" fmla="*/ 32 h 63"/>
                <a:gd name="T42" fmla="*/ 0 w 63"/>
                <a:gd name="T43" fmla="*/ 32 h 63"/>
                <a:gd name="T44" fmla="*/ 0 w 63"/>
                <a:gd name="T45" fmla="*/ 32 h 63"/>
                <a:gd name="T46" fmla="*/ 0 w 63"/>
                <a:gd name="T47" fmla="*/ 32 h 63"/>
                <a:gd name="T48" fmla="*/ 0 w 63"/>
                <a:gd name="T49" fmla="*/ 32 h 63"/>
                <a:gd name="T50" fmla="*/ 0 w 63"/>
                <a:gd name="T51" fmla="*/ 32 h 63"/>
                <a:gd name="T52" fmla="*/ 26 w 63"/>
                <a:gd name="T53" fmla="*/ 62 h 63"/>
                <a:gd name="T54" fmla="*/ 26 w 63"/>
                <a:gd name="T55" fmla="*/ 62 h 63"/>
                <a:gd name="T56" fmla="*/ 31 w 63"/>
                <a:gd name="T57" fmla="*/ 63 h 63"/>
                <a:gd name="T58" fmla="*/ 63 w 63"/>
                <a:gd name="T59" fmla="*/ 31 h 63"/>
                <a:gd name="T60" fmla="*/ 63 w 63"/>
                <a:gd name="T61" fmla="*/ 31 h 63"/>
                <a:gd name="T62" fmla="*/ 60 w 63"/>
                <a:gd name="T63" fmla="*/ 18 h 63"/>
                <a:gd name="T64" fmla="*/ 49 w 63"/>
                <a:gd name="T65" fmla="*/ 5 h 63"/>
                <a:gd name="T66" fmla="*/ 31 w 63"/>
                <a:gd name="T6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3">
                  <a:moveTo>
                    <a:pt x="31" y="0"/>
                  </a:moveTo>
                  <a:cubicBezTo>
                    <a:pt x="19" y="0"/>
                    <a:pt x="9" y="7"/>
                    <a:pt x="4" y="16"/>
                  </a:cubicBezTo>
                  <a:cubicBezTo>
                    <a:pt x="4" y="16"/>
                    <a:pt x="4" y="16"/>
                    <a:pt x="4" y="16"/>
                  </a:cubicBezTo>
                  <a:cubicBezTo>
                    <a:pt x="4" y="16"/>
                    <a:pt x="4" y="16"/>
                    <a:pt x="4" y="16"/>
                  </a:cubicBezTo>
                  <a:cubicBezTo>
                    <a:pt x="4" y="16"/>
                    <a:pt x="4" y="16"/>
                    <a:pt x="4" y="16"/>
                  </a:cubicBezTo>
                  <a:cubicBezTo>
                    <a:pt x="4" y="16"/>
                    <a:pt x="4" y="16"/>
                    <a:pt x="4" y="17"/>
                  </a:cubicBezTo>
                  <a:cubicBezTo>
                    <a:pt x="1" y="21"/>
                    <a:pt x="0" y="26"/>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47"/>
                    <a:pt x="11" y="60"/>
                    <a:pt x="26" y="62"/>
                  </a:cubicBezTo>
                  <a:cubicBezTo>
                    <a:pt x="26" y="62"/>
                    <a:pt x="26" y="62"/>
                    <a:pt x="26" y="62"/>
                  </a:cubicBezTo>
                  <a:cubicBezTo>
                    <a:pt x="26" y="62"/>
                    <a:pt x="26" y="62"/>
                    <a:pt x="26" y="62"/>
                  </a:cubicBezTo>
                  <a:cubicBezTo>
                    <a:pt x="28" y="62"/>
                    <a:pt x="29" y="63"/>
                    <a:pt x="31" y="63"/>
                  </a:cubicBezTo>
                  <a:cubicBezTo>
                    <a:pt x="31" y="63"/>
                    <a:pt x="31" y="63"/>
                    <a:pt x="31" y="63"/>
                  </a:cubicBezTo>
                  <a:cubicBezTo>
                    <a:pt x="35" y="63"/>
                    <a:pt x="39" y="62"/>
                    <a:pt x="43" y="60"/>
                  </a:cubicBezTo>
                  <a:cubicBezTo>
                    <a:pt x="54" y="56"/>
                    <a:pt x="62" y="44"/>
                    <a:pt x="63" y="31"/>
                  </a:cubicBezTo>
                  <a:cubicBezTo>
                    <a:pt x="63" y="31"/>
                    <a:pt x="63" y="31"/>
                    <a:pt x="63" y="31"/>
                  </a:cubicBezTo>
                  <a:cubicBezTo>
                    <a:pt x="63" y="31"/>
                    <a:pt x="63" y="31"/>
                    <a:pt x="63" y="31"/>
                  </a:cubicBezTo>
                  <a:cubicBezTo>
                    <a:pt x="62" y="27"/>
                    <a:pt x="61" y="22"/>
                    <a:pt x="60" y="18"/>
                  </a:cubicBezTo>
                  <a:cubicBezTo>
                    <a:pt x="60" y="18"/>
                    <a:pt x="60" y="18"/>
                    <a:pt x="60" y="18"/>
                  </a:cubicBezTo>
                  <a:cubicBezTo>
                    <a:pt x="60" y="18"/>
                    <a:pt x="60" y="18"/>
                    <a:pt x="60" y="18"/>
                  </a:cubicBezTo>
                  <a:cubicBezTo>
                    <a:pt x="57" y="13"/>
                    <a:pt x="53" y="9"/>
                    <a:pt x="49" y="5"/>
                  </a:cubicBezTo>
                  <a:cubicBezTo>
                    <a:pt x="49" y="5"/>
                    <a:pt x="49" y="5"/>
                    <a:pt x="49" y="5"/>
                  </a:cubicBezTo>
                  <a:cubicBezTo>
                    <a:pt x="44" y="2"/>
                    <a:pt x="38" y="0"/>
                    <a:pt x="31" y="0"/>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61" name="Group 27">
            <a:extLst>
              <a:ext uri="{FF2B5EF4-FFF2-40B4-BE49-F238E27FC236}">
                <a16:creationId xmlns:a16="http://schemas.microsoft.com/office/drawing/2014/main" id="{0AD0E951-8C09-4C2E-9799-3FA3A0037114}"/>
              </a:ext>
            </a:extLst>
          </p:cNvPr>
          <p:cNvGrpSpPr>
            <a:grpSpLocks noChangeAspect="1"/>
          </p:cNvGrpSpPr>
          <p:nvPr/>
        </p:nvGrpSpPr>
        <p:grpSpPr bwMode="auto">
          <a:xfrm>
            <a:off x="4030563" y="3496362"/>
            <a:ext cx="398463" cy="396875"/>
            <a:chOff x="3570" y="2088"/>
            <a:chExt cx="251" cy="250"/>
          </a:xfrm>
          <a:solidFill>
            <a:schemeClr val="accent1"/>
          </a:solidFill>
        </p:grpSpPr>
        <p:sp>
          <p:nvSpPr>
            <p:cNvPr id="362" name="Freeform 28">
              <a:extLst>
                <a:ext uri="{FF2B5EF4-FFF2-40B4-BE49-F238E27FC236}">
                  <a16:creationId xmlns:a16="http://schemas.microsoft.com/office/drawing/2014/main" id="{350D1000-F28B-47FA-AF94-9F5462B96BF5}"/>
                </a:ext>
              </a:extLst>
            </p:cNvPr>
            <p:cNvSpPr>
              <a:spLocks/>
            </p:cNvSpPr>
            <p:nvPr/>
          </p:nvSpPr>
          <p:spPr bwMode="auto">
            <a:xfrm>
              <a:off x="3668" y="2123"/>
              <a:ext cx="67" cy="84"/>
            </a:xfrm>
            <a:custGeom>
              <a:avLst/>
              <a:gdLst>
                <a:gd name="T0" fmla="*/ 57 w 67"/>
                <a:gd name="T1" fmla="*/ 84 h 84"/>
                <a:gd name="T2" fmla="*/ 0 w 67"/>
                <a:gd name="T3" fmla="*/ 6 h 84"/>
                <a:gd name="T4" fmla="*/ 12 w 67"/>
                <a:gd name="T5" fmla="*/ 0 h 84"/>
                <a:gd name="T6" fmla="*/ 67 w 67"/>
                <a:gd name="T7" fmla="*/ 78 h 84"/>
                <a:gd name="T8" fmla="*/ 57 w 67"/>
                <a:gd name="T9" fmla="*/ 84 h 84"/>
              </a:gdLst>
              <a:ahLst/>
              <a:cxnLst>
                <a:cxn ang="0">
                  <a:pos x="T0" y="T1"/>
                </a:cxn>
                <a:cxn ang="0">
                  <a:pos x="T2" y="T3"/>
                </a:cxn>
                <a:cxn ang="0">
                  <a:pos x="T4" y="T5"/>
                </a:cxn>
                <a:cxn ang="0">
                  <a:pos x="T6" y="T7"/>
                </a:cxn>
                <a:cxn ang="0">
                  <a:pos x="T8" y="T9"/>
                </a:cxn>
              </a:cxnLst>
              <a:rect l="0" t="0" r="r" b="b"/>
              <a:pathLst>
                <a:path w="67" h="84">
                  <a:moveTo>
                    <a:pt x="57" y="84"/>
                  </a:moveTo>
                  <a:lnTo>
                    <a:pt x="0" y="6"/>
                  </a:lnTo>
                  <a:lnTo>
                    <a:pt x="12" y="0"/>
                  </a:lnTo>
                  <a:lnTo>
                    <a:pt x="67" y="78"/>
                  </a:lnTo>
                  <a:lnTo>
                    <a:pt x="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3" name="Freeform 29">
              <a:extLst>
                <a:ext uri="{FF2B5EF4-FFF2-40B4-BE49-F238E27FC236}">
                  <a16:creationId xmlns:a16="http://schemas.microsoft.com/office/drawing/2014/main" id="{D240F917-8F1D-4CAF-961B-58A636BC7F6F}"/>
                </a:ext>
              </a:extLst>
            </p:cNvPr>
            <p:cNvSpPr>
              <a:spLocks/>
            </p:cNvSpPr>
            <p:nvPr/>
          </p:nvSpPr>
          <p:spPr bwMode="auto">
            <a:xfrm>
              <a:off x="3725" y="2201"/>
              <a:ext cx="59" cy="92"/>
            </a:xfrm>
            <a:custGeom>
              <a:avLst/>
              <a:gdLst>
                <a:gd name="T0" fmla="*/ 49 w 59"/>
                <a:gd name="T1" fmla="*/ 92 h 92"/>
                <a:gd name="T2" fmla="*/ 0 w 59"/>
                <a:gd name="T3" fmla="*/ 6 h 92"/>
                <a:gd name="T4" fmla="*/ 10 w 59"/>
                <a:gd name="T5" fmla="*/ 0 h 92"/>
                <a:gd name="T6" fmla="*/ 59 w 59"/>
                <a:gd name="T7" fmla="*/ 86 h 92"/>
                <a:gd name="T8" fmla="*/ 49 w 59"/>
                <a:gd name="T9" fmla="*/ 92 h 92"/>
              </a:gdLst>
              <a:ahLst/>
              <a:cxnLst>
                <a:cxn ang="0">
                  <a:pos x="T0" y="T1"/>
                </a:cxn>
                <a:cxn ang="0">
                  <a:pos x="T2" y="T3"/>
                </a:cxn>
                <a:cxn ang="0">
                  <a:pos x="T4" y="T5"/>
                </a:cxn>
                <a:cxn ang="0">
                  <a:pos x="T6" y="T7"/>
                </a:cxn>
                <a:cxn ang="0">
                  <a:pos x="T8" y="T9"/>
                </a:cxn>
              </a:cxnLst>
              <a:rect l="0" t="0" r="r" b="b"/>
              <a:pathLst>
                <a:path w="59" h="92">
                  <a:moveTo>
                    <a:pt x="49" y="92"/>
                  </a:moveTo>
                  <a:lnTo>
                    <a:pt x="0" y="6"/>
                  </a:lnTo>
                  <a:lnTo>
                    <a:pt x="10" y="0"/>
                  </a:lnTo>
                  <a:lnTo>
                    <a:pt x="59" y="86"/>
                  </a:lnTo>
                  <a:lnTo>
                    <a:pt x="49"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4" name="Freeform 30">
              <a:extLst>
                <a:ext uri="{FF2B5EF4-FFF2-40B4-BE49-F238E27FC236}">
                  <a16:creationId xmlns:a16="http://schemas.microsoft.com/office/drawing/2014/main" id="{1628802F-8410-46A2-BAA8-F5FB6459D763}"/>
                </a:ext>
              </a:extLst>
            </p:cNvPr>
            <p:cNvSpPr>
              <a:spLocks/>
            </p:cNvSpPr>
            <p:nvPr/>
          </p:nvSpPr>
          <p:spPr bwMode="auto">
            <a:xfrm>
              <a:off x="3609" y="2199"/>
              <a:ext cx="122" cy="22"/>
            </a:xfrm>
            <a:custGeom>
              <a:avLst/>
              <a:gdLst>
                <a:gd name="T0" fmla="*/ 2 w 122"/>
                <a:gd name="T1" fmla="*/ 22 h 22"/>
                <a:gd name="T2" fmla="*/ 0 w 122"/>
                <a:gd name="T3" fmla="*/ 10 h 22"/>
                <a:gd name="T4" fmla="*/ 120 w 122"/>
                <a:gd name="T5" fmla="*/ 0 h 22"/>
                <a:gd name="T6" fmla="*/ 122 w 122"/>
                <a:gd name="T7" fmla="*/ 12 h 22"/>
                <a:gd name="T8" fmla="*/ 2 w 122"/>
                <a:gd name="T9" fmla="*/ 22 h 22"/>
              </a:gdLst>
              <a:ahLst/>
              <a:cxnLst>
                <a:cxn ang="0">
                  <a:pos x="T0" y="T1"/>
                </a:cxn>
                <a:cxn ang="0">
                  <a:pos x="T2" y="T3"/>
                </a:cxn>
                <a:cxn ang="0">
                  <a:pos x="T4" y="T5"/>
                </a:cxn>
                <a:cxn ang="0">
                  <a:pos x="T6" y="T7"/>
                </a:cxn>
                <a:cxn ang="0">
                  <a:pos x="T8" y="T9"/>
                </a:cxn>
              </a:cxnLst>
              <a:rect l="0" t="0" r="r" b="b"/>
              <a:pathLst>
                <a:path w="122" h="22">
                  <a:moveTo>
                    <a:pt x="2" y="22"/>
                  </a:moveTo>
                  <a:lnTo>
                    <a:pt x="0" y="10"/>
                  </a:lnTo>
                  <a:lnTo>
                    <a:pt x="120" y="0"/>
                  </a:lnTo>
                  <a:lnTo>
                    <a:pt x="122" y="12"/>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5" name="Freeform 31">
              <a:extLst>
                <a:ext uri="{FF2B5EF4-FFF2-40B4-BE49-F238E27FC236}">
                  <a16:creationId xmlns:a16="http://schemas.microsoft.com/office/drawing/2014/main" id="{F0CE92BC-7B3E-4753-963C-A09EFA7E33DE}"/>
                </a:ext>
              </a:extLst>
            </p:cNvPr>
            <p:cNvSpPr>
              <a:spLocks/>
            </p:cNvSpPr>
            <p:nvPr/>
          </p:nvSpPr>
          <p:spPr bwMode="auto">
            <a:xfrm>
              <a:off x="3682" y="2201"/>
              <a:ext cx="53" cy="76"/>
            </a:xfrm>
            <a:custGeom>
              <a:avLst/>
              <a:gdLst>
                <a:gd name="T0" fmla="*/ 12 w 53"/>
                <a:gd name="T1" fmla="*/ 76 h 76"/>
                <a:gd name="T2" fmla="*/ 0 w 53"/>
                <a:gd name="T3" fmla="*/ 71 h 76"/>
                <a:gd name="T4" fmla="*/ 43 w 53"/>
                <a:gd name="T5" fmla="*/ 0 h 76"/>
                <a:gd name="T6" fmla="*/ 53 w 53"/>
                <a:gd name="T7" fmla="*/ 8 h 76"/>
                <a:gd name="T8" fmla="*/ 12 w 53"/>
                <a:gd name="T9" fmla="*/ 76 h 76"/>
              </a:gdLst>
              <a:ahLst/>
              <a:cxnLst>
                <a:cxn ang="0">
                  <a:pos x="T0" y="T1"/>
                </a:cxn>
                <a:cxn ang="0">
                  <a:pos x="T2" y="T3"/>
                </a:cxn>
                <a:cxn ang="0">
                  <a:pos x="T4" y="T5"/>
                </a:cxn>
                <a:cxn ang="0">
                  <a:pos x="T6" y="T7"/>
                </a:cxn>
                <a:cxn ang="0">
                  <a:pos x="T8" y="T9"/>
                </a:cxn>
              </a:cxnLst>
              <a:rect l="0" t="0" r="r" b="b"/>
              <a:pathLst>
                <a:path w="53" h="76">
                  <a:moveTo>
                    <a:pt x="12" y="76"/>
                  </a:moveTo>
                  <a:lnTo>
                    <a:pt x="0" y="71"/>
                  </a:lnTo>
                  <a:lnTo>
                    <a:pt x="43" y="0"/>
                  </a:lnTo>
                  <a:lnTo>
                    <a:pt x="53" y="8"/>
                  </a:lnTo>
                  <a:lnTo>
                    <a:pt x="1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6" name="Freeform 32">
              <a:extLst>
                <a:ext uri="{FF2B5EF4-FFF2-40B4-BE49-F238E27FC236}">
                  <a16:creationId xmlns:a16="http://schemas.microsoft.com/office/drawing/2014/main" id="{9F3F8514-F217-4B41-AA86-2FF1F55812B6}"/>
                </a:ext>
              </a:extLst>
            </p:cNvPr>
            <p:cNvSpPr>
              <a:spLocks/>
            </p:cNvSpPr>
            <p:nvPr/>
          </p:nvSpPr>
          <p:spPr bwMode="auto">
            <a:xfrm>
              <a:off x="3748" y="2088"/>
              <a:ext cx="73" cy="70"/>
            </a:xfrm>
            <a:custGeom>
              <a:avLst/>
              <a:gdLst>
                <a:gd name="T0" fmla="*/ 35 w 37"/>
                <a:gd name="T1" fmla="*/ 0 h 36"/>
                <a:gd name="T2" fmla="*/ 2 w 37"/>
                <a:gd name="T3" fmla="*/ 0 h 36"/>
                <a:gd name="T4" fmla="*/ 0 w 37"/>
                <a:gd name="T5" fmla="*/ 3 h 36"/>
                <a:gd name="T6" fmla="*/ 0 w 37"/>
                <a:gd name="T7" fmla="*/ 14 h 36"/>
                <a:gd name="T8" fmla="*/ 2 w 37"/>
                <a:gd name="T9" fmla="*/ 16 h 36"/>
                <a:gd name="T10" fmla="*/ 21 w 37"/>
                <a:gd name="T11" fmla="*/ 16 h 36"/>
                <a:gd name="T12" fmla="*/ 21 w 37"/>
                <a:gd name="T13" fmla="*/ 34 h 36"/>
                <a:gd name="T14" fmla="*/ 23 w 37"/>
                <a:gd name="T15" fmla="*/ 36 h 36"/>
                <a:gd name="T16" fmla="*/ 35 w 37"/>
                <a:gd name="T17" fmla="*/ 36 h 36"/>
                <a:gd name="T18" fmla="*/ 37 w 37"/>
                <a:gd name="T19" fmla="*/ 34 h 36"/>
                <a:gd name="T20" fmla="*/ 37 w 37"/>
                <a:gd name="T21" fmla="*/ 2 h 36"/>
                <a:gd name="T22" fmla="*/ 35 w 37"/>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5" y="0"/>
                  </a:moveTo>
                  <a:cubicBezTo>
                    <a:pt x="2" y="0"/>
                    <a:pt x="2" y="0"/>
                    <a:pt x="2" y="0"/>
                  </a:cubicBezTo>
                  <a:cubicBezTo>
                    <a:pt x="1" y="0"/>
                    <a:pt x="0" y="1"/>
                    <a:pt x="0" y="3"/>
                  </a:cubicBezTo>
                  <a:cubicBezTo>
                    <a:pt x="0" y="14"/>
                    <a:pt x="0" y="14"/>
                    <a:pt x="0" y="14"/>
                  </a:cubicBezTo>
                  <a:cubicBezTo>
                    <a:pt x="0" y="16"/>
                    <a:pt x="1" y="16"/>
                    <a:pt x="2" y="16"/>
                  </a:cubicBezTo>
                  <a:cubicBezTo>
                    <a:pt x="21" y="16"/>
                    <a:pt x="21" y="16"/>
                    <a:pt x="21" y="16"/>
                  </a:cubicBezTo>
                  <a:cubicBezTo>
                    <a:pt x="21" y="34"/>
                    <a:pt x="21" y="34"/>
                    <a:pt x="21" y="34"/>
                  </a:cubicBezTo>
                  <a:cubicBezTo>
                    <a:pt x="21" y="36"/>
                    <a:pt x="22" y="36"/>
                    <a:pt x="23" y="36"/>
                  </a:cubicBezTo>
                  <a:cubicBezTo>
                    <a:pt x="35" y="36"/>
                    <a:pt x="35" y="36"/>
                    <a:pt x="35" y="36"/>
                  </a:cubicBezTo>
                  <a:cubicBezTo>
                    <a:pt x="36" y="36"/>
                    <a:pt x="37" y="36"/>
                    <a:pt x="37" y="34"/>
                  </a:cubicBezTo>
                  <a:cubicBezTo>
                    <a:pt x="37" y="2"/>
                    <a:pt x="37" y="2"/>
                    <a:pt x="37" y="2"/>
                  </a:cubicBezTo>
                  <a:cubicBezTo>
                    <a:pt x="37"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7" name="Freeform 33">
              <a:extLst>
                <a:ext uri="{FF2B5EF4-FFF2-40B4-BE49-F238E27FC236}">
                  <a16:creationId xmlns:a16="http://schemas.microsoft.com/office/drawing/2014/main" id="{F5826923-4ECF-463C-9D07-EDD717A050BD}"/>
                </a:ext>
              </a:extLst>
            </p:cNvPr>
            <p:cNvSpPr>
              <a:spLocks/>
            </p:cNvSpPr>
            <p:nvPr/>
          </p:nvSpPr>
          <p:spPr bwMode="auto">
            <a:xfrm>
              <a:off x="3570" y="2268"/>
              <a:ext cx="71" cy="70"/>
            </a:xfrm>
            <a:custGeom>
              <a:avLst/>
              <a:gdLst>
                <a:gd name="T0" fmla="*/ 2 w 36"/>
                <a:gd name="T1" fmla="*/ 36 h 36"/>
                <a:gd name="T2" fmla="*/ 34 w 36"/>
                <a:gd name="T3" fmla="*/ 36 h 36"/>
                <a:gd name="T4" fmla="*/ 36 w 36"/>
                <a:gd name="T5" fmla="*/ 34 h 36"/>
                <a:gd name="T6" fmla="*/ 36 w 36"/>
                <a:gd name="T7" fmla="*/ 22 h 36"/>
                <a:gd name="T8" fmla="*/ 34 w 36"/>
                <a:gd name="T9" fmla="*/ 20 h 36"/>
                <a:gd name="T10" fmla="*/ 16 w 36"/>
                <a:gd name="T11" fmla="*/ 20 h 36"/>
                <a:gd name="T12" fmla="*/ 16 w 36"/>
                <a:gd name="T13" fmla="*/ 2 h 36"/>
                <a:gd name="T14" fmla="*/ 13 w 36"/>
                <a:gd name="T15" fmla="*/ 0 h 36"/>
                <a:gd name="T16" fmla="*/ 2 w 36"/>
                <a:gd name="T17" fmla="*/ 0 h 36"/>
                <a:gd name="T18" fmla="*/ 0 w 36"/>
                <a:gd name="T19" fmla="*/ 2 h 36"/>
                <a:gd name="T20" fmla="*/ 0 w 36"/>
                <a:gd name="T21" fmla="*/ 34 h 36"/>
                <a:gd name="T22" fmla="*/ 2 w 36"/>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2" y="36"/>
                  </a:moveTo>
                  <a:cubicBezTo>
                    <a:pt x="34" y="36"/>
                    <a:pt x="34" y="36"/>
                    <a:pt x="34" y="36"/>
                  </a:cubicBezTo>
                  <a:cubicBezTo>
                    <a:pt x="35" y="36"/>
                    <a:pt x="36" y="35"/>
                    <a:pt x="36" y="34"/>
                  </a:cubicBezTo>
                  <a:cubicBezTo>
                    <a:pt x="36" y="22"/>
                    <a:pt x="36" y="22"/>
                    <a:pt x="36" y="22"/>
                  </a:cubicBezTo>
                  <a:cubicBezTo>
                    <a:pt x="36" y="21"/>
                    <a:pt x="35" y="20"/>
                    <a:pt x="34" y="20"/>
                  </a:cubicBezTo>
                  <a:cubicBezTo>
                    <a:pt x="16" y="20"/>
                    <a:pt x="16" y="20"/>
                    <a:pt x="16" y="20"/>
                  </a:cubicBezTo>
                  <a:cubicBezTo>
                    <a:pt x="16" y="2"/>
                    <a:pt x="16" y="2"/>
                    <a:pt x="16" y="2"/>
                  </a:cubicBezTo>
                  <a:cubicBezTo>
                    <a:pt x="16" y="1"/>
                    <a:pt x="15" y="0"/>
                    <a:pt x="13" y="0"/>
                  </a:cubicBezTo>
                  <a:cubicBezTo>
                    <a:pt x="2" y="0"/>
                    <a:pt x="2" y="0"/>
                    <a:pt x="2" y="0"/>
                  </a:cubicBezTo>
                  <a:cubicBezTo>
                    <a:pt x="1" y="0"/>
                    <a:pt x="0" y="1"/>
                    <a:pt x="0" y="2"/>
                  </a:cubicBezTo>
                  <a:cubicBezTo>
                    <a:pt x="0" y="34"/>
                    <a:pt x="0" y="34"/>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8" name="Oval 34">
              <a:extLst>
                <a:ext uri="{FF2B5EF4-FFF2-40B4-BE49-F238E27FC236}">
                  <a16:creationId xmlns:a16="http://schemas.microsoft.com/office/drawing/2014/main" id="{3482DF97-5CB6-42B2-96FB-E02D08658B4E}"/>
                </a:ext>
              </a:extLst>
            </p:cNvPr>
            <p:cNvSpPr>
              <a:spLocks noChangeArrowheads="1"/>
            </p:cNvSpPr>
            <p:nvPr/>
          </p:nvSpPr>
          <p:spPr bwMode="auto">
            <a:xfrm>
              <a:off x="3650" y="2104"/>
              <a:ext cx="49"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9" name="Oval 35">
              <a:extLst>
                <a:ext uri="{FF2B5EF4-FFF2-40B4-BE49-F238E27FC236}">
                  <a16:creationId xmlns:a16="http://schemas.microsoft.com/office/drawing/2014/main" id="{B69D7F29-F468-4799-977C-CF2385C29F0C}"/>
                </a:ext>
              </a:extLst>
            </p:cNvPr>
            <p:cNvSpPr>
              <a:spLocks noChangeArrowheads="1"/>
            </p:cNvSpPr>
            <p:nvPr/>
          </p:nvSpPr>
          <p:spPr bwMode="auto">
            <a:xfrm>
              <a:off x="3701" y="2176"/>
              <a:ext cx="59" cy="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0" name="Oval 36">
              <a:extLst>
                <a:ext uri="{FF2B5EF4-FFF2-40B4-BE49-F238E27FC236}">
                  <a16:creationId xmlns:a16="http://schemas.microsoft.com/office/drawing/2014/main" id="{AFBF55EE-8BC0-4453-BC10-DA8E2A953DD0}"/>
                </a:ext>
              </a:extLst>
            </p:cNvPr>
            <p:cNvSpPr>
              <a:spLocks noChangeArrowheads="1"/>
            </p:cNvSpPr>
            <p:nvPr/>
          </p:nvSpPr>
          <p:spPr bwMode="auto">
            <a:xfrm>
              <a:off x="3756" y="2268"/>
              <a:ext cx="45"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1" name="Oval 37">
              <a:extLst>
                <a:ext uri="{FF2B5EF4-FFF2-40B4-BE49-F238E27FC236}">
                  <a16:creationId xmlns:a16="http://schemas.microsoft.com/office/drawing/2014/main" id="{4D7FE24D-B076-4A7C-A67C-0B79F4A98BA1}"/>
                </a:ext>
              </a:extLst>
            </p:cNvPr>
            <p:cNvSpPr>
              <a:spLocks noChangeArrowheads="1"/>
            </p:cNvSpPr>
            <p:nvPr/>
          </p:nvSpPr>
          <p:spPr bwMode="auto">
            <a:xfrm>
              <a:off x="3670" y="2256"/>
              <a:ext cx="39"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2" name="Oval 38">
              <a:extLst>
                <a:ext uri="{FF2B5EF4-FFF2-40B4-BE49-F238E27FC236}">
                  <a16:creationId xmlns:a16="http://schemas.microsoft.com/office/drawing/2014/main" id="{DD1B3C64-94C1-466F-8F7C-B7DF16697E29}"/>
                </a:ext>
              </a:extLst>
            </p:cNvPr>
            <p:cNvSpPr>
              <a:spLocks noChangeArrowheads="1"/>
            </p:cNvSpPr>
            <p:nvPr/>
          </p:nvSpPr>
          <p:spPr bwMode="auto">
            <a:xfrm>
              <a:off x="3590" y="2197"/>
              <a:ext cx="39"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73" name="Group 41">
            <a:extLst>
              <a:ext uri="{FF2B5EF4-FFF2-40B4-BE49-F238E27FC236}">
                <a16:creationId xmlns:a16="http://schemas.microsoft.com/office/drawing/2014/main" id="{80EC86D3-90F3-4B14-9942-45E4169967F0}"/>
              </a:ext>
            </a:extLst>
          </p:cNvPr>
          <p:cNvGrpSpPr>
            <a:grpSpLocks noChangeAspect="1"/>
          </p:cNvGrpSpPr>
          <p:nvPr/>
        </p:nvGrpSpPr>
        <p:grpSpPr bwMode="auto">
          <a:xfrm>
            <a:off x="4041144" y="4544118"/>
            <a:ext cx="369888" cy="338138"/>
            <a:chOff x="3608" y="2748"/>
            <a:chExt cx="233" cy="213"/>
          </a:xfrm>
          <a:solidFill>
            <a:schemeClr val="accent1"/>
          </a:solidFill>
        </p:grpSpPr>
        <p:sp>
          <p:nvSpPr>
            <p:cNvPr id="374" name="Freeform 42">
              <a:extLst>
                <a:ext uri="{FF2B5EF4-FFF2-40B4-BE49-F238E27FC236}">
                  <a16:creationId xmlns:a16="http://schemas.microsoft.com/office/drawing/2014/main" id="{8FE9FA63-1A25-4CFE-91BF-3A34125AA1C4}"/>
                </a:ext>
              </a:extLst>
            </p:cNvPr>
            <p:cNvSpPr>
              <a:spLocks/>
            </p:cNvSpPr>
            <p:nvPr/>
          </p:nvSpPr>
          <p:spPr bwMode="auto">
            <a:xfrm>
              <a:off x="3766" y="2786"/>
              <a:ext cx="75" cy="134"/>
            </a:xfrm>
            <a:custGeom>
              <a:avLst/>
              <a:gdLst>
                <a:gd name="T0" fmla="*/ 80 w 83"/>
                <a:gd name="T1" fmla="*/ 78 h 148"/>
                <a:gd name="T2" fmla="*/ 80 w 83"/>
                <a:gd name="T3" fmla="*/ 68 h 148"/>
                <a:gd name="T4" fmla="*/ 68 w 83"/>
                <a:gd name="T5" fmla="*/ 56 h 148"/>
                <a:gd name="T6" fmla="*/ 13 w 83"/>
                <a:gd name="T7" fmla="*/ 2 h 148"/>
                <a:gd name="T8" fmla="*/ 4 w 83"/>
                <a:gd name="T9" fmla="*/ 2 h 148"/>
                <a:gd name="T10" fmla="*/ 4 w 83"/>
                <a:gd name="T11" fmla="*/ 12 h 148"/>
                <a:gd name="T12" fmla="*/ 62 w 83"/>
                <a:gd name="T13" fmla="*/ 68 h 148"/>
                <a:gd name="T14" fmla="*/ 62 w 83"/>
                <a:gd name="T15" fmla="*/ 78 h 148"/>
                <a:gd name="T16" fmla="*/ 3 w 83"/>
                <a:gd name="T17" fmla="*/ 136 h 148"/>
                <a:gd name="T18" fmla="*/ 3 w 83"/>
                <a:gd name="T19" fmla="*/ 146 h 148"/>
                <a:gd name="T20" fmla="*/ 12 w 83"/>
                <a:gd name="T21" fmla="*/ 146 h 148"/>
                <a:gd name="T22" fmla="*/ 66 w 83"/>
                <a:gd name="T23" fmla="*/ 91 h 148"/>
                <a:gd name="T24" fmla="*/ 67 w 83"/>
                <a:gd name="T25" fmla="*/ 91 h 148"/>
                <a:gd name="T26" fmla="*/ 80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80" y="78"/>
                  </a:moveTo>
                  <a:cubicBezTo>
                    <a:pt x="83" y="75"/>
                    <a:pt x="82" y="71"/>
                    <a:pt x="80" y="68"/>
                  </a:cubicBezTo>
                  <a:cubicBezTo>
                    <a:pt x="68" y="56"/>
                    <a:pt x="68" y="56"/>
                    <a:pt x="68" y="56"/>
                  </a:cubicBezTo>
                  <a:cubicBezTo>
                    <a:pt x="13" y="2"/>
                    <a:pt x="13" y="2"/>
                    <a:pt x="13" y="2"/>
                  </a:cubicBezTo>
                  <a:cubicBezTo>
                    <a:pt x="10" y="0"/>
                    <a:pt x="7" y="0"/>
                    <a:pt x="4" y="2"/>
                  </a:cubicBezTo>
                  <a:cubicBezTo>
                    <a:pt x="2" y="5"/>
                    <a:pt x="1" y="9"/>
                    <a:pt x="4" y="12"/>
                  </a:cubicBezTo>
                  <a:cubicBezTo>
                    <a:pt x="62" y="68"/>
                    <a:pt x="62" y="68"/>
                    <a:pt x="62" y="68"/>
                  </a:cubicBezTo>
                  <a:cubicBezTo>
                    <a:pt x="64" y="71"/>
                    <a:pt x="64" y="75"/>
                    <a:pt x="62" y="78"/>
                  </a:cubicBezTo>
                  <a:cubicBezTo>
                    <a:pt x="3" y="136"/>
                    <a:pt x="3" y="136"/>
                    <a:pt x="3" y="136"/>
                  </a:cubicBezTo>
                  <a:cubicBezTo>
                    <a:pt x="0" y="139"/>
                    <a:pt x="0" y="143"/>
                    <a:pt x="3" y="146"/>
                  </a:cubicBezTo>
                  <a:cubicBezTo>
                    <a:pt x="5" y="148"/>
                    <a:pt x="10" y="148"/>
                    <a:pt x="12" y="146"/>
                  </a:cubicBezTo>
                  <a:cubicBezTo>
                    <a:pt x="66" y="91"/>
                    <a:pt x="66" y="91"/>
                    <a:pt x="66" y="91"/>
                  </a:cubicBezTo>
                  <a:cubicBezTo>
                    <a:pt x="66" y="91"/>
                    <a:pt x="66" y="91"/>
                    <a:pt x="67" y="91"/>
                  </a:cubicBezTo>
                  <a:lnTo>
                    <a:pt x="8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5" name="Freeform 43">
              <a:extLst>
                <a:ext uri="{FF2B5EF4-FFF2-40B4-BE49-F238E27FC236}">
                  <a16:creationId xmlns:a16="http://schemas.microsoft.com/office/drawing/2014/main" id="{31BFDEC3-ECB6-4A8F-A653-025EF83D24EB}"/>
                </a:ext>
              </a:extLst>
            </p:cNvPr>
            <p:cNvSpPr>
              <a:spLocks/>
            </p:cNvSpPr>
            <p:nvPr/>
          </p:nvSpPr>
          <p:spPr bwMode="auto">
            <a:xfrm>
              <a:off x="3608" y="2786"/>
              <a:ext cx="75" cy="134"/>
            </a:xfrm>
            <a:custGeom>
              <a:avLst/>
              <a:gdLst>
                <a:gd name="T0" fmla="*/ 3 w 83"/>
                <a:gd name="T1" fmla="*/ 78 h 148"/>
                <a:gd name="T2" fmla="*/ 3 w 83"/>
                <a:gd name="T3" fmla="*/ 68 h 148"/>
                <a:gd name="T4" fmla="*/ 15 w 83"/>
                <a:gd name="T5" fmla="*/ 56 h 148"/>
                <a:gd name="T6" fmla="*/ 70 w 83"/>
                <a:gd name="T7" fmla="*/ 2 h 148"/>
                <a:gd name="T8" fmla="*/ 79 w 83"/>
                <a:gd name="T9" fmla="*/ 2 h 148"/>
                <a:gd name="T10" fmla="*/ 79 w 83"/>
                <a:gd name="T11" fmla="*/ 12 h 148"/>
                <a:gd name="T12" fmla="*/ 22 w 83"/>
                <a:gd name="T13" fmla="*/ 68 h 148"/>
                <a:gd name="T14" fmla="*/ 22 w 83"/>
                <a:gd name="T15" fmla="*/ 78 h 148"/>
                <a:gd name="T16" fmla="*/ 80 w 83"/>
                <a:gd name="T17" fmla="*/ 136 h 148"/>
                <a:gd name="T18" fmla="*/ 80 w 83"/>
                <a:gd name="T19" fmla="*/ 146 h 148"/>
                <a:gd name="T20" fmla="*/ 71 w 83"/>
                <a:gd name="T21" fmla="*/ 146 h 148"/>
                <a:gd name="T22" fmla="*/ 15 w 83"/>
                <a:gd name="T23" fmla="*/ 92 h 148"/>
                <a:gd name="T24" fmla="*/ 15 w 83"/>
                <a:gd name="T25" fmla="*/ 92 h 148"/>
                <a:gd name="T26" fmla="*/ 3 w 83"/>
                <a:gd name="T27"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48">
                  <a:moveTo>
                    <a:pt x="3" y="78"/>
                  </a:moveTo>
                  <a:cubicBezTo>
                    <a:pt x="0" y="75"/>
                    <a:pt x="1" y="71"/>
                    <a:pt x="3" y="68"/>
                  </a:cubicBezTo>
                  <a:cubicBezTo>
                    <a:pt x="15" y="56"/>
                    <a:pt x="15" y="56"/>
                    <a:pt x="15" y="56"/>
                  </a:cubicBezTo>
                  <a:cubicBezTo>
                    <a:pt x="70" y="2"/>
                    <a:pt x="70" y="2"/>
                    <a:pt x="70" y="2"/>
                  </a:cubicBezTo>
                  <a:cubicBezTo>
                    <a:pt x="73" y="0"/>
                    <a:pt x="76" y="0"/>
                    <a:pt x="79" y="2"/>
                  </a:cubicBezTo>
                  <a:cubicBezTo>
                    <a:pt x="81" y="5"/>
                    <a:pt x="82" y="9"/>
                    <a:pt x="79" y="12"/>
                  </a:cubicBezTo>
                  <a:cubicBezTo>
                    <a:pt x="22" y="68"/>
                    <a:pt x="22" y="68"/>
                    <a:pt x="22" y="68"/>
                  </a:cubicBezTo>
                  <a:cubicBezTo>
                    <a:pt x="20" y="71"/>
                    <a:pt x="20" y="75"/>
                    <a:pt x="22" y="78"/>
                  </a:cubicBezTo>
                  <a:cubicBezTo>
                    <a:pt x="80" y="136"/>
                    <a:pt x="80" y="136"/>
                    <a:pt x="80" y="136"/>
                  </a:cubicBezTo>
                  <a:cubicBezTo>
                    <a:pt x="83" y="139"/>
                    <a:pt x="83" y="143"/>
                    <a:pt x="80" y="146"/>
                  </a:cubicBezTo>
                  <a:cubicBezTo>
                    <a:pt x="78" y="148"/>
                    <a:pt x="73" y="148"/>
                    <a:pt x="71" y="146"/>
                  </a:cubicBezTo>
                  <a:cubicBezTo>
                    <a:pt x="15" y="92"/>
                    <a:pt x="15" y="92"/>
                    <a:pt x="15" y="92"/>
                  </a:cubicBezTo>
                  <a:cubicBezTo>
                    <a:pt x="15" y="92"/>
                    <a:pt x="15" y="92"/>
                    <a:pt x="15" y="92"/>
                  </a:cubicBezTo>
                  <a:lnTo>
                    <a:pt x="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6" name="Freeform 44">
              <a:extLst>
                <a:ext uri="{FF2B5EF4-FFF2-40B4-BE49-F238E27FC236}">
                  <a16:creationId xmlns:a16="http://schemas.microsoft.com/office/drawing/2014/main" id="{46DD0C84-3DC8-4D6F-A469-51F75D9FB25D}"/>
                </a:ext>
              </a:extLst>
            </p:cNvPr>
            <p:cNvSpPr>
              <a:spLocks/>
            </p:cNvSpPr>
            <p:nvPr/>
          </p:nvSpPr>
          <p:spPr bwMode="auto">
            <a:xfrm>
              <a:off x="3672" y="2748"/>
              <a:ext cx="110" cy="213"/>
            </a:xfrm>
            <a:custGeom>
              <a:avLst/>
              <a:gdLst>
                <a:gd name="T0" fmla="*/ 108 w 110"/>
                <a:gd name="T1" fmla="*/ 0 h 213"/>
                <a:gd name="T2" fmla="*/ 38 w 110"/>
                <a:gd name="T3" fmla="*/ 0 h 213"/>
                <a:gd name="T4" fmla="*/ 0 w 110"/>
                <a:gd name="T5" fmla="*/ 107 h 213"/>
                <a:gd name="T6" fmla="*/ 47 w 110"/>
                <a:gd name="T7" fmla="*/ 107 h 213"/>
                <a:gd name="T8" fmla="*/ 11 w 110"/>
                <a:gd name="T9" fmla="*/ 213 h 213"/>
                <a:gd name="T10" fmla="*/ 110 w 110"/>
                <a:gd name="T11" fmla="*/ 72 h 213"/>
                <a:gd name="T12" fmla="*/ 62 w 110"/>
                <a:gd name="T13" fmla="*/ 72 h 213"/>
                <a:gd name="T14" fmla="*/ 108 w 110"/>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13">
                  <a:moveTo>
                    <a:pt x="108" y="0"/>
                  </a:moveTo>
                  <a:lnTo>
                    <a:pt x="38" y="0"/>
                  </a:lnTo>
                  <a:lnTo>
                    <a:pt x="0" y="107"/>
                  </a:lnTo>
                  <a:lnTo>
                    <a:pt x="47" y="107"/>
                  </a:lnTo>
                  <a:lnTo>
                    <a:pt x="11" y="213"/>
                  </a:lnTo>
                  <a:lnTo>
                    <a:pt x="110" y="72"/>
                  </a:lnTo>
                  <a:lnTo>
                    <a:pt x="62" y="72"/>
                  </a:lnTo>
                  <a:lnTo>
                    <a:pt x="1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7" name="Freeform 45">
              <a:extLst>
                <a:ext uri="{FF2B5EF4-FFF2-40B4-BE49-F238E27FC236}">
                  <a16:creationId xmlns:a16="http://schemas.microsoft.com/office/drawing/2014/main" id="{1D20D568-C9CE-490E-98E6-191D1A5ED7D7}"/>
                </a:ext>
              </a:extLst>
            </p:cNvPr>
            <p:cNvSpPr>
              <a:spLocks/>
            </p:cNvSpPr>
            <p:nvPr/>
          </p:nvSpPr>
          <p:spPr bwMode="auto">
            <a:xfrm>
              <a:off x="3672" y="2748"/>
              <a:ext cx="110" cy="213"/>
            </a:xfrm>
            <a:custGeom>
              <a:avLst/>
              <a:gdLst>
                <a:gd name="T0" fmla="*/ 108 w 110"/>
                <a:gd name="T1" fmla="*/ 0 h 213"/>
                <a:gd name="T2" fmla="*/ 38 w 110"/>
                <a:gd name="T3" fmla="*/ 0 h 213"/>
                <a:gd name="T4" fmla="*/ 0 w 110"/>
                <a:gd name="T5" fmla="*/ 107 h 213"/>
                <a:gd name="T6" fmla="*/ 47 w 110"/>
                <a:gd name="T7" fmla="*/ 107 h 213"/>
                <a:gd name="T8" fmla="*/ 11 w 110"/>
                <a:gd name="T9" fmla="*/ 213 h 213"/>
                <a:gd name="T10" fmla="*/ 110 w 110"/>
                <a:gd name="T11" fmla="*/ 72 h 213"/>
                <a:gd name="T12" fmla="*/ 62 w 110"/>
                <a:gd name="T13" fmla="*/ 72 h 213"/>
                <a:gd name="T14" fmla="*/ 108 w 110"/>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13">
                  <a:moveTo>
                    <a:pt x="108" y="0"/>
                  </a:moveTo>
                  <a:lnTo>
                    <a:pt x="38" y="0"/>
                  </a:lnTo>
                  <a:lnTo>
                    <a:pt x="0" y="107"/>
                  </a:lnTo>
                  <a:lnTo>
                    <a:pt x="47" y="107"/>
                  </a:lnTo>
                  <a:lnTo>
                    <a:pt x="11" y="213"/>
                  </a:lnTo>
                  <a:lnTo>
                    <a:pt x="110" y="72"/>
                  </a:lnTo>
                  <a:lnTo>
                    <a:pt x="62" y="72"/>
                  </a:lnTo>
                  <a:lnTo>
                    <a:pt x="10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8" name="Freeform 46">
              <a:extLst>
                <a:ext uri="{FF2B5EF4-FFF2-40B4-BE49-F238E27FC236}">
                  <a16:creationId xmlns:a16="http://schemas.microsoft.com/office/drawing/2014/main" id="{07175EEC-B243-465E-9FC8-601F93E1C4A7}"/>
                </a:ext>
              </a:extLst>
            </p:cNvPr>
            <p:cNvSpPr>
              <a:spLocks/>
            </p:cNvSpPr>
            <p:nvPr/>
          </p:nvSpPr>
          <p:spPr bwMode="auto">
            <a:xfrm>
              <a:off x="3683" y="2748"/>
              <a:ext cx="99" cy="213"/>
            </a:xfrm>
            <a:custGeom>
              <a:avLst/>
              <a:gdLst>
                <a:gd name="T0" fmla="*/ 97 w 99"/>
                <a:gd name="T1" fmla="*/ 0 h 213"/>
                <a:gd name="T2" fmla="*/ 61 w 99"/>
                <a:gd name="T3" fmla="*/ 0 h 213"/>
                <a:gd name="T4" fmla="*/ 22 w 99"/>
                <a:gd name="T5" fmla="*/ 89 h 213"/>
                <a:gd name="T6" fmla="*/ 69 w 99"/>
                <a:gd name="T7" fmla="*/ 89 h 213"/>
                <a:gd name="T8" fmla="*/ 0 w 99"/>
                <a:gd name="T9" fmla="*/ 213 h 213"/>
                <a:gd name="T10" fmla="*/ 99 w 99"/>
                <a:gd name="T11" fmla="*/ 72 h 213"/>
                <a:gd name="T12" fmla="*/ 51 w 99"/>
                <a:gd name="T13" fmla="*/ 72 h 213"/>
                <a:gd name="T14" fmla="*/ 97 w 99"/>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13">
                  <a:moveTo>
                    <a:pt x="97" y="0"/>
                  </a:moveTo>
                  <a:lnTo>
                    <a:pt x="61" y="0"/>
                  </a:lnTo>
                  <a:lnTo>
                    <a:pt x="22" y="89"/>
                  </a:lnTo>
                  <a:lnTo>
                    <a:pt x="69" y="89"/>
                  </a:lnTo>
                  <a:lnTo>
                    <a:pt x="0" y="213"/>
                  </a:lnTo>
                  <a:lnTo>
                    <a:pt x="99" y="72"/>
                  </a:lnTo>
                  <a:lnTo>
                    <a:pt x="51" y="72"/>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9" name="Freeform 47">
              <a:extLst>
                <a:ext uri="{FF2B5EF4-FFF2-40B4-BE49-F238E27FC236}">
                  <a16:creationId xmlns:a16="http://schemas.microsoft.com/office/drawing/2014/main" id="{9F8D3E36-4CCA-4A97-B9A7-6476513256D7}"/>
                </a:ext>
              </a:extLst>
            </p:cNvPr>
            <p:cNvSpPr>
              <a:spLocks/>
            </p:cNvSpPr>
            <p:nvPr/>
          </p:nvSpPr>
          <p:spPr bwMode="auto">
            <a:xfrm>
              <a:off x="3683" y="2748"/>
              <a:ext cx="99" cy="213"/>
            </a:xfrm>
            <a:custGeom>
              <a:avLst/>
              <a:gdLst>
                <a:gd name="T0" fmla="*/ 97 w 99"/>
                <a:gd name="T1" fmla="*/ 0 h 213"/>
                <a:gd name="T2" fmla="*/ 61 w 99"/>
                <a:gd name="T3" fmla="*/ 0 h 213"/>
                <a:gd name="T4" fmla="*/ 22 w 99"/>
                <a:gd name="T5" fmla="*/ 89 h 213"/>
                <a:gd name="T6" fmla="*/ 69 w 99"/>
                <a:gd name="T7" fmla="*/ 89 h 213"/>
                <a:gd name="T8" fmla="*/ 0 w 99"/>
                <a:gd name="T9" fmla="*/ 213 h 213"/>
                <a:gd name="T10" fmla="*/ 99 w 99"/>
                <a:gd name="T11" fmla="*/ 72 h 213"/>
                <a:gd name="T12" fmla="*/ 51 w 99"/>
                <a:gd name="T13" fmla="*/ 72 h 213"/>
                <a:gd name="T14" fmla="*/ 97 w 99"/>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13">
                  <a:moveTo>
                    <a:pt x="97" y="0"/>
                  </a:moveTo>
                  <a:lnTo>
                    <a:pt x="61" y="0"/>
                  </a:lnTo>
                  <a:lnTo>
                    <a:pt x="22" y="89"/>
                  </a:lnTo>
                  <a:lnTo>
                    <a:pt x="69" y="89"/>
                  </a:lnTo>
                  <a:lnTo>
                    <a:pt x="0" y="213"/>
                  </a:lnTo>
                  <a:lnTo>
                    <a:pt x="99" y="72"/>
                  </a:lnTo>
                  <a:lnTo>
                    <a:pt x="51" y="72"/>
                  </a:ln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80" name="Group 50">
            <a:extLst>
              <a:ext uri="{FF2B5EF4-FFF2-40B4-BE49-F238E27FC236}">
                <a16:creationId xmlns:a16="http://schemas.microsoft.com/office/drawing/2014/main" id="{8B34FF3F-3752-4640-9A99-22AB9542BC60}"/>
              </a:ext>
            </a:extLst>
          </p:cNvPr>
          <p:cNvGrpSpPr>
            <a:grpSpLocks noChangeAspect="1"/>
          </p:cNvGrpSpPr>
          <p:nvPr/>
        </p:nvGrpSpPr>
        <p:grpSpPr bwMode="auto">
          <a:xfrm>
            <a:off x="2907312" y="4387181"/>
            <a:ext cx="377825" cy="442913"/>
            <a:chOff x="3049" y="2676"/>
            <a:chExt cx="238" cy="279"/>
          </a:xfrm>
          <a:solidFill>
            <a:schemeClr val="accent1"/>
          </a:solidFill>
        </p:grpSpPr>
        <p:sp>
          <p:nvSpPr>
            <p:cNvPr id="381" name="Freeform 51">
              <a:extLst>
                <a:ext uri="{FF2B5EF4-FFF2-40B4-BE49-F238E27FC236}">
                  <a16:creationId xmlns:a16="http://schemas.microsoft.com/office/drawing/2014/main" id="{C768911C-9DA7-4BC7-AEF6-3A84DEB0DD4D}"/>
                </a:ext>
              </a:extLst>
            </p:cNvPr>
            <p:cNvSpPr>
              <a:spLocks/>
            </p:cNvSpPr>
            <p:nvPr/>
          </p:nvSpPr>
          <p:spPr bwMode="auto">
            <a:xfrm>
              <a:off x="3094" y="2844"/>
              <a:ext cx="79" cy="111"/>
            </a:xfrm>
            <a:custGeom>
              <a:avLst/>
              <a:gdLst>
                <a:gd name="T0" fmla="*/ 52 w 79"/>
                <a:gd name="T1" fmla="*/ 0 h 111"/>
                <a:gd name="T2" fmla="*/ 24 w 79"/>
                <a:gd name="T3" fmla="*/ 0 h 111"/>
                <a:gd name="T4" fmla="*/ 24 w 79"/>
                <a:gd name="T5" fmla="*/ 58 h 111"/>
                <a:gd name="T6" fmla="*/ 0 w 79"/>
                <a:gd name="T7" fmla="*/ 58 h 111"/>
                <a:gd name="T8" fmla="*/ 40 w 79"/>
                <a:gd name="T9" fmla="*/ 111 h 111"/>
                <a:gd name="T10" fmla="*/ 79 w 79"/>
                <a:gd name="T11" fmla="*/ 58 h 111"/>
                <a:gd name="T12" fmla="*/ 52 w 79"/>
                <a:gd name="T13" fmla="*/ 58 h 111"/>
                <a:gd name="T14" fmla="*/ 52 w 79"/>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11">
                  <a:moveTo>
                    <a:pt x="52" y="0"/>
                  </a:moveTo>
                  <a:lnTo>
                    <a:pt x="24" y="0"/>
                  </a:lnTo>
                  <a:lnTo>
                    <a:pt x="24" y="58"/>
                  </a:lnTo>
                  <a:lnTo>
                    <a:pt x="0" y="58"/>
                  </a:lnTo>
                  <a:lnTo>
                    <a:pt x="40" y="111"/>
                  </a:lnTo>
                  <a:lnTo>
                    <a:pt x="79" y="58"/>
                  </a:lnTo>
                  <a:lnTo>
                    <a:pt x="52" y="58"/>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2" name="Rectangle 52">
              <a:extLst>
                <a:ext uri="{FF2B5EF4-FFF2-40B4-BE49-F238E27FC236}">
                  <a16:creationId xmlns:a16="http://schemas.microsoft.com/office/drawing/2014/main" id="{2DA4E9B0-9BC5-402D-85EB-C16A574AE728}"/>
                </a:ext>
              </a:extLst>
            </p:cNvPr>
            <p:cNvSpPr>
              <a:spLocks noChangeArrowheads="1"/>
            </p:cNvSpPr>
            <p:nvPr/>
          </p:nvSpPr>
          <p:spPr bwMode="auto">
            <a:xfrm>
              <a:off x="3097" y="2756"/>
              <a:ext cx="6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3" name="Rectangle 53">
              <a:extLst>
                <a:ext uri="{FF2B5EF4-FFF2-40B4-BE49-F238E27FC236}">
                  <a16:creationId xmlns:a16="http://schemas.microsoft.com/office/drawing/2014/main" id="{6242FEB4-42D3-4291-A1DB-E34061612219}"/>
                </a:ext>
              </a:extLst>
            </p:cNvPr>
            <p:cNvSpPr>
              <a:spLocks noChangeArrowheads="1"/>
            </p:cNvSpPr>
            <p:nvPr/>
          </p:nvSpPr>
          <p:spPr bwMode="auto">
            <a:xfrm>
              <a:off x="3097" y="2785"/>
              <a:ext cx="6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4" name="Rectangle 54">
              <a:extLst>
                <a:ext uri="{FF2B5EF4-FFF2-40B4-BE49-F238E27FC236}">
                  <a16:creationId xmlns:a16="http://schemas.microsoft.com/office/drawing/2014/main" id="{55AEB997-A793-4112-9941-90BA885AA78B}"/>
                </a:ext>
              </a:extLst>
            </p:cNvPr>
            <p:cNvSpPr>
              <a:spLocks noChangeArrowheads="1"/>
            </p:cNvSpPr>
            <p:nvPr/>
          </p:nvSpPr>
          <p:spPr bwMode="auto">
            <a:xfrm>
              <a:off x="3097" y="2814"/>
              <a:ext cx="6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5" name="Freeform 55">
              <a:extLst>
                <a:ext uri="{FF2B5EF4-FFF2-40B4-BE49-F238E27FC236}">
                  <a16:creationId xmlns:a16="http://schemas.microsoft.com/office/drawing/2014/main" id="{1D8275D3-0299-4149-B806-8C8D092E7589}"/>
                </a:ext>
              </a:extLst>
            </p:cNvPr>
            <p:cNvSpPr>
              <a:spLocks/>
            </p:cNvSpPr>
            <p:nvPr/>
          </p:nvSpPr>
          <p:spPr bwMode="auto">
            <a:xfrm>
              <a:off x="3049" y="2676"/>
              <a:ext cx="99" cy="215"/>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6" name="Freeform 56">
              <a:extLst>
                <a:ext uri="{FF2B5EF4-FFF2-40B4-BE49-F238E27FC236}">
                  <a16:creationId xmlns:a16="http://schemas.microsoft.com/office/drawing/2014/main" id="{663870A3-D976-417E-BEA4-399316DC5BBF}"/>
                </a:ext>
              </a:extLst>
            </p:cNvPr>
            <p:cNvSpPr>
              <a:spLocks/>
            </p:cNvSpPr>
            <p:nvPr/>
          </p:nvSpPr>
          <p:spPr bwMode="auto">
            <a:xfrm>
              <a:off x="3159" y="2708"/>
              <a:ext cx="128" cy="18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87" name="Group 386">
            <a:extLst>
              <a:ext uri="{FF2B5EF4-FFF2-40B4-BE49-F238E27FC236}">
                <a16:creationId xmlns:a16="http://schemas.microsoft.com/office/drawing/2014/main" id="{E92EA245-649A-45B0-86F5-AA8BE732D037}"/>
              </a:ext>
            </a:extLst>
          </p:cNvPr>
          <p:cNvGrpSpPr/>
          <p:nvPr/>
        </p:nvGrpSpPr>
        <p:grpSpPr>
          <a:xfrm>
            <a:off x="3780806" y="2443070"/>
            <a:ext cx="311670" cy="269048"/>
            <a:chOff x="3239512" y="3126013"/>
            <a:chExt cx="946848" cy="916169"/>
          </a:xfrm>
        </p:grpSpPr>
        <p:sp>
          <p:nvSpPr>
            <p:cNvPr id="388" name="Rectangle 387">
              <a:extLst>
                <a:ext uri="{FF2B5EF4-FFF2-40B4-BE49-F238E27FC236}">
                  <a16:creationId xmlns:a16="http://schemas.microsoft.com/office/drawing/2014/main" id="{AFE48C80-FB34-4B24-BD6A-06E880284E0B}"/>
                </a:ext>
              </a:extLst>
            </p:cNvPr>
            <p:cNvSpPr/>
            <p:nvPr/>
          </p:nvSpPr>
          <p:spPr bwMode="auto">
            <a:xfrm>
              <a:off x="3536043" y="3126013"/>
              <a:ext cx="353786" cy="143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9" name="Rectangle 388">
              <a:extLst>
                <a:ext uri="{FF2B5EF4-FFF2-40B4-BE49-F238E27FC236}">
                  <a16:creationId xmlns:a16="http://schemas.microsoft.com/office/drawing/2014/main" id="{EDA2DD79-687B-4456-B592-70C40AF4B92E}"/>
                </a:ext>
              </a:extLst>
            </p:cNvPr>
            <p:cNvSpPr/>
            <p:nvPr/>
          </p:nvSpPr>
          <p:spPr bwMode="auto">
            <a:xfrm>
              <a:off x="3461658" y="3311166"/>
              <a:ext cx="502556" cy="1920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0" name="Rectangle 389">
              <a:extLst>
                <a:ext uri="{FF2B5EF4-FFF2-40B4-BE49-F238E27FC236}">
                  <a16:creationId xmlns:a16="http://schemas.microsoft.com/office/drawing/2014/main" id="{CCC1FF3F-B9BE-4173-A368-B34E195E5228}"/>
                </a:ext>
              </a:extLst>
            </p:cNvPr>
            <p:cNvSpPr/>
            <p:nvPr/>
          </p:nvSpPr>
          <p:spPr bwMode="auto">
            <a:xfrm>
              <a:off x="3370943" y="3545304"/>
              <a:ext cx="683986" cy="215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a:extLst>
                <a:ext uri="{FF2B5EF4-FFF2-40B4-BE49-F238E27FC236}">
                  <a16:creationId xmlns:a16="http://schemas.microsoft.com/office/drawing/2014/main" id="{D3D67DEC-7C3C-43B4-B9BA-025EE615205C}"/>
                </a:ext>
              </a:extLst>
            </p:cNvPr>
            <p:cNvSpPr/>
            <p:nvPr/>
          </p:nvSpPr>
          <p:spPr bwMode="auto">
            <a:xfrm>
              <a:off x="3239512" y="3802889"/>
              <a:ext cx="946848" cy="239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2" name="Group 391">
            <a:extLst>
              <a:ext uri="{FF2B5EF4-FFF2-40B4-BE49-F238E27FC236}">
                <a16:creationId xmlns:a16="http://schemas.microsoft.com/office/drawing/2014/main" id="{ABD3B88E-86F4-469C-AC98-C021E75370D2}"/>
              </a:ext>
            </a:extLst>
          </p:cNvPr>
          <p:cNvGrpSpPr/>
          <p:nvPr/>
        </p:nvGrpSpPr>
        <p:grpSpPr>
          <a:xfrm>
            <a:off x="4398625" y="2443070"/>
            <a:ext cx="311670" cy="269048"/>
            <a:chOff x="3239512" y="3126013"/>
            <a:chExt cx="946848" cy="916169"/>
          </a:xfrm>
        </p:grpSpPr>
        <p:sp>
          <p:nvSpPr>
            <p:cNvPr id="393" name="Rectangle 392">
              <a:extLst>
                <a:ext uri="{FF2B5EF4-FFF2-40B4-BE49-F238E27FC236}">
                  <a16:creationId xmlns:a16="http://schemas.microsoft.com/office/drawing/2014/main" id="{FD0F0B1B-5DF0-48AB-A192-175A103A7B6F}"/>
                </a:ext>
              </a:extLst>
            </p:cNvPr>
            <p:cNvSpPr/>
            <p:nvPr/>
          </p:nvSpPr>
          <p:spPr bwMode="auto">
            <a:xfrm>
              <a:off x="3536043" y="3126013"/>
              <a:ext cx="353786" cy="143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a:extLst>
                <a:ext uri="{FF2B5EF4-FFF2-40B4-BE49-F238E27FC236}">
                  <a16:creationId xmlns:a16="http://schemas.microsoft.com/office/drawing/2014/main" id="{C8A41B9B-2BF0-4A3A-B991-D2113E1748A0}"/>
                </a:ext>
              </a:extLst>
            </p:cNvPr>
            <p:cNvSpPr/>
            <p:nvPr/>
          </p:nvSpPr>
          <p:spPr bwMode="auto">
            <a:xfrm>
              <a:off x="3461658" y="3311166"/>
              <a:ext cx="502556" cy="1920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a:extLst>
                <a:ext uri="{FF2B5EF4-FFF2-40B4-BE49-F238E27FC236}">
                  <a16:creationId xmlns:a16="http://schemas.microsoft.com/office/drawing/2014/main" id="{BEE92B39-2EA9-4AFC-9227-D3B524B71382}"/>
                </a:ext>
              </a:extLst>
            </p:cNvPr>
            <p:cNvSpPr/>
            <p:nvPr/>
          </p:nvSpPr>
          <p:spPr bwMode="auto">
            <a:xfrm>
              <a:off x="3370943" y="3545304"/>
              <a:ext cx="683986" cy="215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a:extLst>
                <a:ext uri="{FF2B5EF4-FFF2-40B4-BE49-F238E27FC236}">
                  <a16:creationId xmlns:a16="http://schemas.microsoft.com/office/drawing/2014/main" id="{D3D28E87-101C-4AD0-9A21-CCB29D6C57F4}"/>
                </a:ext>
              </a:extLst>
            </p:cNvPr>
            <p:cNvSpPr/>
            <p:nvPr/>
          </p:nvSpPr>
          <p:spPr bwMode="auto">
            <a:xfrm>
              <a:off x="3239512" y="3802889"/>
              <a:ext cx="946848" cy="239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7" name="Group 396">
            <a:extLst>
              <a:ext uri="{FF2B5EF4-FFF2-40B4-BE49-F238E27FC236}">
                <a16:creationId xmlns:a16="http://schemas.microsoft.com/office/drawing/2014/main" id="{BF9D772C-4986-4BC3-9EEB-D442E4B03CB9}"/>
              </a:ext>
            </a:extLst>
          </p:cNvPr>
          <p:cNvGrpSpPr/>
          <p:nvPr/>
        </p:nvGrpSpPr>
        <p:grpSpPr>
          <a:xfrm>
            <a:off x="10408479" y="5331081"/>
            <a:ext cx="283679" cy="363833"/>
            <a:chOff x="2546877" y="4765741"/>
            <a:chExt cx="456340" cy="585280"/>
          </a:xfrm>
        </p:grpSpPr>
        <p:sp>
          <p:nvSpPr>
            <p:cNvPr id="398" name="Freeform 182">
              <a:extLst>
                <a:ext uri="{FF2B5EF4-FFF2-40B4-BE49-F238E27FC236}">
                  <a16:creationId xmlns:a16="http://schemas.microsoft.com/office/drawing/2014/main" id="{4CFFC974-929C-4B9B-8985-1AD2DA816DD2}"/>
                </a:ext>
              </a:extLst>
            </p:cNvPr>
            <p:cNvSpPr/>
            <p:nvPr/>
          </p:nvSpPr>
          <p:spPr bwMode="auto">
            <a:xfrm>
              <a:off x="2546877" y="4765741"/>
              <a:ext cx="456340" cy="5852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nvGrpSpPr>
            <p:cNvPr id="399" name="Group 398">
              <a:extLst>
                <a:ext uri="{FF2B5EF4-FFF2-40B4-BE49-F238E27FC236}">
                  <a16:creationId xmlns:a16="http://schemas.microsoft.com/office/drawing/2014/main" id="{141B2BC3-B34E-4580-A503-9DEF53466ECF}"/>
                </a:ext>
              </a:extLst>
            </p:cNvPr>
            <p:cNvGrpSpPr/>
            <p:nvPr/>
          </p:nvGrpSpPr>
          <p:grpSpPr>
            <a:xfrm>
              <a:off x="2647026" y="4989286"/>
              <a:ext cx="256042" cy="265252"/>
              <a:chOff x="5927804" y="2072286"/>
              <a:chExt cx="352315" cy="364990"/>
            </a:xfrm>
          </p:grpSpPr>
          <p:sp>
            <p:nvSpPr>
              <p:cNvPr id="400" name="Freeform 235">
                <a:extLst>
                  <a:ext uri="{FF2B5EF4-FFF2-40B4-BE49-F238E27FC236}">
                    <a16:creationId xmlns:a16="http://schemas.microsoft.com/office/drawing/2014/main" id="{93BA8899-AEE7-4484-8431-C1FEE460B3D6}"/>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236">
                <a:extLst>
                  <a:ext uri="{FF2B5EF4-FFF2-40B4-BE49-F238E27FC236}">
                    <a16:creationId xmlns:a16="http://schemas.microsoft.com/office/drawing/2014/main" id="{A287A7A0-FC32-43A4-9B10-DB5F910046E5}"/>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3" name="Rectangle 55">
            <a:extLst>
              <a:ext uri="{FF2B5EF4-FFF2-40B4-BE49-F238E27FC236}">
                <a16:creationId xmlns:a16="http://schemas.microsoft.com/office/drawing/2014/main" id="{B2BBCD32-57F9-4FD9-9EE3-DAC1EA24A6C5}"/>
              </a:ext>
            </a:extLst>
          </p:cNvPr>
          <p:cNvSpPr>
            <a:spLocks noChangeArrowheads="1"/>
          </p:cNvSpPr>
          <p:nvPr/>
        </p:nvSpPr>
        <p:spPr bwMode="auto">
          <a:xfrm>
            <a:off x="1028761" y="4422912"/>
            <a:ext cx="1121263"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727">
              <a:lnSpc>
                <a:spcPct val="90000"/>
              </a:lnSpc>
              <a:spcAft>
                <a:spcPts val="588"/>
              </a:spcAft>
            </a:pPr>
            <a:r>
              <a:rPr lang="en-US" altLang="en-US" sz="1200" kern="0">
                <a:latin typeface="+mn-lt"/>
                <a:cs typeface="Segoe UI" panose="020B0502040204020203" pitchFamily="34" charset="0"/>
              </a:rPr>
              <a:t>Edge Gateway</a:t>
            </a:r>
          </a:p>
        </p:txBody>
      </p:sp>
      <p:sp>
        <p:nvSpPr>
          <p:cNvPr id="404" name="Rectangle 57">
            <a:extLst>
              <a:ext uri="{FF2B5EF4-FFF2-40B4-BE49-F238E27FC236}">
                <a16:creationId xmlns:a16="http://schemas.microsoft.com/office/drawing/2014/main" id="{EEEF5E44-8E87-4947-866A-97AB4869BB9A}"/>
              </a:ext>
            </a:extLst>
          </p:cNvPr>
          <p:cNvSpPr>
            <a:spLocks noChangeArrowheads="1"/>
          </p:cNvSpPr>
          <p:nvPr/>
        </p:nvSpPr>
        <p:spPr bwMode="auto">
          <a:xfrm>
            <a:off x="558758" y="4028590"/>
            <a:ext cx="712062"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727">
              <a:lnSpc>
                <a:spcPct val="90000"/>
              </a:lnSpc>
              <a:spcAft>
                <a:spcPts val="588"/>
              </a:spcAft>
            </a:pPr>
            <a:r>
              <a:rPr lang="en-US" altLang="en-US" sz="1200" kern="0">
                <a:latin typeface="+mj-lt"/>
                <a:cs typeface="Segoe UI" panose="020B0502040204020203" pitchFamily="34" charset="0"/>
              </a:rPr>
              <a:t>Map key</a:t>
            </a:r>
          </a:p>
        </p:txBody>
      </p:sp>
      <p:sp>
        <p:nvSpPr>
          <p:cNvPr id="405" name="Rectangle 52">
            <a:extLst>
              <a:ext uri="{FF2B5EF4-FFF2-40B4-BE49-F238E27FC236}">
                <a16:creationId xmlns:a16="http://schemas.microsoft.com/office/drawing/2014/main" id="{84A70203-0479-4446-918E-506D17D055AB}"/>
              </a:ext>
            </a:extLst>
          </p:cNvPr>
          <p:cNvSpPr>
            <a:spLocks noChangeArrowheads="1"/>
          </p:cNvSpPr>
          <p:nvPr/>
        </p:nvSpPr>
        <p:spPr bwMode="auto">
          <a:xfrm>
            <a:off x="1028763" y="5080426"/>
            <a:ext cx="476495"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727">
              <a:lnSpc>
                <a:spcPct val="90000"/>
              </a:lnSpc>
              <a:spcAft>
                <a:spcPts val="588"/>
              </a:spcAft>
            </a:pPr>
            <a:r>
              <a:rPr lang="en-US" altLang="en-US" sz="1200" kern="0">
                <a:latin typeface="+mn-lt"/>
                <a:cs typeface="Segoe UI" panose="020B0502040204020203" pitchFamily="34" charset="0"/>
              </a:rPr>
              <a:t>Asset</a:t>
            </a:r>
          </a:p>
        </p:txBody>
      </p:sp>
      <p:sp>
        <p:nvSpPr>
          <p:cNvPr id="406" name="Rectangle 51">
            <a:extLst>
              <a:ext uri="{FF2B5EF4-FFF2-40B4-BE49-F238E27FC236}">
                <a16:creationId xmlns:a16="http://schemas.microsoft.com/office/drawing/2014/main" id="{187C205D-C6D4-4308-9BD5-6B25EC571F0F}"/>
              </a:ext>
            </a:extLst>
          </p:cNvPr>
          <p:cNvSpPr>
            <a:spLocks noChangeArrowheads="1"/>
          </p:cNvSpPr>
          <p:nvPr/>
        </p:nvSpPr>
        <p:spPr bwMode="auto">
          <a:xfrm>
            <a:off x="1028763" y="6153742"/>
            <a:ext cx="600984"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727">
              <a:lnSpc>
                <a:spcPct val="90000"/>
              </a:lnSpc>
              <a:spcAft>
                <a:spcPts val="588"/>
              </a:spcAft>
            </a:pPr>
            <a:r>
              <a:rPr lang="en-US" altLang="en-US" sz="1200" kern="0">
                <a:latin typeface="+mn-lt"/>
                <a:cs typeface="Segoe UI" panose="020B0502040204020203" pitchFamily="34" charset="0"/>
              </a:rPr>
              <a:t>Sensor</a:t>
            </a:r>
          </a:p>
        </p:txBody>
      </p:sp>
      <p:grpSp>
        <p:nvGrpSpPr>
          <p:cNvPr id="407" name="Group 406">
            <a:extLst>
              <a:ext uri="{FF2B5EF4-FFF2-40B4-BE49-F238E27FC236}">
                <a16:creationId xmlns:a16="http://schemas.microsoft.com/office/drawing/2014/main" id="{66B17D8A-32EA-4D1C-BC23-3E673BF02BDA}"/>
              </a:ext>
            </a:extLst>
          </p:cNvPr>
          <p:cNvGrpSpPr/>
          <p:nvPr/>
        </p:nvGrpSpPr>
        <p:grpSpPr>
          <a:xfrm>
            <a:off x="686972" y="6171040"/>
            <a:ext cx="257618" cy="166531"/>
            <a:chOff x="11087111" y="5459563"/>
            <a:chExt cx="308599" cy="199485"/>
          </a:xfrm>
          <a:solidFill>
            <a:schemeClr val="accent1"/>
          </a:solidFill>
        </p:grpSpPr>
        <p:sp>
          <p:nvSpPr>
            <p:cNvPr id="408" name="Freeform: Shape 407">
              <a:extLst>
                <a:ext uri="{FF2B5EF4-FFF2-40B4-BE49-F238E27FC236}">
                  <a16:creationId xmlns:a16="http://schemas.microsoft.com/office/drawing/2014/main" id="{1B8D11ED-4D89-46E6-8A78-1FB5C24FBA2F}"/>
                </a:ext>
              </a:extLst>
            </p:cNvPr>
            <p:cNvSpPr/>
            <p:nvPr/>
          </p:nvSpPr>
          <p:spPr>
            <a:xfrm>
              <a:off x="11087111" y="5459563"/>
              <a:ext cx="208508" cy="199485"/>
            </a:xfrm>
            <a:custGeom>
              <a:avLst/>
              <a:gdLst>
                <a:gd name="connsiteX0" fmla="*/ 108276 w 208508"/>
                <a:gd name="connsiteY0" fmla="*/ 0 h 199486"/>
                <a:gd name="connsiteX1" fmla="*/ 120602 w 208508"/>
                <a:gd name="connsiteY1" fmla="*/ 9619 h 199486"/>
                <a:gd name="connsiteX2" fmla="*/ 140267 w 208508"/>
                <a:gd name="connsiteY2" fmla="*/ 92749 h 199486"/>
                <a:gd name="connsiteX3" fmla="*/ 154595 w 208508"/>
                <a:gd name="connsiteY3" fmla="*/ 87753 h 199486"/>
                <a:gd name="connsiteX4" fmla="*/ 158701 w 208508"/>
                <a:gd name="connsiteY4" fmla="*/ 87053 h 199486"/>
                <a:gd name="connsiteX5" fmla="*/ 196016 w 208508"/>
                <a:gd name="connsiteY5" fmla="*/ 87053 h 199486"/>
                <a:gd name="connsiteX6" fmla="*/ 208508 w 208508"/>
                <a:gd name="connsiteY6" fmla="*/ 99545 h 199486"/>
                <a:gd name="connsiteX7" fmla="*/ 196016 w 208508"/>
                <a:gd name="connsiteY7" fmla="*/ 112036 h 199486"/>
                <a:gd name="connsiteX8" fmla="*/ 160840 w 208508"/>
                <a:gd name="connsiteY8" fmla="*/ 112036 h 199486"/>
                <a:gd name="connsiteX9" fmla="*/ 135405 w 208508"/>
                <a:gd name="connsiteY9" fmla="*/ 120893 h 199486"/>
                <a:gd name="connsiteX10" fmla="*/ 125287 w 208508"/>
                <a:gd name="connsiteY10" fmla="*/ 120068 h 199486"/>
                <a:gd name="connsiteX11" fmla="*/ 119141 w 208508"/>
                <a:gd name="connsiteY11" fmla="*/ 111999 h 199486"/>
                <a:gd name="connsiteX12" fmla="*/ 109235 w 208508"/>
                <a:gd name="connsiteY12" fmla="*/ 70165 h 199486"/>
                <a:gd name="connsiteX13" fmla="*/ 85617 w 208508"/>
                <a:gd name="connsiteY13" fmla="*/ 186797 h 199486"/>
                <a:gd name="connsiteX14" fmla="*/ 73772 w 208508"/>
                <a:gd name="connsiteY14" fmla="*/ 199486 h 199486"/>
                <a:gd name="connsiteX15" fmla="*/ 73401 w 208508"/>
                <a:gd name="connsiteY15" fmla="*/ 199464 h 199486"/>
                <a:gd name="connsiteX16" fmla="*/ 61368 w 208508"/>
                <a:gd name="connsiteY16" fmla="*/ 187534 h 199486"/>
                <a:gd name="connsiteX17" fmla="*/ 39521 w 208508"/>
                <a:gd name="connsiteY17" fmla="*/ 106118 h 199486"/>
                <a:gd name="connsiteX18" fmla="*/ 19097 w 208508"/>
                <a:gd name="connsiteY18" fmla="*/ 146400 h 199486"/>
                <a:gd name="connsiteX19" fmla="*/ 10016 w 208508"/>
                <a:gd name="connsiteY19" fmla="*/ 152799 h 199486"/>
                <a:gd name="connsiteX20" fmla="*/ 0 w 208508"/>
                <a:gd name="connsiteY20" fmla="*/ 149520 h 199486"/>
                <a:gd name="connsiteX21" fmla="*/ 0 w 208508"/>
                <a:gd name="connsiteY21" fmla="*/ 115061 h 199486"/>
                <a:gd name="connsiteX22" fmla="*/ 4360 w 208508"/>
                <a:gd name="connsiteY22" fmla="*/ 119294 h 199486"/>
                <a:gd name="connsiteX23" fmla="*/ 31767 w 208508"/>
                <a:gd name="connsiteY23" fmla="*/ 64306 h 199486"/>
                <a:gd name="connsiteX24" fmla="*/ 44171 w 208508"/>
                <a:gd name="connsiteY24" fmla="*/ 57448 h 199486"/>
                <a:gd name="connsiteX25" fmla="*/ 55001 w 208508"/>
                <a:gd name="connsiteY25" fmla="*/ 66580 h 199486"/>
                <a:gd name="connsiteX26" fmla="*/ 71751 w 208508"/>
                <a:gd name="connsiteY26" fmla="*/ 128000 h 199486"/>
                <a:gd name="connsiteX27" fmla="*/ 96222 w 208508"/>
                <a:gd name="connsiteY27" fmla="*/ 9956 h 199486"/>
                <a:gd name="connsiteX28" fmla="*/ 108276 w 208508"/>
                <a:gd name="connsiteY28" fmla="*/ 0 h 19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08" h="199486">
                  <a:moveTo>
                    <a:pt x="108276" y="0"/>
                  </a:moveTo>
                  <a:cubicBezTo>
                    <a:pt x="114357" y="50"/>
                    <a:pt x="119244" y="3910"/>
                    <a:pt x="120602" y="9619"/>
                  </a:cubicBezTo>
                  <a:lnTo>
                    <a:pt x="140267" y="92749"/>
                  </a:lnTo>
                  <a:lnTo>
                    <a:pt x="154595" y="87753"/>
                  </a:lnTo>
                  <a:cubicBezTo>
                    <a:pt x="155894" y="87290"/>
                    <a:pt x="157302" y="87053"/>
                    <a:pt x="158701" y="87053"/>
                  </a:cubicBezTo>
                  <a:lnTo>
                    <a:pt x="196016" y="87053"/>
                  </a:lnTo>
                  <a:cubicBezTo>
                    <a:pt x="202899" y="87053"/>
                    <a:pt x="208508" y="92637"/>
                    <a:pt x="208508" y="99545"/>
                  </a:cubicBezTo>
                  <a:cubicBezTo>
                    <a:pt x="208508" y="106452"/>
                    <a:pt x="202899" y="112036"/>
                    <a:pt x="196016" y="112036"/>
                  </a:cubicBezTo>
                  <a:lnTo>
                    <a:pt x="160840" y="112036"/>
                  </a:lnTo>
                  <a:lnTo>
                    <a:pt x="135405" y="120893"/>
                  </a:lnTo>
                  <a:cubicBezTo>
                    <a:pt x="132044" y="122070"/>
                    <a:pt x="128385" y="121742"/>
                    <a:pt x="125287" y="120068"/>
                  </a:cubicBezTo>
                  <a:cubicBezTo>
                    <a:pt x="122189" y="118357"/>
                    <a:pt x="119944" y="115434"/>
                    <a:pt x="119141" y="111999"/>
                  </a:cubicBezTo>
                  <a:lnTo>
                    <a:pt x="109235" y="70165"/>
                  </a:lnTo>
                  <a:lnTo>
                    <a:pt x="85617" y="186797"/>
                  </a:lnTo>
                  <a:cubicBezTo>
                    <a:pt x="84440" y="192456"/>
                    <a:pt x="79546" y="199486"/>
                    <a:pt x="73772" y="199486"/>
                  </a:cubicBezTo>
                  <a:cubicBezTo>
                    <a:pt x="73663" y="199464"/>
                    <a:pt x="73535" y="199464"/>
                    <a:pt x="73401" y="199464"/>
                  </a:cubicBezTo>
                  <a:cubicBezTo>
                    <a:pt x="67789" y="199464"/>
                    <a:pt x="62842" y="192968"/>
                    <a:pt x="61368" y="187534"/>
                  </a:cubicBezTo>
                  <a:lnTo>
                    <a:pt x="39521" y="106118"/>
                  </a:lnTo>
                  <a:lnTo>
                    <a:pt x="19097" y="146400"/>
                  </a:lnTo>
                  <a:cubicBezTo>
                    <a:pt x="17311" y="149963"/>
                    <a:pt x="13938" y="152109"/>
                    <a:pt x="10016" y="152799"/>
                  </a:cubicBezTo>
                  <a:lnTo>
                    <a:pt x="0" y="149520"/>
                  </a:lnTo>
                  <a:lnTo>
                    <a:pt x="0" y="115061"/>
                  </a:lnTo>
                  <a:lnTo>
                    <a:pt x="4360" y="119294"/>
                  </a:lnTo>
                  <a:lnTo>
                    <a:pt x="31767" y="64306"/>
                  </a:lnTo>
                  <a:cubicBezTo>
                    <a:pt x="34090" y="59685"/>
                    <a:pt x="38987" y="56874"/>
                    <a:pt x="44171" y="57448"/>
                  </a:cubicBezTo>
                  <a:cubicBezTo>
                    <a:pt x="49330" y="57948"/>
                    <a:pt x="53627" y="61583"/>
                    <a:pt x="55001" y="66580"/>
                  </a:cubicBezTo>
                  <a:lnTo>
                    <a:pt x="71751" y="128000"/>
                  </a:lnTo>
                  <a:lnTo>
                    <a:pt x="96222" y="9956"/>
                  </a:lnTo>
                  <a:cubicBezTo>
                    <a:pt x="97409" y="4222"/>
                    <a:pt x="102415" y="88"/>
                    <a:pt x="108276" y="0"/>
                  </a:cubicBezTo>
                  <a:close/>
                </a:path>
              </a:pathLst>
            </a:custGeom>
            <a:grpFill/>
            <a:ln w="6747" cap="flat">
              <a:solidFill>
                <a:schemeClr val="bg1"/>
              </a:solid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409" name="Freeform: Shape 408">
              <a:extLst>
                <a:ext uri="{FF2B5EF4-FFF2-40B4-BE49-F238E27FC236}">
                  <a16:creationId xmlns:a16="http://schemas.microsoft.com/office/drawing/2014/main" id="{20E09F52-2F09-4412-AA85-B2D8076E2A8C}"/>
                </a:ext>
              </a:extLst>
            </p:cNvPr>
            <p:cNvSpPr/>
            <p:nvPr/>
          </p:nvSpPr>
          <p:spPr>
            <a:xfrm rot="5400000">
              <a:off x="11256591" y="5499556"/>
              <a:ext cx="158086" cy="120153"/>
            </a:xfrm>
            <a:custGeom>
              <a:avLst/>
              <a:gdLst>
                <a:gd name="connsiteX0" fmla="*/ 139137 w 346054"/>
                <a:gd name="connsiteY0" fmla="*/ 230142 h 263019"/>
                <a:gd name="connsiteX1" fmla="*/ 172015 w 346054"/>
                <a:gd name="connsiteY1" fmla="*/ 197264 h 263019"/>
                <a:gd name="connsiteX2" fmla="*/ 204892 w 346054"/>
                <a:gd name="connsiteY2" fmla="*/ 230142 h 263019"/>
                <a:gd name="connsiteX3" fmla="*/ 172015 w 346054"/>
                <a:gd name="connsiteY3" fmla="*/ 263019 h 263019"/>
                <a:gd name="connsiteX4" fmla="*/ 139137 w 346054"/>
                <a:gd name="connsiteY4" fmla="*/ 230142 h 263019"/>
                <a:gd name="connsiteX5" fmla="*/ 72118 w 346054"/>
                <a:gd name="connsiteY5" fmla="*/ 146841 h 263019"/>
                <a:gd name="connsiteX6" fmla="*/ 78441 w 346054"/>
                <a:gd name="connsiteY6" fmla="*/ 134039 h 263019"/>
                <a:gd name="connsiteX7" fmla="*/ 172015 w 346054"/>
                <a:gd name="connsiteY7" fmla="*/ 98632 h 263019"/>
                <a:gd name="connsiteX8" fmla="*/ 265589 w 346054"/>
                <a:gd name="connsiteY8" fmla="*/ 134039 h 263019"/>
                <a:gd name="connsiteX9" fmla="*/ 266853 w 346054"/>
                <a:gd name="connsiteY9" fmla="*/ 160593 h 263019"/>
                <a:gd name="connsiteX10" fmla="*/ 252944 w 346054"/>
                <a:gd name="connsiteY10" fmla="*/ 166916 h 263019"/>
                <a:gd name="connsiteX11" fmla="*/ 240299 w 346054"/>
                <a:gd name="connsiteY11" fmla="*/ 161858 h 263019"/>
                <a:gd name="connsiteX12" fmla="*/ 172015 w 346054"/>
                <a:gd name="connsiteY12" fmla="*/ 136568 h 263019"/>
                <a:gd name="connsiteX13" fmla="*/ 103731 w 346054"/>
                <a:gd name="connsiteY13" fmla="*/ 161858 h 263019"/>
                <a:gd name="connsiteX14" fmla="*/ 77175 w 346054"/>
                <a:gd name="connsiteY14" fmla="*/ 160593 h 263019"/>
                <a:gd name="connsiteX15" fmla="*/ 72118 w 346054"/>
                <a:gd name="connsiteY15" fmla="*/ 146841 h 263019"/>
                <a:gd name="connsiteX16" fmla="*/ 40 w 346054"/>
                <a:gd name="connsiteY16" fmla="*/ 74764 h 263019"/>
                <a:gd name="connsiteX17" fmla="*/ 6362 w 346054"/>
                <a:gd name="connsiteY17" fmla="*/ 61960 h 263019"/>
                <a:gd name="connsiteX18" fmla="*/ 172015 w 346054"/>
                <a:gd name="connsiteY18" fmla="*/ 0 h 263019"/>
                <a:gd name="connsiteX19" fmla="*/ 340195 w 346054"/>
                <a:gd name="connsiteY19" fmla="*/ 61960 h 263019"/>
                <a:gd name="connsiteX20" fmla="*/ 341460 w 346054"/>
                <a:gd name="connsiteY20" fmla="*/ 88516 h 263019"/>
                <a:gd name="connsiteX21" fmla="*/ 327550 w 346054"/>
                <a:gd name="connsiteY21" fmla="*/ 94838 h 263019"/>
                <a:gd name="connsiteX22" fmla="*/ 314905 w 346054"/>
                <a:gd name="connsiteY22" fmla="*/ 89780 h 263019"/>
                <a:gd name="connsiteX23" fmla="*/ 173279 w 346054"/>
                <a:gd name="connsiteY23" fmla="*/ 36670 h 263019"/>
                <a:gd name="connsiteX24" fmla="*/ 31653 w 346054"/>
                <a:gd name="connsiteY24" fmla="*/ 89780 h 263019"/>
                <a:gd name="connsiteX25" fmla="*/ 5099 w 346054"/>
                <a:gd name="connsiteY25" fmla="*/ 88516 h 263019"/>
                <a:gd name="connsiteX26" fmla="*/ 40 w 346054"/>
                <a:gd name="connsiteY26" fmla="*/ 74764 h 26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054" h="263019">
                  <a:moveTo>
                    <a:pt x="139137" y="230142"/>
                  </a:moveTo>
                  <a:cubicBezTo>
                    <a:pt x="139137" y="211985"/>
                    <a:pt x="153858" y="197264"/>
                    <a:pt x="172015" y="197264"/>
                  </a:cubicBezTo>
                  <a:cubicBezTo>
                    <a:pt x="190172" y="197264"/>
                    <a:pt x="204892" y="211985"/>
                    <a:pt x="204892" y="230142"/>
                  </a:cubicBezTo>
                  <a:cubicBezTo>
                    <a:pt x="204892" y="248299"/>
                    <a:pt x="190172" y="263019"/>
                    <a:pt x="172015" y="263019"/>
                  </a:cubicBezTo>
                  <a:cubicBezTo>
                    <a:pt x="153858" y="263019"/>
                    <a:pt x="139137" y="248299"/>
                    <a:pt x="139137" y="230142"/>
                  </a:cubicBezTo>
                  <a:close/>
                  <a:moveTo>
                    <a:pt x="72118" y="146841"/>
                  </a:moveTo>
                  <a:cubicBezTo>
                    <a:pt x="72434" y="141941"/>
                    <a:pt x="74647" y="137199"/>
                    <a:pt x="78441" y="134039"/>
                  </a:cubicBezTo>
                  <a:cubicBezTo>
                    <a:pt x="104995" y="111277"/>
                    <a:pt x="137872" y="98632"/>
                    <a:pt x="172015" y="98632"/>
                  </a:cubicBezTo>
                  <a:cubicBezTo>
                    <a:pt x="207421" y="98632"/>
                    <a:pt x="240299" y="110012"/>
                    <a:pt x="265589" y="134039"/>
                  </a:cubicBezTo>
                  <a:cubicBezTo>
                    <a:pt x="273176" y="140360"/>
                    <a:pt x="273176" y="153006"/>
                    <a:pt x="266853" y="160593"/>
                  </a:cubicBezTo>
                  <a:cubicBezTo>
                    <a:pt x="263060" y="164387"/>
                    <a:pt x="258002" y="166916"/>
                    <a:pt x="252944" y="166916"/>
                  </a:cubicBezTo>
                  <a:cubicBezTo>
                    <a:pt x="247886" y="166916"/>
                    <a:pt x="244092" y="164387"/>
                    <a:pt x="240299" y="161858"/>
                  </a:cubicBezTo>
                  <a:cubicBezTo>
                    <a:pt x="221330" y="145419"/>
                    <a:pt x="197305" y="136568"/>
                    <a:pt x="172015" y="136568"/>
                  </a:cubicBezTo>
                  <a:cubicBezTo>
                    <a:pt x="146725" y="136568"/>
                    <a:pt x="122698" y="145419"/>
                    <a:pt x="103731" y="161858"/>
                  </a:cubicBezTo>
                  <a:cubicBezTo>
                    <a:pt x="96144" y="169445"/>
                    <a:pt x="83499" y="168180"/>
                    <a:pt x="77175" y="160593"/>
                  </a:cubicBezTo>
                  <a:cubicBezTo>
                    <a:pt x="73382" y="156799"/>
                    <a:pt x="71801" y="151741"/>
                    <a:pt x="72118" y="146841"/>
                  </a:cubicBezTo>
                  <a:close/>
                  <a:moveTo>
                    <a:pt x="40" y="74764"/>
                  </a:moveTo>
                  <a:cubicBezTo>
                    <a:pt x="356" y="69864"/>
                    <a:pt x="2569" y="65122"/>
                    <a:pt x="6362" y="61960"/>
                  </a:cubicBezTo>
                  <a:cubicBezTo>
                    <a:pt x="51885" y="22761"/>
                    <a:pt x="111318" y="0"/>
                    <a:pt x="172015" y="0"/>
                  </a:cubicBezTo>
                  <a:cubicBezTo>
                    <a:pt x="233976" y="0"/>
                    <a:pt x="292143" y="22761"/>
                    <a:pt x="340195" y="61960"/>
                  </a:cubicBezTo>
                  <a:cubicBezTo>
                    <a:pt x="347782" y="68284"/>
                    <a:pt x="347782" y="80929"/>
                    <a:pt x="341460" y="88516"/>
                  </a:cubicBezTo>
                  <a:cubicBezTo>
                    <a:pt x="337666" y="92309"/>
                    <a:pt x="332608" y="94838"/>
                    <a:pt x="327550" y="94838"/>
                  </a:cubicBezTo>
                  <a:cubicBezTo>
                    <a:pt x="322492" y="94838"/>
                    <a:pt x="318699" y="92309"/>
                    <a:pt x="314905" y="89780"/>
                  </a:cubicBezTo>
                  <a:cubicBezTo>
                    <a:pt x="275705" y="55638"/>
                    <a:pt x="225125" y="36670"/>
                    <a:pt x="173279" y="36670"/>
                  </a:cubicBezTo>
                  <a:cubicBezTo>
                    <a:pt x="121434" y="36670"/>
                    <a:pt x="70854" y="55638"/>
                    <a:pt x="31653" y="89780"/>
                  </a:cubicBezTo>
                  <a:cubicBezTo>
                    <a:pt x="24066" y="97367"/>
                    <a:pt x="11421" y="96103"/>
                    <a:pt x="5099" y="88516"/>
                  </a:cubicBezTo>
                  <a:cubicBezTo>
                    <a:pt x="1305" y="84722"/>
                    <a:pt x="-276" y="79664"/>
                    <a:pt x="40" y="7476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sp>
        <p:nvSpPr>
          <p:cNvPr id="410" name="Rectangle 48">
            <a:extLst>
              <a:ext uri="{FF2B5EF4-FFF2-40B4-BE49-F238E27FC236}">
                <a16:creationId xmlns:a16="http://schemas.microsoft.com/office/drawing/2014/main" id="{BC853616-95DF-427C-BD22-F0E51CA9E823}"/>
              </a:ext>
            </a:extLst>
          </p:cNvPr>
          <p:cNvSpPr>
            <a:spLocks noChangeArrowheads="1"/>
          </p:cNvSpPr>
          <p:nvPr/>
        </p:nvSpPr>
        <p:spPr bwMode="auto">
          <a:xfrm>
            <a:off x="1028767" y="5597193"/>
            <a:ext cx="648204" cy="1661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727">
              <a:lnSpc>
                <a:spcPct val="90000"/>
              </a:lnSpc>
              <a:spcAft>
                <a:spcPts val="588"/>
              </a:spcAft>
            </a:pPr>
            <a:r>
              <a:rPr lang="en-US" altLang="en-US" sz="1200" kern="0">
                <a:latin typeface="+mn-lt"/>
                <a:cs typeface="Segoe UI" panose="020B0502040204020203" pitchFamily="34" charset="0"/>
              </a:rPr>
              <a:t>Beacon</a:t>
            </a:r>
          </a:p>
        </p:txBody>
      </p:sp>
      <p:grpSp>
        <p:nvGrpSpPr>
          <p:cNvPr id="411" name="Graphic 7">
            <a:extLst>
              <a:ext uri="{FF2B5EF4-FFF2-40B4-BE49-F238E27FC236}">
                <a16:creationId xmlns:a16="http://schemas.microsoft.com/office/drawing/2014/main" id="{B13925ED-1151-440F-B167-BCC48E7BE542}"/>
              </a:ext>
            </a:extLst>
          </p:cNvPr>
          <p:cNvGrpSpPr/>
          <p:nvPr/>
        </p:nvGrpSpPr>
        <p:grpSpPr>
          <a:xfrm>
            <a:off x="654957" y="5561762"/>
            <a:ext cx="288192" cy="288192"/>
            <a:chOff x="4911926" y="2376146"/>
            <a:chExt cx="714375" cy="714375"/>
          </a:xfrm>
          <a:solidFill>
            <a:schemeClr val="accent1"/>
          </a:solidFill>
        </p:grpSpPr>
        <p:sp>
          <p:nvSpPr>
            <p:cNvPr id="412" name="Freeform: Shape 411">
              <a:extLst>
                <a:ext uri="{FF2B5EF4-FFF2-40B4-BE49-F238E27FC236}">
                  <a16:creationId xmlns:a16="http://schemas.microsoft.com/office/drawing/2014/main" id="{F78B9E3F-B2CD-4391-8A67-9D12972EEB57}"/>
                </a:ext>
              </a:extLst>
            </p:cNvPr>
            <p:cNvSpPr/>
            <p:nvPr/>
          </p:nvSpPr>
          <p:spPr>
            <a:xfrm>
              <a:off x="5184207" y="2610848"/>
              <a:ext cx="161925" cy="161925"/>
            </a:xfrm>
            <a:custGeom>
              <a:avLst/>
              <a:gdLst>
                <a:gd name="connsiteX0" fmla="*/ 84051 w 161925"/>
                <a:gd name="connsiteY0" fmla="*/ 7144 h 161925"/>
                <a:gd name="connsiteX1" fmla="*/ 7144 w 161925"/>
                <a:gd name="connsiteY1" fmla="*/ 84051 h 161925"/>
                <a:gd name="connsiteX2" fmla="*/ 84051 w 161925"/>
                <a:gd name="connsiteY2" fmla="*/ 160958 h 161925"/>
                <a:gd name="connsiteX3" fmla="*/ 160958 w 161925"/>
                <a:gd name="connsiteY3" fmla="*/ 84051 h 161925"/>
                <a:gd name="connsiteX4" fmla="*/ 84051 w 161925"/>
                <a:gd name="connsiteY4" fmla="*/ 7144 h 161925"/>
                <a:gd name="connsiteX5" fmla="*/ 84051 w 161925"/>
                <a:gd name="connsiteY5" fmla="*/ 116310 h 161925"/>
                <a:gd name="connsiteX6" fmla="*/ 51792 w 161925"/>
                <a:gd name="connsiteY6" fmla="*/ 84051 h 161925"/>
                <a:gd name="connsiteX7" fmla="*/ 84051 w 161925"/>
                <a:gd name="connsiteY7" fmla="*/ 51792 h 161925"/>
                <a:gd name="connsiteX8" fmla="*/ 116310 w 161925"/>
                <a:gd name="connsiteY8" fmla="*/ 84051 h 161925"/>
                <a:gd name="connsiteX9" fmla="*/ 84051 w 161925"/>
                <a:gd name="connsiteY9" fmla="*/ 1163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84051" y="7144"/>
                  </a:moveTo>
                  <a:cubicBezTo>
                    <a:pt x="41635" y="7144"/>
                    <a:pt x="7144" y="41635"/>
                    <a:pt x="7144" y="84051"/>
                  </a:cubicBezTo>
                  <a:cubicBezTo>
                    <a:pt x="7144" y="126430"/>
                    <a:pt x="41635" y="160958"/>
                    <a:pt x="84051" y="160958"/>
                  </a:cubicBezTo>
                  <a:cubicBezTo>
                    <a:pt x="126430" y="160958"/>
                    <a:pt x="160958" y="126467"/>
                    <a:pt x="160958" y="84051"/>
                  </a:cubicBezTo>
                  <a:cubicBezTo>
                    <a:pt x="160958" y="41635"/>
                    <a:pt x="126430" y="7144"/>
                    <a:pt x="84051" y="7144"/>
                  </a:cubicBezTo>
                  <a:close/>
                  <a:moveTo>
                    <a:pt x="84051" y="116310"/>
                  </a:moveTo>
                  <a:cubicBezTo>
                    <a:pt x="66266" y="116310"/>
                    <a:pt x="51792" y="101836"/>
                    <a:pt x="51792" y="84051"/>
                  </a:cubicBezTo>
                  <a:cubicBezTo>
                    <a:pt x="51792" y="66266"/>
                    <a:pt x="66266" y="51792"/>
                    <a:pt x="84051" y="51792"/>
                  </a:cubicBezTo>
                  <a:cubicBezTo>
                    <a:pt x="101836" y="51792"/>
                    <a:pt x="116310" y="66266"/>
                    <a:pt x="116310" y="84051"/>
                  </a:cubicBezTo>
                  <a:cubicBezTo>
                    <a:pt x="116310" y="101836"/>
                    <a:pt x="101836" y="116310"/>
                    <a:pt x="84051" y="116310"/>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413" name="Freeform: Shape 412">
              <a:extLst>
                <a:ext uri="{FF2B5EF4-FFF2-40B4-BE49-F238E27FC236}">
                  <a16:creationId xmlns:a16="http://schemas.microsoft.com/office/drawing/2014/main" id="{DEB97217-3149-40C5-84BC-917A09ACB286}"/>
                </a:ext>
              </a:extLst>
            </p:cNvPr>
            <p:cNvSpPr/>
            <p:nvPr/>
          </p:nvSpPr>
          <p:spPr>
            <a:xfrm>
              <a:off x="5090147" y="2516788"/>
              <a:ext cx="352425" cy="333375"/>
            </a:xfrm>
            <a:custGeom>
              <a:avLst/>
              <a:gdLst>
                <a:gd name="connsiteX0" fmla="*/ 266998 w 352425"/>
                <a:gd name="connsiteY0" fmla="*/ 324185 h 333375"/>
                <a:gd name="connsiteX1" fmla="*/ 349077 w 352425"/>
                <a:gd name="connsiteY1" fmla="*/ 178110 h 333375"/>
                <a:gd name="connsiteX2" fmla="*/ 177998 w 352425"/>
                <a:gd name="connsiteY2" fmla="*/ 7144 h 333375"/>
                <a:gd name="connsiteX3" fmla="*/ 174873 w 352425"/>
                <a:gd name="connsiteY3" fmla="*/ 7181 h 333375"/>
                <a:gd name="connsiteX4" fmla="*/ 7144 w 352425"/>
                <a:gd name="connsiteY4" fmla="*/ 178110 h 333375"/>
                <a:gd name="connsiteX5" fmla="*/ 89223 w 352425"/>
                <a:gd name="connsiteY5" fmla="*/ 324185 h 333375"/>
                <a:gd name="connsiteX6" fmla="*/ 96962 w 352425"/>
                <a:gd name="connsiteY6" fmla="*/ 326381 h 333375"/>
                <a:gd name="connsiteX7" fmla="*/ 109687 w 352425"/>
                <a:gd name="connsiteY7" fmla="*/ 319237 h 333375"/>
                <a:gd name="connsiteX8" fmla="*/ 104738 w 352425"/>
                <a:gd name="connsiteY8" fmla="*/ 298773 h 333375"/>
                <a:gd name="connsiteX9" fmla="*/ 36909 w 352425"/>
                <a:gd name="connsiteY9" fmla="*/ 178110 h 333375"/>
                <a:gd name="connsiteX10" fmla="*/ 175022 w 352425"/>
                <a:gd name="connsiteY10" fmla="*/ 36947 h 333375"/>
                <a:gd name="connsiteX11" fmla="*/ 178148 w 352425"/>
                <a:gd name="connsiteY11" fmla="*/ 36909 h 333375"/>
                <a:gd name="connsiteX12" fmla="*/ 319349 w 352425"/>
                <a:gd name="connsiteY12" fmla="*/ 178110 h 333375"/>
                <a:gd name="connsiteX13" fmla="*/ 251520 w 352425"/>
                <a:gd name="connsiteY13" fmla="*/ 298773 h 333375"/>
                <a:gd name="connsiteX14" fmla="*/ 246572 w 352425"/>
                <a:gd name="connsiteY14" fmla="*/ 319237 h 333375"/>
                <a:gd name="connsiteX15" fmla="*/ 266998 w 352425"/>
                <a:gd name="connsiteY15" fmla="*/ 32418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425" h="333375">
                  <a:moveTo>
                    <a:pt x="266998" y="324185"/>
                  </a:moveTo>
                  <a:cubicBezTo>
                    <a:pt x="318418" y="292857"/>
                    <a:pt x="349077" y="238275"/>
                    <a:pt x="349077" y="178110"/>
                  </a:cubicBezTo>
                  <a:cubicBezTo>
                    <a:pt x="349077" y="83865"/>
                    <a:pt x="272393" y="7144"/>
                    <a:pt x="177998" y="7144"/>
                  </a:cubicBezTo>
                  <a:lnTo>
                    <a:pt x="174873" y="7181"/>
                  </a:lnTo>
                  <a:cubicBezTo>
                    <a:pt x="80814" y="7181"/>
                    <a:pt x="7144" y="82265"/>
                    <a:pt x="7144" y="178110"/>
                  </a:cubicBezTo>
                  <a:cubicBezTo>
                    <a:pt x="7144" y="238275"/>
                    <a:pt x="37840" y="292857"/>
                    <a:pt x="89223" y="324185"/>
                  </a:cubicBezTo>
                  <a:cubicBezTo>
                    <a:pt x="91678" y="325673"/>
                    <a:pt x="94320" y="326381"/>
                    <a:pt x="96962" y="326381"/>
                  </a:cubicBezTo>
                  <a:cubicBezTo>
                    <a:pt x="101985" y="326381"/>
                    <a:pt x="106896" y="323813"/>
                    <a:pt x="109687" y="319237"/>
                  </a:cubicBezTo>
                  <a:cubicBezTo>
                    <a:pt x="113966" y="312205"/>
                    <a:pt x="111770" y="303051"/>
                    <a:pt x="104738" y="298773"/>
                  </a:cubicBezTo>
                  <a:cubicBezTo>
                    <a:pt x="62285" y="272877"/>
                    <a:pt x="36909" y="227782"/>
                    <a:pt x="36909" y="178110"/>
                  </a:cubicBezTo>
                  <a:cubicBezTo>
                    <a:pt x="36909" y="98971"/>
                    <a:pt x="97520" y="36947"/>
                    <a:pt x="175022" y="36947"/>
                  </a:cubicBezTo>
                  <a:lnTo>
                    <a:pt x="178148" y="36909"/>
                  </a:lnTo>
                  <a:cubicBezTo>
                    <a:pt x="255984" y="36909"/>
                    <a:pt x="319349" y="100236"/>
                    <a:pt x="319349" y="178110"/>
                  </a:cubicBezTo>
                  <a:cubicBezTo>
                    <a:pt x="319349" y="227782"/>
                    <a:pt x="294010" y="272877"/>
                    <a:pt x="251520" y="298773"/>
                  </a:cubicBezTo>
                  <a:cubicBezTo>
                    <a:pt x="244488" y="303051"/>
                    <a:pt x="242292" y="312205"/>
                    <a:pt x="246572" y="319237"/>
                  </a:cubicBezTo>
                  <a:cubicBezTo>
                    <a:pt x="250813" y="326231"/>
                    <a:pt x="259966" y="328464"/>
                    <a:pt x="266998" y="324185"/>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414" name="Freeform: Shape 413">
              <a:extLst>
                <a:ext uri="{FF2B5EF4-FFF2-40B4-BE49-F238E27FC236}">
                  <a16:creationId xmlns:a16="http://schemas.microsoft.com/office/drawing/2014/main" id="{9646297A-CEC9-4F60-9133-43A1AA3404A0}"/>
                </a:ext>
              </a:extLst>
            </p:cNvPr>
            <p:cNvSpPr/>
            <p:nvPr/>
          </p:nvSpPr>
          <p:spPr>
            <a:xfrm>
              <a:off x="4994340" y="2424813"/>
              <a:ext cx="542925" cy="495300"/>
            </a:xfrm>
            <a:custGeom>
              <a:avLst/>
              <a:gdLst>
                <a:gd name="connsiteX0" fmla="*/ 277751 w 542925"/>
                <a:gd name="connsiteY0" fmla="*/ 7144 h 495300"/>
                <a:gd name="connsiteX1" fmla="*/ 270086 w 542925"/>
                <a:gd name="connsiteY1" fmla="*/ 7144 h 495300"/>
                <a:gd name="connsiteX2" fmla="*/ 7144 w 542925"/>
                <a:gd name="connsiteY2" fmla="*/ 270085 h 495300"/>
                <a:gd name="connsiteX3" fmla="*/ 131341 w 542925"/>
                <a:gd name="connsiteY3" fmla="*/ 493477 h 495300"/>
                <a:gd name="connsiteX4" fmla="*/ 139191 w 542925"/>
                <a:gd name="connsiteY4" fmla="*/ 495709 h 495300"/>
                <a:gd name="connsiteX5" fmla="*/ 151842 w 542925"/>
                <a:gd name="connsiteY5" fmla="*/ 488677 h 495300"/>
                <a:gd name="connsiteX6" fmla="*/ 147080 w 542925"/>
                <a:gd name="connsiteY6" fmla="*/ 468176 h 495300"/>
                <a:gd name="connsiteX7" fmla="*/ 36872 w 542925"/>
                <a:gd name="connsiteY7" fmla="*/ 270085 h 495300"/>
                <a:gd name="connsiteX8" fmla="*/ 270049 w 542925"/>
                <a:gd name="connsiteY8" fmla="*/ 36909 h 495300"/>
                <a:gd name="connsiteX9" fmla="*/ 277751 w 542925"/>
                <a:gd name="connsiteY9" fmla="*/ 36909 h 495300"/>
                <a:gd name="connsiteX10" fmla="*/ 510890 w 542925"/>
                <a:gd name="connsiteY10" fmla="*/ 270085 h 495300"/>
                <a:gd name="connsiteX11" fmla="*/ 400720 w 542925"/>
                <a:gd name="connsiteY11" fmla="*/ 468176 h 495300"/>
                <a:gd name="connsiteX12" fmla="*/ 395958 w 542925"/>
                <a:gd name="connsiteY12" fmla="*/ 488677 h 495300"/>
                <a:gd name="connsiteX13" fmla="*/ 416458 w 542925"/>
                <a:gd name="connsiteY13" fmla="*/ 493477 h 495300"/>
                <a:gd name="connsiteX14" fmla="*/ 540693 w 542925"/>
                <a:gd name="connsiteY14" fmla="*/ 270085 h 495300"/>
                <a:gd name="connsiteX15" fmla="*/ 277751 w 542925"/>
                <a:gd name="connsiteY15" fmla="*/ 714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925" h="495300">
                  <a:moveTo>
                    <a:pt x="277751" y="7144"/>
                  </a:moveTo>
                  <a:lnTo>
                    <a:pt x="270086" y="7144"/>
                  </a:lnTo>
                  <a:cubicBezTo>
                    <a:pt x="125090" y="7144"/>
                    <a:pt x="7144" y="125090"/>
                    <a:pt x="7144" y="270085"/>
                  </a:cubicBezTo>
                  <a:cubicBezTo>
                    <a:pt x="7144" y="361578"/>
                    <a:pt x="53578" y="445107"/>
                    <a:pt x="131341" y="493477"/>
                  </a:cubicBezTo>
                  <a:cubicBezTo>
                    <a:pt x="133796" y="495002"/>
                    <a:pt x="136513" y="495709"/>
                    <a:pt x="139191" y="495709"/>
                  </a:cubicBezTo>
                  <a:cubicBezTo>
                    <a:pt x="144178" y="495709"/>
                    <a:pt x="149014" y="493216"/>
                    <a:pt x="151842" y="488677"/>
                  </a:cubicBezTo>
                  <a:cubicBezTo>
                    <a:pt x="156195" y="481719"/>
                    <a:pt x="154037" y="472530"/>
                    <a:pt x="147080" y="468176"/>
                  </a:cubicBezTo>
                  <a:cubicBezTo>
                    <a:pt x="78098" y="425276"/>
                    <a:pt x="36909" y="351235"/>
                    <a:pt x="36872" y="270085"/>
                  </a:cubicBezTo>
                  <a:cubicBezTo>
                    <a:pt x="36872" y="141498"/>
                    <a:pt x="141498" y="36909"/>
                    <a:pt x="270049" y="36909"/>
                  </a:cubicBezTo>
                  <a:lnTo>
                    <a:pt x="277751" y="36909"/>
                  </a:lnTo>
                  <a:cubicBezTo>
                    <a:pt x="406301" y="36909"/>
                    <a:pt x="510890" y="141498"/>
                    <a:pt x="510890" y="270085"/>
                  </a:cubicBezTo>
                  <a:cubicBezTo>
                    <a:pt x="510890" y="351235"/>
                    <a:pt x="469701" y="425276"/>
                    <a:pt x="400720" y="468176"/>
                  </a:cubicBezTo>
                  <a:cubicBezTo>
                    <a:pt x="393762" y="472530"/>
                    <a:pt x="391604" y="481719"/>
                    <a:pt x="395958" y="488677"/>
                  </a:cubicBezTo>
                  <a:cubicBezTo>
                    <a:pt x="400311" y="495672"/>
                    <a:pt x="409463" y="497756"/>
                    <a:pt x="416458" y="493477"/>
                  </a:cubicBezTo>
                  <a:cubicBezTo>
                    <a:pt x="494221" y="445107"/>
                    <a:pt x="540656" y="361578"/>
                    <a:pt x="540693" y="270085"/>
                  </a:cubicBezTo>
                  <a:cubicBezTo>
                    <a:pt x="540693" y="125127"/>
                    <a:pt x="422710" y="7144"/>
                    <a:pt x="277751" y="7144"/>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sp>
          <p:nvSpPr>
            <p:cNvPr id="415" name="Freeform: Shape 414">
              <a:extLst>
                <a:ext uri="{FF2B5EF4-FFF2-40B4-BE49-F238E27FC236}">
                  <a16:creationId xmlns:a16="http://schemas.microsoft.com/office/drawing/2014/main" id="{1E647DA4-82E9-4148-BEEC-B4548E416964}"/>
                </a:ext>
              </a:extLst>
            </p:cNvPr>
            <p:cNvSpPr/>
            <p:nvPr/>
          </p:nvSpPr>
          <p:spPr>
            <a:xfrm>
              <a:off x="5160674" y="2802018"/>
              <a:ext cx="209550" cy="228600"/>
            </a:xfrm>
            <a:custGeom>
              <a:avLst/>
              <a:gdLst>
                <a:gd name="connsiteX0" fmla="*/ 123807 w 209550"/>
                <a:gd name="connsiteY0" fmla="*/ 20836 h 228600"/>
                <a:gd name="connsiteX1" fmla="*/ 93967 w 209550"/>
                <a:gd name="connsiteY1" fmla="*/ 20687 h 228600"/>
                <a:gd name="connsiteX2" fmla="*/ 9841 w 209550"/>
                <a:gd name="connsiteY2" fmla="*/ 189309 h 228600"/>
                <a:gd name="connsiteX3" fmla="*/ 35402 w 209550"/>
                <a:gd name="connsiteY3" fmla="*/ 222275 h 228600"/>
                <a:gd name="connsiteX4" fmla="*/ 68405 w 209550"/>
                <a:gd name="connsiteY4" fmla="*/ 222275 h 228600"/>
                <a:gd name="connsiteX5" fmla="*/ 149702 w 209550"/>
                <a:gd name="connsiteY5" fmla="*/ 222275 h 228600"/>
                <a:gd name="connsiteX6" fmla="*/ 179542 w 209550"/>
                <a:gd name="connsiteY6" fmla="*/ 222275 h 228600"/>
                <a:gd name="connsiteX7" fmla="*/ 205439 w 209550"/>
                <a:gd name="connsiteY7" fmla="*/ 1891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23807" y="20836"/>
                  </a:moveTo>
                  <a:cubicBezTo>
                    <a:pt x="115695" y="2642"/>
                    <a:pt x="102264" y="2568"/>
                    <a:pt x="93967" y="20687"/>
                  </a:cubicBezTo>
                  <a:lnTo>
                    <a:pt x="9841" y="189309"/>
                  </a:lnTo>
                  <a:cubicBezTo>
                    <a:pt x="1544" y="207467"/>
                    <a:pt x="13041" y="222275"/>
                    <a:pt x="35402" y="222275"/>
                  </a:cubicBezTo>
                  <a:lnTo>
                    <a:pt x="68405" y="222275"/>
                  </a:lnTo>
                  <a:cubicBezTo>
                    <a:pt x="90766" y="222275"/>
                    <a:pt x="127341" y="222275"/>
                    <a:pt x="149702" y="222275"/>
                  </a:cubicBezTo>
                  <a:lnTo>
                    <a:pt x="179542" y="222275"/>
                  </a:lnTo>
                  <a:cubicBezTo>
                    <a:pt x="201867" y="222275"/>
                    <a:pt x="213550" y="207392"/>
                    <a:pt x="205439" y="189198"/>
                  </a:cubicBezTo>
                  <a:close/>
                </a:path>
              </a:pathLst>
            </a:custGeom>
            <a:grpFill/>
            <a:ln w="9525" cap="flat">
              <a:noFill/>
              <a:prstDash val="solid"/>
              <a:miter/>
            </a:ln>
          </p:spPr>
          <p:txBody>
            <a:bodyPr rtlCol="0" anchor="ct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pic>
        <p:nvPicPr>
          <p:cNvPr id="416" name="Graphic 415">
            <a:extLst>
              <a:ext uri="{FF2B5EF4-FFF2-40B4-BE49-F238E27FC236}">
                <a16:creationId xmlns:a16="http://schemas.microsoft.com/office/drawing/2014/main" id="{41780BB5-05CB-458F-ACB1-03EE3EED8C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4916" y="4292565"/>
            <a:ext cx="414688" cy="414688"/>
          </a:xfrm>
          <a:prstGeom prst="rect">
            <a:avLst/>
          </a:prstGeom>
        </p:spPr>
      </p:pic>
      <p:grpSp>
        <p:nvGrpSpPr>
          <p:cNvPr id="417" name="Group 416">
            <a:extLst>
              <a:ext uri="{FF2B5EF4-FFF2-40B4-BE49-F238E27FC236}">
                <a16:creationId xmlns:a16="http://schemas.microsoft.com/office/drawing/2014/main" id="{0FA0B302-2B59-4173-94AB-86A46FE8D0D5}"/>
              </a:ext>
            </a:extLst>
          </p:cNvPr>
          <p:cNvGrpSpPr/>
          <p:nvPr/>
        </p:nvGrpSpPr>
        <p:grpSpPr>
          <a:xfrm>
            <a:off x="632921" y="5011236"/>
            <a:ext cx="311670" cy="269048"/>
            <a:chOff x="3239512" y="3126013"/>
            <a:chExt cx="946848" cy="916169"/>
          </a:xfrm>
        </p:grpSpPr>
        <p:sp>
          <p:nvSpPr>
            <p:cNvPr id="418" name="Rectangle 417">
              <a:extLst>
                <a:ext uri="{FF2B5EF4-FFF2-40B4-BE49-F238E27FC236}">
                  <a16:creationId xmlns:a16="http://schemas.microsoft.com/office/drawing/2014/main" id="{269012CD-61AB-4185-9FF2-E283872CB78B}"/>
                </a:ext>
              </a:extLst>
            </p:cNvPr>
            <p:cNvSpPr/>
            <p:nvPr/>
          </p:nvSpPr>
          <p:spPr bwMode="auto">
            <a:xfrm>
              <a:off x="3536043" y="3126013"/>
              <a:ext cx="353786" cy="143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9" name="Rectangle 418">
              <a:extLst>
                <a:ext uri="{FF2B5EF4-FFF2-40B4-BE49-F238E27FC236}">
                  <a16:creationId xmlns:a16="http://schemas.microsoft.com/office/drawing/2014/main" id="{5D2F52F0-AC5F-4FCE-89A3-309187048FBC}"/>
                </a:ext>
              </a:extLst>
            </p:cNvPr>
            <p:cNvSpPr/>
            <p:nvPr/>
          </p:nvSpPr>
          <p:spPr bwMode="auto">
            <a:xfrm>
              <a:off x="3461658" y="3311166"/>
              <a:ext cx="502556" cy="1920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0" name="Rectangle 419">
              <a:extLst>
                <a:ext uri="{FF2B5EF4-FFF2-40B4-BE49-F238E27FC236}">
                  <a16:creationId xmlns:a16="http://schemas.microsoft.com/office/drawing/2014/main" id="{BAC73DA3-83CD-46BE-B825-80F07D619D6D}"/>
                </a:ext>
              </a:extLst>
            </p:cNvPr>
            <p:cNvSpPr/>
            <p:nvPr/>
          </p:nvSpPr>
          <p:spPr bwMode="auto">
            <a:xfrm>
              <a:off x="3370943" y="3545304"/>
              <a:ext cx="683986" cy="215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1" name="Rectangle 420">
              <a:extLst>
                <a:ext uri="{FF2B5EF4-FFF2-40B4-BE49-F238E27FC236}">
                  <a16:creationId xmlns:a16="http://schemas.microsoft.com/office/drawing/2014/main" id="{7785DB5A-DE00-47DD-B263-4CD2969ABABB}"/>
                </a:ext>
              </a:extLst>
            </p:cNvPr>
            <p:cNvSpPr/>
            <p:nvPr/>
          </p:nvSpPr>
          <p:spPr bwMode="auto">
            <a:xfrm>
              <a:off x="3239512" y="3802889"/>
              <a:ext cx="946848" cy="239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22" name="Rectangle 20">
            <a:extLst>
              <a:ext uri="{FF2B5EF4-FFF2-40B4-BE49-F238E27FC236}">
                <a16:creationId xmlns:a16="http://schemas.microsoft.com/office/drawing/2014/main" id="{3F9397A6-9A54-4E60-8389-7B35D46CD98B}"/>
              </a:ext>
            </a:extLst>
          </p:cNvPr>
          <p:cNvSpPr>
            <a:spLocks noChangeArrowheads="1"/>
          </p:cNvSpPr>
          <p:nvPr/>
        </p:nvSpPr>
        <p:spPr bwMode="auto">
          <a:xfrm>
            <a:off x="514976" y="4236796"/>
            <a:ext cx="1544104" cy="226259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797979"/>
              </a:solidFill>
              <a:effectLst/>
              <a:uLnTx/>
              <a:uFillTx/>
              <a:latin typeface="Calibri" panose="020F0502020204030204"/>
              <a:ea typeface="+mn-ea"/>
              <a:cs typeface="+mn-cs"/>
            </a:endParaRPr>
          </a:p>
        </p:txBody>
      </p:sp>
      <p:grpSp>
        <p:nvGrpSpPr>
          <p:cNvPr id="423" name="Group 422">
            <a:extLst>
              <a:ext uri="{FF2B5EF4-FFF2-40B4-BE49-F238E27FC236}">
                <a16:creationId xmlns:a16="http://schemas.microsoft.com/office/drawing/2014/main" id="{A92E4D9C-2E22-458D-9C0B-5CE6638B9645}"/>
              </a:ext>
            </a:extLst>
          </p:cNvPr>
          <p:cNvGrpSpPr/>
          <p:nvPr/>
        </p:nvGrpSpPr>
        <p:grpSpPr>
          <a:xfrm>
            <a:off x="6633166" y="3565635"/>
            <a:ext cx="197662" cy="479852"/>
            <a:chOff x="9692537" y="3297485"/>
            <a:chExt cx="238517" cy="579032"/>
          </a:xfrm>
        </p:grpSpPr>
        <p:sp>
          <p:nvSpPr>
            <p:cNvPr id="424" name="Freeform 70">
              <a:extLst>
                <a:ext uri="{FF2B5EF4-FFF2-40B4-BE49-F238E27FC236}">
                  <a16:creationId xmlns:a16="http://schemas.microsoft.com/office/drawing/2014/main" id="{98EFD20D-FCB1-4FE7-ABA6-E1EC30D428F9}"/>
                </a:ext>
              </a:extLst>
            </p:cNvPr>
            <p:cNvSpPr/>
            <p:nvPr/>
          </p:nvSpPr>
          <p:spPr bwMode="auto">
            <a:xfrm>
              <a:off x="9693966" y="3297485"/>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5" name="Freeform 6">
              <a:extLst>
                <a:ext uri="{FF2B5EF4-FFF2-40B4-BE49-F238E27FC236}">
                  <a16:creationId xmlns:a16="http://schemas.microsoft.com/office/drawing/2014/main" id="{F429AD84-186B-4C49-AAB4-C9277E6E0DE1}"/>
                </a:ext>
              </a:extLst>
            </p:cNvPr>
            <p:cNvSpPr>
              <a:spLocks/>
            </p:cNvSpPr>
            <p:nvPr/>
          </p:nvSpPr>
          <p:spPr bwMode="auto">
            <a:xfrm>
              <a:off x="9692537" y="3635013"/>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000"/>
            </a:p>
          </p:txBody>
        </p:sp>
      </p:grpSp>
      <p:grpSp>
        <p:nvGrpSpPr>
          <p:cNvPr id="426" name="Group 425">
            <a:extLst>
              <a:ext uri="{FF2B5EF4-FFF2-40B4-BE49-F238E27FC236}">
                <a16:creationId xmlns:a16="http://schemas.microsoft.com/office/drawing/2014/main" id="{A515686C-F3FF-4CB5-9042-82B04986191D}"/>
              </a:ext>
            </a:extLst>
          </p:cNvPr>
          <p:cNvGrpSpPr/>
          <p:nvPr/>
        </p:nvGrpSpPr>
        <p:grpSpPr>
          <a:xfrm>
            <a:off x="7694834" y="1769450"/>
            <a:ext cx="495300" cy="371475"/>
            <a:chOff x="11134725" y="2487613"/>
            <a:chExt cx="495300" cy="371475"/>
          </a:xfrm>
        </p:grpSpPr>
        <p:sp>
          <p:nvSpPr>
            <p:cNvPr id="427" name="Rectangle 225">
              <a:extLst>
                <a:ext uri="{FF2B5EF4-FFF2-40B4-BE49-F238E27FC236}">
                  <a16:creationId xmlns:a16="http://schemas.microsoft.com/office/drawing/2014/main" id="{CA383E3E-C829-4B4C-9A4C-E5A235C6E8E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28" name="Rectangle 226">
              <a:extLst>
                <a:ext uri="{FF2B5EF4-FFF2-40B4-BE49-F238E27FC236}">
                  <a16:creationId xmlns:a16="http://schemas.microsoft.com/office/drawing/2014/main" id="{D08633E1-7D96-4C44-AF35-71212830113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29" name="Oval 227">
              <a:extLst>
                <a:ext uri="{FF2B5EF4-FFF2-40B4-BE49-F238E27FC236}">
                  <a16:creationId xmlns:a16="http://schemas.microsoft.com/office/drawing/2014/main" id="{5ECCA512-A02D-4C80-85ED-AE5953F7C523}"/>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0" name="Oval 228">
              <a:extLst>
                <a:ext uri="{FF2B5EF4-FFF2-40B4-BE49-F238E27FC236}">
                  <a16:creationId xmlns:a16="http://schemas.microsoft.com/office/drawing/2014/main" id="{23E10D92-0EB2-4365-B68D-E3C7000B4E93}"/>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1" name="Oval 229">
              <a:extLst>
                <a:ext uri="{FF2B5EF4-FFF2-40B4-BE49-F238E27FC236}">
                  <a16:creationId xmlns:a16="http://schemas.microsoft.com/office/drawing/2014/main" id="{F52CE35C-34FC-425C-A74C-6637C3416DD5}"/>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2" name="Rectangle 230">
              <a:extLst>
                <a:ext uri="{FF2B5EF4-FFF2-40B4-BE49-F238E27FC236}">
                  <a16:creationId xmlns:a16="http://schemas.microsoft.com/office/drawing/2014/main" id="{C60CB64B-74CA-479A-B269-D99A1DC6AD8B}"/>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3" name="Rectangle 231">
              <a:extLst>
                <a:ext uri="{FF2B5EF4-FFF2-40B4-BE49-F238E27FC236}">
                  <a16:creationId xmlns:a16="http://schemas.microsoft.com/office/drawing/2014/main" id="{57449BEF-F980-43DE-884F-61DE037F001D}"/>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4" name="Rectangle 232">
              <a:extLst>
                <a:ext uri="{FF2B5EF4-FFF2-40B4-BE49-F238E27FC236}">
                  <a16:creationId xmlns:a16="http://schemas.microsoft.com/office/drawing/2014/main" id="{EB4D80C6-DB55-4FF9-A330-2803D542A58B}"/>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5" name="Rectangle 233">
              <a:extLst>
                <a:ext uri="{FF2B5EF4-FFF2-40B4-BE49-F238E27FC236}">
                  <a16:creationId xmlns:a16="http://schemas.microsoft.com/office/drawing/2014/main" id="{2BBC0456-3196-4694-99EC-1A68706FEBB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6" name="Rectangle 234">
              <a:extLst>
                <a:ext uri="{FF2B5EF4-FFF2-40B4-BE49-F238E27FC236}">
                  <a16:creationId xmlns:a16="http://schemas.microsoft.com/office/drawing/2014/main" id="{07B24707-EC67-4D08-B4E8-E56521951C5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437" name="Rectangle 235">
              <a:extLst>
                <a:ext uri="{FF2B5EF4-FFF2-40B4-BE49-F238E27FC236}">
                  <a16:creationId xmlns:a16="http://schemas.microsoft.com/office/drawing/2014/main" id="{436285C5-6020-40BA-A827-86351988CE16}"/>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grpSp>
      <p:grpSp>
        <p:nvGrpSpPr>
          <p:cNvPr id="438" name="Group 437">
            <a:extLst>
              <a:ext uri="{FF2B5EF4-FFF2-40B4-BE49-F238E27FC236}">
                <a16:creationId xmlns:a16="http://schemas.microsoft.com/office/drawing/2014/main" id="{F599E606-C520-4B4F-BA62-EE221721B89F}"/>
              </a:ext>
            </a:extLst>
          </p:cNvPr>
          <p:cNvGrpSpPr/>
          <p:nvPr/>
        </p:nvGrpSpPr>
        <p:grpSpPr>
          <a:xfrm>
            <a:off x="7752251" y="5371146"/>
            <a:ext cx="323771" cy="323768"/>
            <a:chOff x="9069732" y="1712502"/>
            <a:chExt cx="495308" cy="495304"/>
          </a:xfrm>
          <a:solidFill>
            <a:schemeClr val="accent1"/>
          </a:solidFill>
        </p:grpSpPr>
        <p:sp>
          <p:nvSpPr>
            <p:cNvPr id="439" name="Freeform 5">
              <a:extLst>
                <a:ext uri="{FF2B5EF4-FFF2-40B4-BE49-F238E27FC236}">
                  <a16:creationId xmlns:a16="http://schemas.microsoft.com/office/drawing/2014/main" id="{DD962341-3F14-4C39-A926-5837DB49DE00}"/>
                </a:ext>
              </a:extLst>
            </p:cNvPr>
            <p:cNvSpPr>
              <a:spLocks/>
            </p:cNvSpPr>
            <p:nvPr/>
          </p:nvSpPr>
          <p:spPr bwMode="auto">
            <a:xfrm>
              <a:off x="9330086" y="1972854"/>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0" name="Freeform 6">
              <a:extLst>
                <a:ext uri="{FF2B5EF4-FFF2-40B4-BE49-F238E27FC236}">
                  <a16:creationId xmlns:a16="http://schemas.microsoft.com/office/drawing/2014/main" id="{F02F5132-E07A-4CB3-9A10-01EE51AFC382}"/>
                </a:ext>
              </a:extLst>
            </p:cNvPr>
            <p:cNvSpPr>
              <a:spLocks noEditPoints="1"/>
            </p:cNvSpPr>
            <p:nvPr/>
          </p:nvSpPr>
          <p:spPr bwMode="auto">
            <a:xfrm>
              <a:off x="9069732" y="1712502"/>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441" name="Group 154">
            <a:extLst>
              <a:ext uri="{FF2B5EF4-FFF2-40B4-BE49-F238E27FC236}">
                <a16:creationId xmlns:a16="http://schemas.microsoft.com/office/drawing/2014/main" id="{12E8E40E-72A8-47B1-9B98-ADEBE3A43F25}"/>
              </a:ext>
            </a:extLst>
          </p:cNvPr>
          <p:cNvGrpSpPr>
            <a:grpSpLocks noChangeAspect="1"/>
          </p:cNvGrpSpPr>
          <p:nvPr/>
        </p:nvGrpSpPr>
        <p:grpSpPr bwMode="auto">
          <a:xfrm>
            <a:off x="11213238" y="4058974"/>
            <a:ext cx="292598" cy="405736"/>
            <a:chOff x="1057" y="2781"/>
            <a:chExt cx="225" cy="312"/>
          </a:xfrm>
        </p:grpSpPr>
        <p:sp>
          <p:nvSpPr>
            <p:cNvPr id="442" name="Oval 155">
              <a:extLst>
                <a:ext uri="{FF2B5EF4-FFF2-40B4-BE49-F238E27FC236}">
                  <a16:creationId xmlns:a16="http://schemas.microsoft.com/office/drawing/2014/main" id="{83FE4BE3-AB1B-42C4-A1F1-F1A65E10821F}"/>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3" name="Freeform 156">
              <a:extLst>
                <a:ext uri="{FF2B5EF4-FFF2-40B4-BE49-F238E27FC236}">
                  <a16:creationId xmlns:a16="http://schemas.microsoft.com/office/drawing/2014/main" id="{3D25E3F3-DE18-4995-A190-3844F5658F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4" name="Freeform 157">
              <a:extLst>
                <a:ext uri="{FF2B5EF4-FFF2-40B4-BE49-F238E27FC236}">
                  <a16:creationId xmlns:a16="http://schemas.microsoft.com/office/drawing/2014/main" id="{932ACA34-18F2-4B09-A424-3DE674FADF6C}"/>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5" name="Freeform 158">
              <a:extLst>
                <a:ext uri="{FF2B5EF4-FFF2-40B4-BE49-F238E27FC236}">
                  <a16:creationId xmlns:a16="http://schemas.microsoft.com/office/drawing/2014/main" id="{3F67E303-DAFC-463E-9C3E-1A0BF1D445FB}"/>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446" name="Group 445">
            <a:extLst>
              <a:ext uri="{FF2B5EF4-FFF2-40B4-BE49-F238E27FC236}">
                <a16:creationId xmlns:a16="http://schemas.microsoft.com/office/drawing/2014/main" id="{BA14ED3C-4F1D-44E6-9D95-11A11FA04B25}"/>
              </a:ext>
            </a:extLst>
          </p:cNvPr>
          <p:cNvGrpSpPr/>
          <p:nvPr/>
        </p:nvGrpSpPr>
        <p:grpSpPr>
          <a:xfrm>
            <a:off x="9358555" y="5345220"/>
            <a:ext cx="330436" cy="351559"/>
            <a:chOff x="9375929" y="2207880"/>
            <a:chExt cx="330436" cy="351559"/>
          </a:xfrm>
          <a:solidFill>
            <a:schemeClr val="accent1"/>
          </a:solidFill>
        </p:grpSpPr>
        <p:sp>
          <p:nvSpPr>
            <p:cNvPr id="447" name="Freeform: Shape 446">
              <a:extLst>
                <a:ext uri="{FF2B5EF4-FFF2-40B4-BE49-F238E27FC236}">
                  <a16:creationId xmlns:a16="http://schemas.microsoft.com/office/drawing/2014/main" id="{0FE0D66D-26ED-40BB-BE5A-18875794342D}"/>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sp>
          <p:nvSpPr>
            <p:cNvPr id="448" name="Freeform: Shape 447">
              <a:extLst>
                <a:ext uri="{FF2B5EF4-FFF2-40B4-BE49-F238E27FC236}">
                  <a16:creationId xmlns:a16="http://schemas.microsoft.com/office/drawing/2014/main" id="{84F1ADD5-75E4-4E87-8E91-4FD4C7142288}"/>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a:latin typeface="Calibri" panose="020F0502020204030204"/>
              </a:endParaRPr>
            </a:p>
          </p:txBody>
        </p:sp>
      </p:grpSp>
    </p:spTree>
    <p:extLst>
      <p:ext uri="{BB962C8B-B14F-4D97-AF65-F5344CB8AC3E}">
        <p14:creationId xmlns:p14="http://schemas.microsoft.com/office/powerpoint/2010/main" val="322554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BF6C62-43A1-4905-9BC3-F8ABBCF4E69A}"/>
              </a:ext>
            </a:extLst>
          </p:cNvPr>
          <p:cNvSpPr txBox="1"/>
          <p:nvPr/>
        </p:nvSpPr>
        <p:spPr>
          <a:xfrm>
            <a:off x="4427240" y="3753116"/>
            <a:ext cx="855555" cy="378565"/>
          </a:xfrm>
          <a:prstGeom prst="rect">
            <a:avLst/>
          </a:prstGeom>
          <a:noFill/>
        </p:spPr>
        <p:txBody>
          <a:bodyPr wrap="none" lIns="0" tIns="0" rIns="0" bIns="45720" rtlCol="0">
            <a:spAutoFit/>
          </a:bodyPr>
          <a:lstStyle>
            <a:defPPr>
              <a:defRPr lang="en-US"/>
            </a:defPPr>
            <a:lvl1pPr defTabSz="914191">
              <a:lnSpc>
                <a:spcPct val="90000"/>
              </a:lnSpc>
              <a:spcAft>
                <a:spcPts val="587"/>
              </a:spcAft>
              <a:defRPr sz="1200">
                <a:solidFill>
                  <a:srgbClr val="797979"/>
                </a:solidFill>
                <a:latin typeface="Segoe UI"/>
              </a:defRPr>
            </a:lvl1pPr>
          </a:lstStyle>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App Service</a:t>
            </a:r>
          </a:p>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Environment</a:t>
            </a:r>
          </a:p>
        </p:txBody>
      </p:sp>
      <p:cxnSp>
        <p:nvCxnSpPr>
          <p:cNvPr id="9" name="Straight Arrow Connector 8">
            <a:extLst>
              <a:ext uri="{FF2B5EF4-FFF2-40B4-BE49-F238E27FC236}">
                <a16:creationId xmlns:a16="http://schemas.microsoft.com/office/drawing/2014/main" id="{6E0DAAC6-6EFE-49D3-A0DC-8A0A5589B962}"/>
              </a:ext>
            </a:extLst>
          </p:cNvPr>
          <p:cNvCxnSpPr>
            <a:cxnSpLocks/>
          </p:cNvCxnSpPr>
          <p:nvPr/>
        </p:nvCxnSpPr>
        <p:spPr>
          <a:xfrm>
            <a:off x="5159829" y="3467104"/>
            <a:ext cx="733535" cy="0"/>
          </a:xfrm>
          <a:prstGeom prst="straightConnector1">
            <a:avLst/>
          </a:prstGeom>
          <a:noFill/>
          <a:ln w="12700">
            <a:solidFill>
              <a:srgbClr val="0078D7"/>
            </a:solidFill>
            <a:miter lim="800000"/>
            <a:headEnd/>
            <a:tailEnd type="triangle"/>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A45665E6-93CA-4462-8A8C-D134AFEB8782}"/>
              </a:ext>
            </a:extLst>
          </p:cNvPr>
          <p:cNvCxnSpPr>
            <a:cxnSpLocks/>
          </p:cNvCxnSpPr>
          <p:nvPr/>
        </p:nvCxnSpPr>
        <p:spPr>
          <a:xfrm>
            <a:off x="6953498" y="3467104"/>
            <a:ext cx="539750" cy="0"/>
          </a:xfrm>
          <a:prstGeom prst="straightConnector1">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CA7B0960-1463-4A5F-A5AD-9A9E96DB0897}"/>
              </a:ext>
            </a:extLst>
          </p:cNvPr>
          <p:cNvCxnSpPr>
            <a:cxnSpLocks/>
          </p:cNvCxnSpPr>
          <p:nvPr/>
        </p:nvCxnSpPr>
        <p:spPr>
          <a:xfrm flipV="1">
            <a:off x="2457365" y="2450312"/>
            <a:ext cx="0" cy="685577"/>
          </a:xfrm>
          <a:prstGeom prst="straightConnector1">
            <a:avLst/>
          </a:prstGeom>
          <a:noFill/>
          <a:ln w="12700">
            <a:solidFill>
              <a:srgbClr val="0078D7"/>
            </a:solidFill>
            <a:miter lim="800000"/>
            <a:headEnd/>
            <a:tailEnd type="triangle"/>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85A3CBB-690B-47EC-9104-539A237521FB}"/>
              </a:ext>
            </a:extLst>
          </p:cNvPr>
          <p:cNvSpPr txBox="1"/>
          <p:nvPr/>
        </p:nvSpPr>
        <p:spPr>
          <a:xfrm>
            <a:off x="2140194" y="2241366"/>
            <a:ext cx="634341"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Azure AD</a:t>
            </a:r>
          </a:p>
        </p:txBody>
      </p:sp>
      <p:cxnSp>
        <p:nvCxnSpPr>
          <p:cNvPr id="16" name="Straight Arrow Connector 15">
            <a:extLst>
              <a:ext uri="{FF2B5EF4-FFF2-40B4-BE49-F238E27FC236}">
                <a16:creationId xmlns:a16="http://schemas.microsoft.com/office/drawing/2014/main" id="{271B3FBA-084F-4A77-B4EF-1E7237DBE52F}"/>
              </a:ext>
            </a:extLst>
          </p:cNvPr>
          <p:cNvCxnSpPr>
            <a:cxnSpLocks/>
          </p:cNvCxnSpPr>
          <p:nvPr/>
        </p:nvCxnSpPr>
        <p:spPr>
          <a:xfrm>
            <a:off x="2740227" y="3467104"/>
            <a:ext cx="1744687" cy="0"/>
          </a:xfrm>
          <a:prstGeom prst="straightConnector1">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36">
            <a:extLst>
              <a:ext uri="{FF2B5EF4-FFF2-40B4-BE49-F238E27FC236}">
                <a16:creationId xmlns:a16="http://schemas.microsoft.com/office/drawing/2014/main" id="{1950870E-FB4E-455E-99B0-95ABD5031EB1}"/>
              </a:ext>
            </a:extLst>
          </p:cNvPr>
          <p:cNvCxnSpPr>
            <a:cxnSpLocks/>
            <a:endCxn id="38" idx="0"/>
          </p:cNvCxnSpPr>
          <p:nvPr/>
        </p:nvCxnSpPr>
        <p:spPr>
          <a:xfrm>
            <a:off x="2807025" y="2060422"/>
            <a:ext cx="7455569" cy="269122"/>
          </a:xfrm>
          <a:prstGeom prst="bentConnector2">
            <a:avLst/>
          </a:prstGeom>
          <a:noFill/>
          <a:ln w="12700">
            <a:solidFill>
              <a:srgbClr val="0078D7"/>
            </a:solidFill>
            <a:miter lim="800000"/>
            <a:headEnd type="triangle"/>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20" name="Right Brace 19">
            <a:extLst>
              <a:ext uri="{FF2B5EF4-FFF2-40B4-BE49-F238E27FC236}">
                <a16:creationId xmlns:a16="http://schemas.microsoft.com/office/drawing/2014/main" id="{17BF73BC-C5D7-480F-AF01-4FFFD3B65F96}"/>
              </a:ext>
            </a:extLst>
          </p:cNvPr>
          <p:cNvSpPr/>
          <p:nvPr/>
        </p:nvSpPr>
        <p:spPr>
          <a:xfrm rot="5400000">
            <a:off x="6193721" y="4270419"/>
            <a:ext cx="220272" cy="1007279"/>
          </a:xfrm>
          <a:prstGeom prst="rightBrace">
            <a:avLst>
              <a:gd name="adj1" fmla="val 0"/>
              <a:gd name="adj2" fmla="val 50000"/>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797979"/>
              </a:solidFill>
              <a:effectLst/>
              <a:uLnTx/>
              <a:uFillTx/>
              <a:ea typeface="+mn-ea"/>
              <a:cs typeface="+mn-cs"/>
            </a:endParaRPr>
          </a:p>
        </p:txBody>
      </p:sp>
      <p:sp>
        <p:nvSpPr>
          <p:cNvPr id="26" name="TextBox 25">
            <a:extLst>
              <a:ext uri="{FF2B5EF4-FFF2-40B4-BE49-F238E27FC236}">
                <a16:creationId xmlns:a16="http://schemas.microsoft.com/office/drawing/2014/main" id="{6190D11C-7A2A-43C7-B7A1-A296FDBF1575}"/>
              </a:ext>
            </a:extLst>
          </p:cNvPr>
          <p:cNvSpPr txBox="1"/>
          <p:nvPr/>
        </p:nvSpPr>
        <p:spPr>
          <a:xfrm>
            <a:off x="832064" y="2840972"/>
            <a:ext cx="402098"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Tablet</a:t>
            </a:r>
          </a:p>
        </p:txBody>
      </p:sp>
      <p:sp>
        <p:nvSpPr>
          <p:cNvPr id="27" name="TextBox 26">
            <a:extLst>
              <a:ext uri="{FF2B5EF4-FFF2-40B4-BE49-F238E27FC236}">
                <a16:creationId xmlns:a16="http://schemas.microsoft.com/office/drawing/2014/main" id="{78E3EFF9-C793-42F0-90EB-C547B2057304}"/>
              </a:ext>
            </a:extLst>
          </p:cNvPr>
          <p:cNvSpPr txBox="1"/>
          <p:nvPr/>
        </p:nvSpPr>
        <p:spPr>
          <a:xfrm>
            <a:off x="797472" y="3660654"/>
            <a:ext cx="471283"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Mobile</a:t>
            </a:r>
          </a:p>
        </p:txBody>
      </p:sp>
      <p:sp>
        <p:nvSpPr>
          <p:cNvPr id="28" name="TextBox 27">
            <a:extLst>
              <a:ext uri="{FF2B5EF4-FFF2-40B4-BE49-F238E27FC236}">
                <a16:creationId xmlns:a16="http://schemas.microsoft.com/office/drawing/2014/main" id="{C25EF9AB-9358-4268-B4C3-0D5BACF096BF}"/>
              </a:ext>
            </a:extLst>
          </p:cNvPr>
          <p:cNvSpPr txBox="1"/>
          <p:nvPr/>
        </p:nvSpPr>
        <p:spPr>
          <a:xfrm>
            <a:off x="764033" y="4368825"/>
            <a:ext cx="538161"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Browser</a:t>
            </a:r>
          </a:p>
        </p:txBody>
      </p:sp>
      <p:sp>
        <p:nvSpPr>
          <p:cNvPr id="32" name="TextBox 31">
            <a:extLst>
              <a:ext uri="{FF2B5EF4-FFF2-40B4-BE49-F238E27FC236}">
                <a16:creationId xmlns:a16="http://schemas.microsoft.com/office/drawing/2014/main" id="{BFFA38AF-3BF6-48ED-A117-B240E5C7901E}"/>
              </a:ext>
            </a:extLst>
          </p:cNvPr>
          <p:cNvSpPr txBox="1"/>
          <p:nvPr/>
        </p:nvSpPr>
        <p:spPr>
          <a:xfrm>
            <a:off x="5483530" y="5445417"/>
            <a:ext cx="690895"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Office 365</a:t>
            </a:r>
          </a:p>
        </p:txBody>
      </p:sp>
      <p:sp>
        <p:nvSpPr>
          <p:cNvPr id="33" name="TextBox 32">
            <a:extLst>
              <a:ext uri="{FF2B5EF4-FFF2-40B4-BE49-F238E27FC236}">
                <a16:creationId xmlns:a16="http://schemas.microsoft.com/office/drawing/2014/main" id="{7FA6F686-514D-471B-AF65-0545460D5A59}"/>
              </a:ext>
            </a:extLst>
          </p:cNvPr>
          <p:cNvSpPr txBox="1"/>
          <p:nvPr/>
        </p:nvSpPr>
        <p:spPr>
          <a:xfrm>
            <a:off x="6544476" y="5445417"/>
            <a:ext cx="564001"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3</a:t>
            </a:r>
            <a:r>
              <a:rPr kumimoji="0" lang="en-US" sz="1200" b="0" i="0" u="none" strike="noStrike" kern="1200" cap="none" normalizeH="0" baseline="30000" noProof="0">
                <a:ln>
                  <a:noFill/>
                </a:ln>
                <a:solidFill>
                  <a:schemeClr val="tx1"/>
                </a:solidFill>
                <a:effectLst/>
                <a:uLnTx/>
                <a:uFillTx/>
                <a:latin typeface="+mn-lt"/>
                <a:ea typeface="+mn-ea"/>
                <a:cs typeface="+mn-cs"/>
              </a:rPr>
              <a:t>rd</a:t>
            </a:r>
            <a:r>
              <a:rPr kumimoji="0" lang="en-US" sz="1200" b="0" i="0" u="none" strike="noStrike" kern="1200" cap="none" normalizeH="0" baseline="0" noProof="0">
                <a:ln>
                  <a:noFill/>
                </a:ln>
                <a:solidFill>
                  <a:schemeClr val="tx1"/>
                </a:solidFill>
                <a:effectLst/>
                <a:uLnTx/>
                <a:uFillTx/>
                <a:latin typeface="+mn-lt"/>
                <a:ea typeface="+mn-ea"/>
                <a:cs typeface="+mn-cs"/>
              </a:rPr>
              <a:t> Party</a:t>
            </a:r>
          </a:p>
        </p:txBody>
      </p:sp>
      <p:sp>
        <p:nvSpPr>
          <p:cNvPr id="35" name="Right Bracket 34">
            <a:extLst>
              <a:ext uri="{FF2B5EF4-FFF2-40B4-BE49-F238E27FC236}">
                <a16:creationId xmlns:a16="http://schemas.microsoft.com/office/drawing/2014/main" id="{32301838-3A06-40A2-A7CA-E929CED80F74}"/>
              </a:ext>
            </a:extLst>
          </p:cNvPr>
          <p:cNvSpPr/>
          <p:nvPr/>
        </p:nvSpPr>
        <p:spPr>
          <a:xfrm>
            <a:off x="1421326" y="2379131"/>
            <a:ext cx="122153" cy="2174360"/>
          </a:xfrm>
          <a:prstGeom prst="rightBracket">
            <a:avLst>
              <a:gd name="adj" fmla="val 0"/>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797979"/>
              </a:solidFill>
              <a:effectLst/>
              <a:uLnTx/>
              <a:uFillTx/>
              <a:ea typeface="+mn-ea"/>
              <a:cs typeface="+mn-cs"/>
            </a:endParaRPr>
          </a:p>
        </p:txBody>
      </p:sp>
      <p:cxnSp>
        <p:nvCxnSpPr>
          <p:cNvPr id="36" name="Straight Arrow Connector 35">
            <a:extLst>
              <a:ext uri="{FF2B5EF4-FFF2-40B4-BE49-F238E27FC236}">
                <a16:creationId xmlns:a16="http://schemas.microsoft.com/office/drawing/2014/main" id="{B0CDC75F-13A4-4D16-96A5-849730363737}"/>
              </a:ext>
            </a:extLst>
          </p:cNvPr>
          <p:cNvCxnSpPr>
            <a:cxnSpLocks/>
          </p:cNvCxnSpPr>
          <p:nvPr/>
        </p:nvCxnSpPr>
        <p:spPr>
          <a:xfrm>
            <a:off x="1543479" y="3467104"/>
            <a:ext cx="596715" cy="0"/>
          </a:xfrm>
          <a:prstGeom prst="straightConnector1">
            <a:avLst/>
          </a:prstGeom>
          <a:noFill/>
          <a:ln w="12700">
            <a:solidFill>
              <a:srgbClr val="0078D7"/>
            </a:solidFill>
            <a:miter lim="800000"/>
            <a:headEnd type="triangle"/>
            <a:tailEnd type="triangle"/>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26E9CD1C-5113-4A09-8C50-5767F5168405}"/>
              </a:ext>
            </a:extLst>
          </p:cNvPr>
          <p:cNvSpPr/>
          <p:nvPr/>
        </p:nvSpPr>
        <p:spPr bwMode="auto">
          <a:xfrm>
            <a:off x="9103459" y="2329544"/>
            <a:ext cx="2318269" cy="2498894"/>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err="1">
              <a:ln>
                <a:noFill/>
              </a:ln>
              <a:solidFill>
                <a:prstClr val="white"/>
              </a:solidFill>
              <a:effectLst/>
              <a:uLnTx/>
              <a:uFillTx/>
              <a:ea typeface="+mn-ea"/>
              <a:cs typeface="+mn-cs"/>
            </a:endParaRPr>
          </a:p>
        </p:txBody>
      </p:sp>
      <p:sp>
        <p:nvSpPr>
          <p:cNvPr id="40" name="TextBox 39">
            <a:extLst>
              <a:ext uri="{FF2B5EF4-FFF2-40B4-BE49-F238E27FC236}">
                <a16:creationId xmlns:a16="http://schemas.microsoft.com/office/drawing/2014/main" id="{AF330179-9239-4D21-B0E1-E0B3A7022EFD}"/>
              </a:ext>
            </a:extLst>
          </p:cNvPr>
          <p:cNvSpPr txBox="1"/>
          <p:nvPr/>
        </p:nvSpPr>
        <p:spPr>
          <a:xfrm>
            <a:off x="9773103" y="4287643"/>
            <a:ext cx="466474" cy="332399"/>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Legacy</a:t>
            </a:r>
          </a:p>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APIs</a:t>
            </a:r>
          </a:p>
        </p:txBody>
      </p:sp>
      <p:sp>
        <p:nvSpPr>
          <p:cNvPr id="41" name="TextBox 40">
            <a:extLst>
              <a:ext uri="{FF2B5EF4-FFF2-40B4-BE49-F238E27FC236}">
                <a16:creationId xmlns:a16="http://schemas.microsoft.com/office/drawing/2014/main" id="{7739D539-19DC-4667-BD49-04F33B411B31}"/>
              </a:ext>
            </a:extLst>
          </p:cNvPr>
          <p:cNvSpPr txBox="1"/>
          <p:nvPr/>
        </p:nvSpPr>
        <p:spPr>
          <a:xfrm>
            <a:off x="9773103" y="3643911"/>
            <a:ext cx="426848" cy="332399"/>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SQL</a:t>
            </a:r>
          </a:p>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Server</a:t>
            </a:r>
          </a:p>
        </p:txBody>
      </p:sp>
      <p:sp>
        <p:nvSpPr>
          <p:cNvPr id="42" name="TextBox 41">
            <a:extLst>
              <a:ext uri="{FF2B5EF4-FFF2-40B4-BE49-F238E27FC236}">
                <a16:creationId xmlns:a16="http://schemas.microsoft.com/office/drawing/2014/main" id="{7D6640EA-E61E-46DB-82B4-9BD4DF49D6B9}"/>
              </a:ext>
            </a:extLst>
          </p:cNvPr>
          <p:cNvSpPr txBox="1"/>
          <p:nvPr/>
        </p:nvSpPr>
        <p:spPr>
          <a:xfrm>
            <a:off x="9773103" y="2960523"/>
            <a:ext cx="323807" cy="332399"/>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CRM</a:t>
            </a:r>
          </a:p>
          <a:p>
            <a:pPr marL="0" marR="0" lvl="0" indent="0" algn="l"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ERP</a:t>
            </a:r>
          </a:p>
        </p:txBody>
      </p:sp>
      <p:sp>
        <p:nvSpPr>
          <p:cNvPr id="43" name="TextBox 42">
            <a:extLst>
              <a:ext uri="{FF2B5EF4-FFF2-40B4-BE49-F238E27FC236}">
                <a16:creationId xmlns:a16="http://schemas.microsoft.com/office/drawing/2014/main" id="{D16636AB-DD88-467F-AC89-A4185CC9FD26}"/>
              </a:ext>
            </a:extLst>
          </p:cNvPr>
          <p:cNvSpPr txBox="1"/>
          <p:nvPr/>
        </p:nvSpPr>
        <p:spPr>
          <a:xfrm>
            <a:off x="10638934" y="3671638"/>
            <a:ext cx="620042" cy="332399"/>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ctr"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Active</a:t>
            </a:r>
          </a:p>
          <a:p>
            <a:pPr marL="0" marR="0" lvl="0" indent="0" algn="ctr"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Directory</a:t>
            </a:r>
          </a:p>
        </p:txBody>
      </p:sp>
      <p:cxnSp>
        <p:nvCxnSpPr>
          <p:cNvPr id="47" name="Elbow Connector 36">
            <a:extLst>
              <a:ext uri="{FF2B5EF4-FFF2-40B4-BE49-F238E27FC236}">
                <a16:creationId xmlns:a16="http://schemas.microsoft.com/office/drawing/2014/main" id="{AED1904A-396D-4F93-8E4E-7CE822795E72}"/>
              </a:ext>
            </a:extLst>
          </p:cNvPr>
          <p:cNvCxnSpPr>
            <a:cxnSpLocks/>
          </p:cNvCxnSpPr>
          <p:nvPr/>
        </p:nvCxnSpPr>
        <p:spPr>
          <a:xfrm flipH="1">
            <a:off x="4855018" y="3578991"/>
            <a:ext cx="6566710" cy="552690"/>
          </a:xfrm>
          <a:prstGeom prst="bentConnector4">
            <a:avLst>
              <a:gd name="adj1" fmla="val -3481"/>
              <a:gd name="adj2" fmla="val 528201"/>
            </a:avLst>
          </a:prstGeom>
          <a:noFill/>
          <a:ln w="12700">
            <a:solidFill>
              <a:srgbClr val="0078D7"/>
            </a:solidFill>
            <a:miter lim="800000"/>
            <a:headEnd type="triangle"/>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48" name="TextBox 47">
            <a:extLst>
              <a:ext uri="{FF2B5EF4-FFF2-40B4-BE49-F238E27FC236}">
                <a16:creationId xmlns:a16="http://schemas.microsoft.com/office/drawing/2014/main" id="{E11A3E23-74EB-41B1-BD0C-DBFD39F79F6A}"/>
              </a:ext>
            </a:extLst>
          </p:cNvPr>
          <p:cNvSpPr txBox="1"/>
          <p:nvPr/>
        </p:nvSpPr>
        <p:spPr>
          <a:xfrm>
            <a:off x="7616596" y="6252265"/>
            <a:ext cx="1043555" cy="166199"/>
          </a:xfrm>
          <a:prstGeom prst="rect">
            <a:avLst/>
          </a:prstGeom>
          <a:noFill/>
        </p:spPr>
        <p:txBody>
          <a:bodyPr wrap="none" lIns="0" tIns="0" rIns="0" bIns="0" rtlCol="0">
            <a:spAutoFit/>
          </a:bodyPr>
          <a:lstStyle>
            <a:defPPr>
              <a:defRPr lang="en-US"/>
            </a:defPPr>
            <a:lvl1pPr algn="ctr" defTabSz="914191">
              <a:lnSpc>
                <a:spcPct val="100000"/>
              </a:lnSpc>
              <a:spcAft>
                <a:spcPts val="0"/>
              </a:spcAft>
              <a:defRPr sz="1200">
                <a:solidFill>
                  <a:srgbClr val="797979"/>
                </a:solidFill>
                <a:latin typeface="Segoe UI"/>
              </a:defRPr>
            </a:lvl1pPr>
          </a:lstStyle>
          <a:p>
            <a:pPr marL="0" marR="0" lvl="0" indent="0" algn="l" defTabSz="932509" rtl="0" eaLnBrk="1" fontAlgn="base" latinLnBrk="0" hangingPunct="1">
              <a:lnSpc>
                <a:spcPct val="90000"/>
              </a:lnSpc>
              <a:spcBef>
                <a:spcPct val="0"/>
              </a:spcBef>
              <a:spcAft>
                <a:spcPts val="600"/>
              </a:spcAft>
              <a:buClrTx/>
              <a:buSzTx/>
              <a:buFontTx/>
              <a:buNone/>
              <a:tabLst/>
              <a:defRPr/>
            </a:pPr>
            <a:r>
              <a:rPr kumimoji="0" lang="en-US" sz="1200" b="0" i="0" u="none" strike="noStrike" kern="0" cap="none"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Express Routes</a:t>
            </a:r>
          </a:p>
        </p:txBody>
      </p:sp>
      <p:sp>
        <p:nvSpPr>
          <p:cNvPr id="49" name="TextBox 48">
            <a:extLst>
              <a:ext uri="{FF2B5EF4-FFF2-40B4-BE49-F238E27FC236}">
                <a16:creationId xmlns:a16="http://schemas.microsoft.com/office/drawing/2014/main" id="{96D17E64-3A98-4839-A6E7-2233D61B1D98}"/>
              </a:ext>
            </a:extLst>
          </p:cNvPr>
          <p:cNvSpPr txBox="1"/>
          <p:nvPr/>
        </p:nvSpPr>
        <p:spPr>
          <a:xfrm>
            <a:off x="9330226" y="2446779"/>
            <a:ext cx="1547155"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On-premises resources</a:t>
            </a:r>
          </a:p>
        </p:txBody>
      </p:sp>
      <p:sp>
        <p:nvSpPr>
          <p:cNvPr id="44" name="TextBox 43">
            <a:extLst>
              <a:ext uri="{FF2B5EF4-FFF2-40B4-BE49-F238E27FC236}">
                <a16:creationId xmlns:a16="http://schemas.microsoft.com/office/drawing/2014/main" id="{59A574AD-3A95-4649-929C-D100D73D71E3}"/>
              </a:ext>
            </a:extLst>
          </p:cNvPr>
          <p:cNvSpPr txBox="1"/>
          <p:nvPr/>
        </p:nvSpPr>
        <p:spPr>
          <a:xfrm>
            <a:off x="9378824" y="5695148"/>
            <a:ext cx="764376"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Service Bus</a:t>
            </a:r>
          </a:p>
        </p:txBody>
      </p:sp>
      <p:sp>
        <p:nvSpPr>
          <p:cNvPr id="37" name="TextBox 36">
            <a:extLst>
              <a:ext uri="{FF2B5EF4-FFF2-40B4-BE49-F238E27FC236}">
                <a16:creationId xmlns:a16="http://schemas.microsoft.com/office/drawing/2014/main" id="{055B8AF6-4232-4751-89C9-96429E3431C5}"/>
              </a:ext>
            </a:extLst>
          </p:cNvPr>
          <p:cNvSpPr txBox="1"/>
          <p:nvPr/>
        </p:nvSpPr>
        <p:spPr>
          <a:xfrm>
            <a:off x="8010058" y="5695148"/>
            <a:ext cx="1187826"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Notification Hubs</a:t>
            </a:r>
          </a:p>
        </p:txBody>
      </p:sp>
      <p:sp>
        <p:nvSpPr>
          <p:cNvPr id="45" name="TextBox 44">
            <a:extLst>
              <a:ext uri="{FF2B5EF4-FFF2-40B4-BE49-F238E27FC236}">
                <a16:creationId xmlns:a16="http://schemas.microsoft.com/office/drawing/2014/main" id="{7C09C765-7CBB-4C42-9A44-1762324C88E9}"/>
              </a:ext>
            </a:extLst>
          </p:cNvPr>
          <p:cNvSpPr txBox="1"/>
          <p:nvPr/>
        </p:nvSpPr>
        <p:spPr>
          <a:xfrm>
            <a:off x="10334138" y="5695148"/>
            <a:ext cx="521233"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Storage</a:t>
            </a:r>
          </a:p>
        </p:txBody>
      </p:sp>
      <p:sp>
        <p:nvSpPr>
          <p:cNvPr id="34" name="TextBox 33">
            <a:extLst>
              <a:ext uri="{FF2B5EF4-FFF2-40B4-BE49-F238E27FC236}">
                <a16:creationId xmlns:a16="http://schemas.microsoft.com/office/drawing/2014/main" id="{436F4165-E33D-457C-8DEC-112F44E39980}"/>
              </a:ext>
            </a:extLst>
          </p:cNvPr>
          <p:cNvSpPr txBox="1"/>
          <p:nvPr/>
        </p:nvSpPr>
        <p:spPr>
          <a:xfrm>
            <a:off x="7449582" y="3725988"/>
            <a:ext cx="696857"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SQL Azure</a:t>
            </a:r>
          </a:p>
        </p:txBody>
      </p:sp>
      <p:sp>
        <p:nvSpPr>
          <p:cNvPr id="31" name="TextBox 30">
            <a:extLst>
              <a:ext uri="{FF2B5EF4-FFF2-40B4-BE49-F238E27FC236}">
                <a16:creationId xmlns:a16="http://schemas.microsoft.com/office/drawing/2014/main" id="{95AE44F9-E0A9-46B1-BD57-29D9B7314414}"/>
              </a:ext>
            </a:extLst>
          </p:cNvPr>
          <p:cNvSpPr txBox="1"/>
          <p:nvPr/>
        </p:nvSpPr>
        <p:spPr>
          <a:xfrm>
            <a:off x="5996465" y="4452221"/>
            <a:ext cx="696857"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Web Apps</a:t>
            </a:r>
          </a:p>
        </p:txBody>
      </p:sp>
      <p:sp>
        <p:nvSpPr>
          <p:cNvPr id="30" name="TextBox 29">
            <a:extLst>
              <a:ext uri="{FF2B5EF4-FFF2-40B4-BE49-F238E27FC236}">
                <a16:creationId xmlns:a16="http://schemas.microsoft.com/office/drawing/2014/main" id="{154C5F8A-B614-43BE-B144-E22069F54AD9}"/>
              </a:ext>
            </a:extLst>
          </p:cNvPr>
          <p:cNvSpPr txBox="1"/>
          <p:nvPr/>
        </p:nvSpPr>
        <p:spPr>
          <a:xfrm>
            <a:off x="6037918" y="3659926"/>
            <a:ext cx="613951"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API Apps</a:t>
            </a:r>
          </a:p>
        </p:txBody>
      </p:sp>
      <p:sp>
        <p:nvSpPr>
          <p:cNvPr id="29" name="TextBox 28">
            <a:extLst>
              <a:ext uri="{FF2B5EF4-FFF2-40B4-BE49-F238E27FC236}">
                <a16:creationId xmlns:a16="http://schemas.microsoft.com/office/drawing/2014/main" id="{7FA5CD40-E45D-4969-865B-0A584EE24683}"/>
              </a:ext>
            </a:extLst>
          </p:cNvPr>
          <p:cNvSpPr txBox="1"/>
          <p:nvPr/>
        </p:nvSpPr>
        <p:spPr>
          <a:xfrm>
            <a:off x="5916090" y="2926979"/>
            <a:ext cx="857607" cy="184666"/>
          </a:xfrm>
          <a:prstGeom prst="rect">
            <a:avLst/>
          </a:prstGeom>
          <a:noFill/>
        </p:spPr>
        <p:txBody>
          <a:bodyPr wrap="non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Mobile Apps</a:t>
            </a:r>
          </a:p>
        </p:txBody>
      </p:sp>
      <p:sp>
        <p:nvSpPr>
          <p:cNvPr id="46" name="TextBox 45">
            <a:extLst>
              <a:ext uri="{FF2B5EF4-FFF2-40B4-BE49-F238E27FC236}">
                <a16:creationId xmlns:a16="http://schemas.microsoft.com/office/drawing/2014/main" id="{EC434D48-9415-4687-A1C7-F550279D6078}"/>
              </a:ext>
            </a:extLst>
          </p:cNvPr>
          <p:cNvSpPr txBox="1"/>
          <p:nvPr/>
        </p:nvSpPr>
        <p:spPr>
          <a:xfrm>
            <a:off x="2854580" y="2879377"/>
            <a:ext cx="1261042" cy="166199"/>
          </a:xfrm>
          <a:prstGeom prst="rect">
            <a:avLst/>
          </a:prstGeom>
          <a:noFill/>
        </p:spPr>
        <p:txBody>
          <a:bodyPr wrap="square" lIns="0" tIns="0" rIns="0" bIns="0" rtlCol="0">
            <a:spAutoFit/>
          </a:bodyPr>
          <a:lstStyle>
            <a:defPPr>
              <a:defRPr lang="en-US"/>
            </a:defPPr>
            <a:lvl1pPr defTabSz="914191">
              <a:lnSpc>
                <a:spcPct val="100000"/>
              </a:lnSpc>
              <a:spcAft>
                <a:spcPts val="0"/>
              </a:spcAft>
              <a:defRPr sz="1200">
                <a:solidFill>
                  <a:srgbClr val="797979"/>
                </a:solidFill>
                <a:latin typeface="Segoe UI"/>
              </a:defRPr>
            </a:lvl1pPr>
          </a:lstStyle>
          <a:p>
            <a:pPr marL="0" marR="0" lvl="0" indent="0" algn="ctr" defTabSz="914191" rtl="0" eaLnBrk="1" fontAlgn="auto" latinLnBrk="0" hangingPunct="1">
              <a:lnSpc>
                <a:spcPct val="90000"/>
              </a:lnSpc>
              <a:spcBef>
                <a:spcPts val="0"/>
              </a:spcBef>
              <a:spcAft>
                <a:spcPts val="0"/>
              </a:spcAft>
              <a:buClrTx/>
              <a:buSzTx/>
              <a:buFontTx/>
              <a:buNone/>
              <a:tabLst/>
              <a:defRPr/>
            </a:pPr>
            <a:r>
              <a:rPr kumimoji="0" lang="en-US" sz="1200" b="0" i="0" u="none" strike="noStrike" kern="1200" cap="none" normalizeH="0" baseline="0" noProof="0">
                <a:ln>
                  <a:noFill/>
                </a:ln>
                <a:solidFill>
                  <a:schemeClr val="tx1"/>
                </a:solidFill>
                <a:effectLst/>
                <a:uLnTx/>
                <a:uFillTx/>
                <a:latin typeface="+mn-lt"/>
                <a:ea typeface="+mn-ea"/>
                <a:cs typeface="+mn-cs"/>
              </a:rPr>
              <a:t>API Management</a:t>
            </a:r>
          </a:p>
        </p:txBody>
      </p:sp>
      <p:sp>
        <p:nvSpPr>
          <p:cNvPr id="2" name="Title 1">
            <a:extLst>
              <a:ext uri="{FF2B5EF4-FFF2-40B4-BE49-F238E27FC236}">
                <a16:creationId xmlns:a16="http://schemas.microsoft.com/office/drawing/2014/main" id="{D3DF8005-A016-4938-9E63-D77075488A37}"/>
              </a:ext>
            </a:extLst>
          </p:cNvPr>
          <p:cNvSpPr>
            <a:spLocks noGrp="1"/>
          </p:cNvSpPr>
          <p:nvPr>
            <p:ph type="title"/>
          </p:nvPr>
        </p:nvSpPr>
        <p:spPr/>
        <p:txBody>
          <a:bodyPr/>
          <a:lstStyle/>
          <a:p>
            <a:r>
              <a:rPr lang="en-US"/>
              <a:t>Line of business app</a:t>
            </a:r>
          </a:p>
        </p:txBody>
      </p:sp>
      <p:sp>
        <p:nvSpPr>
          <p:cNvPr id="3" name="Text Placeholder 2">
            <a:extLst>
              <a:ext uri="{FF2B5EF4-FFF2-40B4-BE49-F238E27FC236}">
                <a16:creationId xmlns:a16="http://schemas.microsoft.com/office/drawing/2014/main" id="{6D0EF40E-1736-4ABE-B23F-353646FF2440}"/>
              </a:ext>
            </a:extLst>
          </p:cNvPr>
          <p:cNvSpPr>
            <a:spLocks noGrp="1"/>
          </p:cNvSpPr>
          <p:nvPr>
            <p:ph type="body" sz="quarter" idx="10"/>
          </p:nvPr>
        </p:nvSpPr>
        <p:spPr>
          <a:xfrm>
            <a:off x="600059" y="1112971"/>
            <a:ext cx="11239464" cy="276999"/>
          </a:xfrm>
        </p:spPr>
        <p:txBody>
          <a:bodyPr/>
          <a:lstStyle/>
          <a:p>
            <a:r>
              <a:rPr lang="en-US"/>
              <a:t>VPN and access to on-premises resources</a:t>
            </a:r>
          </a:p>
        </p:txBody>
      </p:sp>
      <p:grpSp>
        <p:nvGrpSpPr>
          <p:cNvPr id="80" name="Group 75">
            <a:extLst>
              <a:ext uri="{FF2B5EF4-FFF2-40B4-BE49-F238E27FC236}">
                <a16:creationId xmlns:a16="http://schemas.microsoft.com/office/drawing/2014/main" id="{26400C55-05B2-444E-ACF4-0CE3DDECD569}"/>
              </a:ext>
            </a:extLst>
          </p:cNvPr>
          <p:cNvGrpSpPr>
            <a:grpSpLocks noChangeAspect="1"/>
          </p:cNvGrpSpPr>
          <p:nvPr/>
        </p:nvGrpSpPr>
        <p:grpSpPr bwMode="auto">
          <a:xfrm>
            <a:off x="930779" y="3182957"/>
            <a:ext cx="204669" cy="409339"/>
            <a:chOff x="2890" y="2783"/>
            <a:chExt cx="156" cy="312"/>
          </a:xfrm>
        </p:grpSpPr>
        <p:sp>
          <p:nvSpPr>
            <p:cNvPr id="81" name="Freeform 76">
              <a:extLst>
                <a:ext uri="{FF2B5EF4-FFF2-40B4-BE49-F238E27FC236}">
                  <a16:creationId xmlns:a16="http://schemas.microsoft.com/office/drawing/2014/main" id="{594CD909-C150-40DA-8AEC-99129FFF5B4B}"/>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7">
              <a:extLst>
                <a:ext uri="{FF2B5EF4-FFF2-40B4-BE49-F238E27FC236}">
                  <a16:creationId xmlns:a16="http://schemas.microsoft.com/office/drawing/2014/main" id="{8D62A5AD-9E5E-4ABF-A71D-EAAB1EF83421}"/>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8">
              <a:extLst>
                <a:ext uri="{FF2B5EF4-FFF2-40B4-BE49-F238E27FC236}">
                  <a16:creationId xmlns:a16="http://schemas.microsoft.com/office/drawing/2014/main" id="{A8CB29E9-9BBE-40B6-8BDA-DDC972C0FE21}"/>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
              <a:extLst>
                <a:ext uri="{FF2B5EF4-FFF2-40B4-BE49-F238E27FC236}">
                  <a16:creationId xmlns:a16="http://schemas.microsoft.com/office/drawing/2014/main" id="{B69DF1CB-85AE-4C9C-BBE9-36DE70616B07}"/>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0">
              <a:extLst>
                <a:ext uri="{FF2B5EF4-FFF2-40B4-BE49-F238E27FC236}">
                  <a16:creationId xmlns:a16="http://schemas.microsoft.com/office/drawing/2014/main" id="{F7AAB820-CCB3-4CF8-B628-8ACFA6A0CA06}"/>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1">
              <a:extLst>
                <a:ext uri="{FF2B5EF4-FFF2-40B4-BE49-F238E27FC236}">
                  <a16:creationId xmlns:a16="http://schemas.microsoft.com/office/drawing/2014/main" id="{22744801-BFC7-4F53-8D6B-69F5F94B6DC1}"/>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61D45D7-0AEE-48E8-9FA4-12AC31CB4152}"/>
              </a:ext>
            </a:extLst>
          </p:cNvPr>
          <p:cNvGrpSpPr/>
          <p:nvPr/>
        </p:nvGrpSpPr>
        <p:grpSpPr>
          <a:xfrm>
            <a:off x="807977" y="3992221"/>
            <a:ext cx="450273" cy="337705"/>
            <a:chOff x="11134725" y="2487613"/>
            <a:chExt cx="495300" cy="371475"/>
          </a:xfrm>
        </p:grpSpPr>
        <p:sp>
          <p:nvSpPr>
            <p:cNvPr id="92" name="Rectangle 225">
              <a:extLst>
                <a:ext uri="{FF2B5EF4-FFF2-40B4-BE49-F238E27FC236}">
                  <a16:creationId xmlns:a16="http://schemas.microsoft.com/office/drawing/2014/main" id="{8912690E-5F42-413D-9357-B031B090FE87}"/>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3" name="Rectangle 226">
              <a:extLst>
                <a:ext uri="{FF2B5EF4-FFF2-40B4-BE49-F238E27FC236}">
                  <a16:creationId xmlns:a16="http://schemas.microsoft.com/office/drawing/2014/main" id="{B1D72D6C-581C-453A-B6C5-9B9501ABEBB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4" name="Oval 227">
              <a:extLst>
                <a:ext uri="{FF2B5EF4-FFF2-40B4-BE49-F238E27FC236}">
                  <a16:creationId xmlns:a16="http://schemas.microsoft.com/office/drawing/2014/main" id="{021C683C-7658-4C16-B90E-7DE5A99928A1}"/>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5" name="Oval 228">
              <a:extLst>
                <a:ext uri="{FF2B5EF4-FFF2-40B4-BE49-F238E27FC236}">
                  <a16:creationId xmlns:a16="http://schemas.microsoft.com/office/drawing/2014/main" id="{750DEAF3-2122-4E58-8CEA-65C25031B78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6" name="Oval 229">
              <a:extLst>
                <a:ext uri="{FF2B5EF4-FFF2-40B4-BE49-F238E27FC236}">
                  <a16:creationId xmlns:a16="http://schemas.microsoft.com/office/drawing/2014/main" id="{B0017E26-C65F-4F1E-92E2-A68774FD0C2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7" name="Rectangle 230">
              <a:extLst>
                <a:ext uri="{FF2B5EF4-FFF2-40B4-BE49-F238E27FC236}">
                  <a16:creationId xmlns:a16="http://schemas.microsoft.com/office/drawing/2014/main" id="{27EA4B0F-7F4C-4337-8463-B9DC3723DF3E}"/>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8" name="Rectangle 231">
              <a:extLst>
                <a:ext uri="{FF2B5EF4-FFF2-40B4-BE49-F238E27FC236}">
                  <a16:creationId xmlns:a16="http://schemas.microsoft.com/office/drawing/2014/main" id="{2FF1FCE5-EA63-40BA-B976-25C79A29F6EB}"/>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99" name="Rectangle 232">
              <a:extLst>
                <a:ext uri="{FF2B5EF4-FFF2-40B4-BE49-F238E27FC236}">
                  <a16:creationId xmlns:a16="http://schemas.microsoft.com/office/drawing/2014/main" id="{5CCF190A-9698-4C64-8725-EB3E4C9B55BF}"/>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00" name="Rectangle 233">
              <a:extLst>
                <a:ext uri="{FF2B5EF4-FFF2-40B4-BE49-F238E27FC236}">
                  <a16:creationId xmlns:a16="http://schemas.microsoft.com/office/drawing/2014/main" id="{573F2434-61D6-44F5-A02A-55A4BB578390}"/>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01" name="Rectangle 234">
              <a:extLst>
                <a:ext uri="{FF2B5EF4-FFF2-40B4-BE49-F238E27FC236}">
                  <a16:creationId xmlns:a16="http://schemas.microsoft.com/office/drawing/2014/main" id="{9CE34A5C-7D52-432D-B706-5BB4D34529F8}"/>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02" name="Rectangle 235">
              <a:extLst>
                <a:ext uri="{FF2B5EF4-FFF2-40B4-BE49-F238E27FC236}">
                  <a16:creationId xmlns:a16="http://schemas.microsoft.com/office/drawing/2014/main" id="{2FD416DB-4920-4F56-9CB8-1FC471601CFE}"/>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grpSp>
      <p:grpSp>
        <p:nvGrpSpPr>
          <p:cNvPr id="4" name="Group 3">
            <a:extLst>
              <a:ext uri="{FF2B5EF4-FFF2-40B4-BE49-F238E27FC236}">
                <a16:creationId xmlns:a16="http://schemas.microsoft.com/office/drawing/2014/main" id="{A5BC99B9-EA9E-4395-AD0D-AAE0438CF6B8}"/>
              </a:ext>
            </a:extLst>
          </p:cNvPr>
          <p:cNvGrpSpPr/>
          <p:nvPr/>
        </p:nvGrpSpPr>
        <p:grpSpPr>
          <a:xfrm>
            <a:off x="788290" y="2450061"/>
            <a:ext cx="489647" cy="326156"/>
            <a:chOff x="1446217" y="2469191"/>
            <a:chExt cx="538612" cy="358772"/>
          </a:xfrm>
        </p:grpSpPr>
        <p:sp>
          <p:nvSpPr>
            <p:cNvPr id="104" name="Freeform 76">
              <a:extLst>
                <a:ext uri="{FF2B5EF4-FFF2-40B4-BE49-F238E27FC236}">
                  <a16:creationId xmlns:a16="http://schemas.microsoft.com/office/drawing/2014/main" id="{FE285BD8-3079-4D43-8DF0-604A55033075}"/>
                </a:ext>
              </a:extLst>
            </p:cNvPr>
            <p:cNvSpPr>
              <a:spLocks/>
            </p:cNvSpPr>
            <p:nvPr/>
          </p:nvSpPr>
          <p:spPr bwMode="auto">
            <a:xfrm>
              <a:off x="1446217" y="2469191"/>
              <a:ext cx="538612" cy="358772"/>
            </a:xfrm>
            <a:prstGeom prst="roundRect">
              <a:avLst>
                <a:gd name="adj" fmla="val 7565"/>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7">
              <a:extLst>
                <a:ext uri="{FF2B5EF4-FFF2-40B4-BE49-F238E27FC236}">
                  <a16:creationId xmlns:a16="http://schemas.microsoft.com/office/drawing/2014/main" id="{B3BB2D55-65C3-44E1-99C7-8F6E906A4331}"/>
                </a:ext>
              </a:extLst>
            </p:cNvPr>
            <p:cNvSpPr>
              <a:spLocks/>
            </p:cNvSpPr>
            <p:nvPr/>
          </p:nvSpPr>
          <p:spPr bwMode="auto">
            <a:xfrm>
              <a:off x="1683773" y="2788276"/>
              <a:ext cx="63500" cy="7938"/>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9">
              <a:extLst>
                <a:ext uri="{FF2B5EF4-FFF2-40B4-BE49-F238E27FC236}">
                  <a16:creationId xmlns:a16="http://schemas.microsoft.com/office/drawing/2014/main" id="{2A1C7D7C-5FA4-4698-B475-2460FF6E01B6}"/>
                </a:ext>
              </a:extLst>
            </p:cNvPr>
            <p:cNvSpPr>
              <a:spLocks/>
            </p:cNvSpPr>
            <p:nvPr/>
          </p:nvSpPr>
          <p:spPr bwMode="auto">
            <a:xfrm>
              <a:off x="1653611" y="2613652"/>
              <a:ext cx="55563" cy="96838"/>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0">
              <a:extLst>
                <a:ext uri="{FF2B5EF4-FFF2-40B4-BE49-F238E27FC236}">
                  <a16:creationId xmlns:a16="http://schemas.microsoft.com/office/drawing/2014/main" id="{90017F87-45D9-4A76-ACBC-5953A411896E}"/>
                </a:ext>
              </a:extLst>
            </p:cNvPr>
            <p:cNvSpPr>
              <a:spLocks/>
            </p:cNvSpPr>
            <p:nvPr/>
          </p:nvSpPr>
          <p:spPr bwMode="auto">
            <a:xfrm>
              <a:off x="1659961" y="2573965"/>
              <a:ext cx="111125" cy="65088"/>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
              <a:extLst>
                <a:ext uri="{FF2B5EF4-FFF2-40B4-BE49-F238E27FC236}">
                  <a16:creationId xmlns:a16="http://schemas.microsoft.com/office/drawing/2014/main" id="{4C7EF8C9-23FD-41A7-9B67-6025927D56CB}"/>
                </a:ext>
              </a:extLst>
            </p:cNvPr>
            <p:cNvSpPr>
              <a:spLocks/>
            </p:cNvSpPr>
            <p:nvPr/>
          </p:nvSpPr>
          <p:spPr bwMode="auto">
            <a:xfrm>
              <a:off x="1721873" y="2613652"/>
              <a:ext cx="55563" cy="9683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269">
            <a:extLst>
              <a:ext uri="{FF2B5EF4-FFF2-40B4-BE49-F238E27FC236}">
                <a16:creationId xmlns:a16="http://schemas.microsoft.com/office/drawing/2014/main" id="{9B3DBBAE-2E9A-4844-8390-BC5F610FB52C}"/>
              </a:ext>
            </a:extLst>
          </p:cNvPr>
          <p:cNvGrpSpPr>
            <a:grpSpLocks noChangeAspect="1"/>
          </p:cNvGrpSpPr>
          <p:nvPr/>
        </p:nvGrpSpPr>
        <p:grpSpPr bwMode="auto">
          <a:xfrm>
            <a:off x="2213045" y="3270855"/>
            <a:ext cx="390912" cy="390912"/>
            <a:chOff x="1614" y="3571"/>
            <a:chExt cx="312" cy="312"/>
          </a:xfrm>
          <a:solidFill>
            <a:schemeClr val="accent1"/>
          </a:solidFill>
        </p:grpSpPr>
        <p:sp>
          <p:nvSpPr>
            <p:cNvPr id="111" name="Freeform 270">
              <a:extLst>
                <a:ext uri="{FF2B5EF4-FFF2-40B4-BE49-F238E27FC236}">
                  <a16:creationId xmlns:a16="http://schemas.microsoft.com/office/drawing/2014/main" id="{4A112576-20C0-4799-B270-8009B745DF51}"/>
                </a:ext>
              </a:extLst>
            </p:cNvPr>
            <p:cNvSpPr>
              <a:spLocks/>
            </p:cNvSpPr>
            <p:nvPr/>
          </p:nvSpPr>
          <p:spPr bwMode="auto">
            <a:xfrm>
              <a:off x="1645" y="3814"/>
              <a:ext cx="69" cy="69"/>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71">
              <a:extLst>
                <a:ext uri="{FF2B5EF4-FFF2-40B4-BE49-F238E27FC236}">
                  <a16:creationId xmlns:a16="http://schemas.microsoft.com/office/drawing/2014/main" id="{C8AF3B0C-9738-49FE-90B9-EF54EBED31A7}"/>
                </a:ext>
              </a:extLst>
            </p:cNvPr>
            <p:cNvSpPr>
              <a:spLocks noEditPoints="1"/>
            </p:cNvSpPr>
            <p:nvPr/>
          </p:nvSpPr>
          <p:spPr bwMode="auto">
            <a:xfrm>
              <a:off x="1770" y="3571"/>
              <a:ext cx="156" cy="156"/>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72">
              <a:extLst>
                <a:ext uri="{FF2B5EF4-FFF2-40B4-BE49-F238E27FC236}">
                  <a16:creationId xmlns:a16="http://schemas.microsoft.com/office/drawing/2014/main" id="{49E74C15-2DBF-477C-B6F1-2000041C6667}"/>
                </a:ext>
              </a:extLst>
            </p:cNvPr>
            <p:cNvSpPr>
              <a:spLocks/>
            </p:cNvSpPr>
            <p:nvPr/>
          </p:nvSpPr>
          <p:spPr bwMode="auto">
            <a:xfrm>
              <a:off x="1614" y="3688"/>
              <a:ext cx="195" cy="195"/>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E5BA42EA-CD64-4F44-AA21-1839E9137E07}"/>
              </a:ext>
            </a:extLst>
          </p:cNvPr>
          <p:cNvGrpSpPr/>
          <p:nvPr/>
        </p:nvGrpSpPr>
        <p:grpSpPr>
          <a:xfrm>
            <a:off x="2251886" y="1862783"/>
            <a:ext cx="405512" cy="369710"/>
            <a:chOff x="5874818" y="1755972"/>
            <a:chExt cx="4491079" cy="4094571"/>
          </a:xfrm>
          <a:solidFill>
            <a:schemeClr val="accent1"/>
          </a:solidFill>
        </p:grpSpPr>
        <p:grpSp>
          <p:nvGrpSpPr>
            <p:cNvPr id="115" name="Group 114">
              <a:extLst>
                <a:ext uri="{FF2B5EF4-FFF2-40B4-BE49-F238E27FC236}">
                  <a16:creationId xmlns:a16="http://schemas.microsoft.com/office/drawing/2014/main" id="{136615F9-480C-4814-896A-6F180BE1774B}"/>
                </a:ext>
              </a:extLst>
            </p:cNvPr>
            <p:cNvGrpSpPr/>
            <p:nvPr/>
          </p:nvGrpSpPr>
          <p:grpSpPr>
            <a:xfrm>
              <a:off x="7549869" y="1755972"/>
              <a:ext cx="1140977" cy="4094571"/>
              <a:chOff x="7590329" y="1755972"/>
              <a:chExt cx="1140977" cy="4094571"/>
            </a:xfrm>
            <a:grpFill/>
          </p:grpSpPr>
          <p:sp>
            <p:nvSpPr>
              <p:cNvPr id="123" name="Oval 122">
                <a:extLst>
                  <a:ext uri="{FF2B5EF4-FFF2-40B4-BE49-F238E27FC236}">
                    <a16:creationId xmlns:a16="http://schemas.microsoft.com/office/drawing/2014/main" id="{FDE6C45C-F07A-4A8C-B95A-DB89CF47A949}"/>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7D49C322-A59A-4A8A-A234-F0B6296D7328}"/>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6" name="Oval 115">
              <a:extLst>
                <a:ext uri="{FF2B5EF4-FFF2-40B4-BE49-F238E27FC236}">
                  <a16:creationId xmlns:a16="http://schemas.microsoft.com/office/drawing/2014/main" id="{063BCFD2-6C62-4B87-B440-49303BA314E5}"/>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8E97B3C7-E3C9-4C44-94B1-CABAF43861A6}"/>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9166B216-35BB-4CBD-87A8-74E2F2AE6BC4}"/>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3C964067-CA46-4AA7-9302-4AF654DF0192}"/>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16DDF9B2-53C4-4710-92EB-46C3C21DB431}"/>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83FC9013-F46B-4B67-9C76-57DC58484B83}"/>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A6C8B54D-3B31-45DE-8DDC-8912F56F511B}"/>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4">
            <a:extLst>
              <a:ext uri="{FF2B5EF4-FFF2-40B4-BE49-F238E27FC236}">
                <a16:creationId xmlns:a16="http://schemas.microsoft.com/office/drawing/2014/main" id="{F72E5FD8-6D2B-4D3D-812A-F55AC5C80425}"/>
              </a:ext>
            </a:extLst>
          </p:cNvPr>
          <p:cNvGrpSpPr>
            <a:grpSpLocks noChangeAspect="1"/>
          </p:cNvGrpSpPr>
          <p:nvPr/>
        </p:nvGrpSpPr>
        <p:grpSpPr bwMode="auto">
          <a:xfrm>
            <a:off x="3275918" y="2495852"/>
            <a:ext cx="417513" cy="347662"/>
            <a:chOff x="2462" y="1468"/>
            <a:chExt cx="263" cy="219"/>
          </a:xfrm>
          <a:solidFill>
            <a:schemeClr val="accent1"/>
          </a:solidFill>
        </p:grpSpPr>
        <p:sp>
          <p:nvSpPr>
            <p:cNvPr id="125" name="Freeform 5">
              <a:extLst>
                <a:ext uri="{FF2B5EF4-FFF2-40B4-BE49-F238E27FC236}">
                  <a16:creationId xmlns:a16="http://schemas.microsoft.com/office/drawing/2014/main" id="{9D99C316-F6B3-49BD-82B2-47649A856FF7}"/>
                </a:ext>
              </a:extLst>
            </p:cNvPr>
            <p:cNvSpPr>
              <a:spLocks/>
            </p:cNvSpPr>
            <p:nvPr/>
          </p:nvSpPr>
          <p:spPr bwMode="auto">
            <a:xfrm>
              <a:off x="2462" y="1468"/>
              <a:ext cx="263" cy="219"/>
            </a:xfrm>
            <a:custGeom>
              <a:avLst/>
              <a:gdLst>
                <a:gd name="T0" fmla="*/ 82 w 201"/>
                <a:gd name="T1" fmla="*/ 114 h 167"/>
                <a:gd name="T2" fmla="*/ 46 w 201"/>
                <a:gd name="T3" fmla="*/ 114 h 167"/>
                <a:gd name="T4" fmla="*/ 46 w 201"/>
                <a:gd name="T5" fmla="*/ 114 h 167"/>
                <a:gd name="T6" fmla="*/ 14 w 201"/>
                <a:gd name="T7" fmla="*/ 82 h 167"/>
                <a:gd name="T8" fmla="*/ 46 w 201"/>
                <a:gd name="T9" fmla="*/ 49 h 167"/>
                <a:gd name="T10" fmla="*/ 57 w 201"/>
                <a:gd name="T11" fmla="*/ 50 h 167"/>
                <a:gd name="T12" fmla="*/ 64 w 201"/>
                <a:gd name="T13" fmla="*/ 52 h 167"/>
                <a:gd name="T14" fmla="*/ 66 w 201"/>
                <a:gd name="T15" fmla="*/ 46 h 167"/>
                <a:gd name="T16" fmla="*/ 115 w 201"/>
                <a:gd name="T17" fmla="*/ 12 h 167"/>
                <a:gd name="T18" fmla="*/ 164 w 201"/>
                <a:gd name="T19" fmla="*/ 61 h 167"/>
                <a:gd name="T20" fmla="*/ 162 w 201"/>
                <a:gd name="T21" fmla="*/ 74 h 167"/>
                <a:gd name="T22" fmla="*/ 159 w 201"/>
                <a:gd name="T23" fmla="*/ 84 h 167"/>
                <a:gd name="T24" fmla="*/ 170 w 201"/>
                <a:gd name="T25" fmla="*/ 83 h 167"/>
                <a:gd name="T26" fmla="*/ 172 w 201"/>
                <a:gd name="T27" fmla="*/ 83 h 167"/>
                <a:gd name="T28" fmla="*/ 186 w 201"/>
                <a:gd name="T29" fmla="*/ 97 h 167"/>
                <a:gd name="T30" fmla="*/ 174 w 201"/>
                <a:gd name="T31" fmla="*/ 112 h 167"/>
                <a:gd name="T32" fmla="*/ 138 w 201"/>
                <a:gd name="T33" fmla="*/ 112 h 167"/>
                <a:gd name="T34" fmla="*/ 125 w 201"/>
                <a:gd name="T35" fmla="*/ 86 h 167"/>
                <a:gd name="T36" fmla="*/ 92 w 201"/>
                <a:gd name="T37" fmla="*/ 72 h 167"/>
                <a:gd name="T38" fmla="*/ 68 w 201"/>
                <a:gd name="T39" fmla="*/ 79 h 167"/>
                <a:gd name="T40" fmla="*/ 75 w 201"/>
                <a:gd name="T41" fmla="*/ 91 h 167"/>
                <a:gd name="T42" fmla="*/ 93 w 201"/>
                <a:gd name="T43" fmla="*/ 86 h 167"/>
                <a:gd name="T44" fmla="*/ 116 w 201"/>
                <a:gd name="T45" fmla="*/ 96 h 167"/>
                <a:gd name="T46" fmla="*/ 126 w 201"/>
                <a:gd name="T47" fmla="*/ 120 h 167"/>
                <a:gd name="T48" fmla="*/ 116 w 201"/>
                <a:gd name="T49" fmla="*/ 143 h 167"/>
                <a:gd name="T50" fmla="*/ 93 w 201"/>
                <a:gd name="T51" fmla="*/ 153 h 167"/>
                <a:gd name="T52" fmla="*/ 75 w 201"/>
                <a:gd name="T53" fmla="*/ 147 h 167"/>
                <a:gd name="T54" fmla="*/ 68 w 201"/>
                <a:gd name="T55" fmla="*/ 159 h 167"/>
                <a:gd name="T56" fmla="*/ 92 w 201"/>
                <a:gd name="T57" fmla="*/ 167 h 167"/>
                <a:gd name="T58" fmla="*/ 125 w 201"/>
                <a:gd name="T59" fmla="*/ 153 h 167"/>
                <a:gd name="T60" fmla="*/ 138 w 201"/>
                <a:gd name="T61" fmla="*/ 125 h 167"/>
                <a:gd name="T62" fmla="*/ 175 w 201"/>
                <a:gd name="T63" fmla="*/ 125 h 167"/>
                <a:gd name="T64" fmla="*/ 176 w 201"/>
                <a:gd name="T65" fmla="*/ 125 h 167"/>
                <a:gd name="T66" fmla="*/ 201 w 201"/>
                <a:gd name="T67" fmla="*/ 96 h 167"/>
                <a:gd name="T68" fmla="*/ 176 w 201"/>
                <a:gd name="T69" fmla="*/ 71 h 167"/>
                <a:gd name="T70" fmla="*/ 177 w 201"/>
                <a:gd name="T71" fmla="*/ 63 h 167"/>
                <a:gd name="T72" fmla="*/ 113 w 201"/>
                <a:gd name="T73" fmla="*/ 0 h 167"/>
                <a:gd name="T74" fmla="*/ 113 w 201"/>
                <a:gd name="T75" fmla="*/ 0 h 167"/>
                <a:gd name="T76" fmla="*/ 56 w 201"/>
                <a:gd name="T77" fmla="*/ 38 h 167"/>
                <a:gd name="T78" fmla="*/ 47 w 201"/>
                <a:gd name="T79" fmla="*/ 36 h 167"/>
                <a:gd name="T80" fmla="*/ 0 w 201"/>
                <a:gd name="T81" fmla="*/ 82 h 167"/>
                <a:gd name="T82" fmla="*/ 46 w 201"/>
                <a:gd name="T83" fmla="*/ 127 h 167"/>
                <a:gd name="T84" fmla="*/ 85 w 201"/>
                <a:gd name="T85" fmla="*/ 127 h 167"/>
                <a:gd name="T86" fmla="*/ 82 w 201"/>
                <a:gd name="T87"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167">
                  <a:moveTo>
                    <a:pt x="82" y="114"/>
                  </a:moveTo>
                  <a:cubicBezTo>
                    <a:pt x="46" y="114"/>
                    <a:pt x="46" y="114"/>
                    <a:pt x="46" y="114"/>
                  </a:cubicBezTo>
                  <a:cubicBezTo>
                    <a:pt x="46" y="114"/>
                    <a:pt x="46" y="114"/>
                    <a:pt x="46" y="114"/>
                  </a:cubicBezTo>
                  <a:cubicBezTo>
                    <a:pt x="29" y="114"/>
                    <a:pt x="14" y="100"/>
                    <a:pt x="14" y="82"/>
                  </a:cubicBezTo>
                  <a:cubicBezTo>
                    <a:pt x="14" y="64"/>
                    <a:pt x="28" y="49"/>
                    <a:pt x="46" y="49"/>
                  </a:cubicBezTo>
                  <a:cubicBezTo>
                    <a:pt x="50" y="49"/>
                    <a:pt x="53" y="50"/>
                    <a:pt x="57" y="50"/>
                  </a:cubicBezTo>
                  <a:cubicBezTo>
                    <a:pt x="64" y="52"/>
                    <a:pt x="64" y="52"/>
                    <a:pt x="64" y="52"/>
                  </a:cubicBezTo>
                  <a:cubicBezTo>
                    <a:pt x="66" y="46"/>
                    <a:pt x="66" y="46"/>
                    <a:pt x="66" y="46"/>
                  </a:cubicBezTo>
                  <a:cubicBezTo>
                    <a:pt x="72" y="25"/>
                    <a:pt x="92" y="12"/>
                    <a:pt x="115" y="12"/>
                  </a:cubicBezTo>
                  <a:cubicBezTo>
                    <a:pt x="143" y="12"/>
                    <a:pt x="164" y="33"/>
                    <a:pt x="164" y="61"/>
                  </a:cubicBezTo>
                  <a:cubicBezTo>
                    <a:pt x="164" y="65"/>
                    <a:pt x="163" y="70"/>
                    <a:pt x="162" y="74"/>
                  </a:cubicBezTo>
                  <a:cubicBezTo>
                    <a:pt x="159" y="84"/>
                    <a:pt x="159" y="84"/>
                    <a:pt x="159" y="84"/>
                  </a:cubicBezTo>
                  <a:cubicBezTo>
                    <a:pt x="170" y="83"/>
                    <a:pt x="170" y="83"/>
                    <a:pt x="170" y="83"/>
                  </a:cubicBezTo>
                  <a:cubicBezTo>
                    <a:pt x="171" y="83"/>
                    <a:pt x="171" y="83"/>
                    <a:pt x="172" y="83"/>
                  </a:cubicBezTo>
                  <a:cubicBezTo>
                    <a:pt x="180" y="83"/>
                    <a:pt x="186" y="90"/>
                    <a:pt x="186" y="97"/>
                  </a:cubicBezTo>
                  <a:cubicBezTo>
                    <a:pt x="186" y="105"/>
                    <a:pt x="181" y="110"/>
                    <a:pt x="174" y="112"/>
                  </a:cubicBezTo>
                  <a:cubicBezTo>
                    <a:pt x="174" y="112"/>
                    <a:pt x="140" y="112"/>
                    <a:pt x="138" y="112"/>
                  </a:cubicBezTo>
                  <a:cubicBezTo>
                    <a:pt x="137" y="102"/>
                    <a:pt x="132" y="93"/>
                    <a:pt x="125" y="86"/>
                  </a:cubicBezTo>
                  <a:cubicBezTo>
                    <a:pt x="116" y="77"/>
                    <a:pt x="104" y="72"/>
                    <a:pt x="92" y="72"/>
                  </a:cubicBezTo>
                  <a:cubicBezTo>
                    <a:pt x="83" y="72"/>
                    <a:pt x="74" y="74"/>
                    <a:pt x="68" y="79"/>
                  </a:cubicBezTo>
                  <a:cubicBezTo>
                    <a:pt x="75" y="91"/>
                    <a:pt x="75" y="91"/>
                    <a:pt x="75" y="91"/>
                  </a:cubicBezTo>
                  <a:cubicBezTo>
                    <a:pt x="81" y="88"/>
                    <a:pt x="86" y="86"/>
                    <a:pt x="93" y="86"/>
                  </a:cubicBezTo>
                  <a:cubicBezTo>
                    <a:pt x="102" y="86"/>
                    <a:pt x="110" y="90"/>
                    <a:pt x="116" y="96"/>
                  </a:cubicBezTo>
                  <a:cubicBezTo>
                    <a:pt x="122" y="103"/>
                    <a:pt x="126" y="111"/>
                    <a:pt x="126" y="120"/>
                  </a:cubicBezTo>
                  <a:cubicBezTo>
                    <a:pt x="126" y="128"/>
                    <a:pt x="123" y="137"/>
                    <a:pt x="116" y="143"/>
                  </a:cubicBezTo>
                  <a:cubicBezTo>
                    <a:pt x="110" y="150"/>
                    <a:pt x="102" y="153"/>
                    <a:pt x="93" y="153"/>
                  </a:cubicBezTo>
                  <a:cubicBezTo>
                    <a:pt x="86" y="153"/>
                    <a:pt x="80" y="151"/>
                    <a:pt x="75" y="147"/>
                  </a:cubicBezTo>
                  <a:cubicBezTo>
                    <a:pt x="68" y="159"/>
                    <a:pt x="68" y="159"/>
                    <a:pt x="68" y="159"/>
                  </a:cubicBezTo>
                  <a:cubicBezTo>
                    <a:pt x="75" y="164"/>
                    <a:pt x="84" y="167"/>
                    <a:pt x="92" y="167"/>
                  </a:cubicBezTo>
                  <a:cubicBezTo>
                    <a:pt x="104" y="167"/>
                    <a:pt x="116" y="162"/>
                    <a:pt x="125" y="153"/>
                  </a:cubicBezTo>
                  <a:cubicBezTo>
                    <a:pt x="133" y="146"/>
                    <a:pt x="137" y="136"/>
                    <a:pt x="138" y="125"/>
                  </a:cubicBezTo>
                  <a:cubicBezTo>
                    <a:pt x="140" y="125"/>
                    <a:pt x="175" y="125"/>
                    <a:pt x="175" y="125"/>
                  </a:cubicBezTo>
                  <a:cubicBezTo>
                    <a:pt x="176" y="125"/>
                    <a:pt x="176" y="125"/>
                    <a:pt x="176" y="125"/>
                  </a:cubicBezTo>
                  <a:cubicBezTo>
                    <a:pt x="190" y="124"/>
                    <a:pt x="201" y="112"/>
                    <a:pt x="201" y="96"/>
                  </a:cubicBezTo>
                  <a:cubicBezTo>
                    <a:pt x="201" y="84"/>
                    <a:pt x="190" y="73"/>
                    <a:pt x="176" y="71"/>
                  </a:cubicBezTo>
                  <a:cubicBezTo>
                    <a:pt x="177" y="68"/>
                    <a:pt x="177" y="67"/>
                    <a:pt x="177" y="63"/>
                  </a:cubicBezTo>
                  <a:cubicBezTo>
                    <a:pt x="177" y="28"/>
                    <a:pt x="152" y="0"/>
                    <a:pt x="113" y="0"/>
                  </a:cubicBezTo>
                  <a:cubicBezTo>
                    <a:pt x="113" y="0"/>
                    <a:pt x="113" y="0"/>
                    <a:pt x="113" y="0"/>
                  </a:cubicBezTo>
                  <a:cubicBezTo>
                    <a:pt x="88" y="0"/>
                    <a:pt x="65" y="14"/>
                    <a:pt x="56" y="38"/>
                  </a:cubicBezTo>
                  <a:cubicBezTo>
                    <a:pt x="53" y="38"/>
                    <a:pt x="50" y="36"/>
                    <a:pt x="47" y="36"/>
                  </a:cubicBezTo>
                  <a:cubicBezTo>
                    <a:pt x="21" y="36"/>
                    <a:pt x="0" y="56"/>
                    <a:pt x="0" y="82"/>
                  </a:cubicBezTo>
                  <a:cubicBezTo>
                    <a:pt x="0" y="107"/>
                    <a:pt x="21" y="127"/>
                    <a:pt x="46" y="127"/>
                  </a:cubicBezTo>
                  <a:cubicBezTo>
                    <a:pt x="85" y="127"/>
                    <a:pt x="85" y="127"/>
                    <a:pt x="85" y="127"/>
                  </a:cubicBezTo>
                  <a:lnTo>
                    <a:pt x="82"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6">
              <a:extLst>
                <a:ext uri="{FF2B5EF4-FFF2-40B4-BE49-F238E27FC236}">
                  <a16:creationId xmlns:a16="http://schemas.microsoft.com/office/drawing/2014/main" id="{F3AAA26F-E701-4A92-B87D-FB0138DEDC01}"/>
                </a:ext>
              </a:extLst>
            </p:cNvPr>
            <p:cNvSpPr>
              <a:spLocks noChangeArrowheads="1"/>
            </p:cNvSpPr>
            <p:nvPr/>
          </p:nvSpPr>
          <p:spPr bwMode="auto">
            <a:xfrm>
              <a:off x="2552" y="1595"/>
              <a:ext cx="59" cy="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Shape 131">
            <a:extLst>
              <a:ext uri="{FF2B5EF4-FFF2-40B4-BE49-F238E27FC236}">
                <a16:creationId xmlns:a16="http://schemas.microsoft.com/office/drawing/2014/main" id="{04351DF2-B7DC-4899-9134-C39E721A3A4A}"/>
              </a:ext>
            </a:extLst>
          </p:cNvPr>
          <p:cNvSpPr/>
          <p:nvPr/>
        </p:nvSpPr>
        <p:spPr bwMode="auto">
          <a:xfrm>
            <a:off x="4616123" y="3245540"/>
            <a:ext cx="452810" cy="451818"/>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9" name="Right Bracket 138">
            <a:extLst>
              <a:ext uri="{FF2B5EF4-FFF2-40B4-BE49-F238E27FC236}">
                <a16:creationId xmlns:a16="http://schemas.microsoft.com/office/drawing/2014/main" id="{BD92C724-D2EF-48C5-89E6-5DD6D3781293}"/>
              </a:ext>
            </a:extLst>
          </p:cNvPr>
          <p:cNvSpPr/>
          <p:nvPr/>
        </p:nvSpPr>
        <p:spPr>
          <a:xfrm>
            <a:off x="6699456" y="2652599"/>
            <a:ext cx="254042" cy="1645746"/>
          </a:xfrm>
          <a:prstGeom prst="rightBracket">
            <a:avLst>
              <a:gd name="adj" fmla="val 0"/>
            </a:avLst>
          </a:prstGeom>
          <a:noFill/>
          <a:ln w="12700">
            <a:solidFill>
              <a:srgbClr val="0078D7"/>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797979"/>
              </a:solidFill>
              <a:effectLst/>
              <a:uLnTx/>
              <a:uFillTx/>
              <a:ea typeface="+mn-ea"/>
              <a:cs typeface="+mn-cs"/>
            </a:endParaRPr>
          </a:p>
        </p:txBody>
      </p:sp>
      <p:sp>
        <p:nvSpPr>
          <p:cNvPr id="140" name="Freeform 188">
            <a:extLst>
              <a:ext uri="{FF2B5EF4-FFF2-40B4-BE49-F238E27FC236}">
                <a16:creationId xmlns:a16="http://schemas.microsoft.com/office/drawing/2014/main" id="{6D2D7EB4-2898-4473-AC4B-15683095AB49}"/>
              </a:ext>
            </a:extLst>
          </p:cNvPr>
          <p:cNvSpPr/>
          <p:nvPr/>
        </p:nvSpPr>
        <p:spPr bwMode="auto">
          <a:xfrm>
            <a:off x="7613881" y="3249409"/>
            <a:ext cx="333556" cy="42780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ea typeface="Segoe UI Black" panose="020B0A02040204020203" pitchFamily="34" charset="0"/>
              <a:cs typeface="Segoe UI Black" panose="020B0A02040204020203" pitchFamily="34" charset="0"/>
            </a:endParaRPr>
          </a:p>
        </p:txBody>
      </p:sp>
      <p:grpSp>
        <p:nvGrpSpPr>
          <p:cNvPr id="141" name="Group 18">
            <a:extLst>
              <a:ext uri="{FF2B5EF4-FFF2-40B4-BE49-F238E27FC236}">
                <a16:creationId xmlns:a16="http://schemas.microsoft.com/office/drawing/2014/main" id="{1394EAD2-1368-46BB-BD24-8324B96E2A9D}"/>
              </a:ext>
            </a:extLst>
          </p:cNvPr>
          <p:cNvGrpSpPr>
            <a:grpSpLocks noChangeAspect="1"/>
          </p:cNvGrpSpPr>
          <p:nvPr/>
        </p:nvGrpSpPr>
        <p:grpSpPr bwMode="auto">
          <a:xfrm>
            <a:off x="8049340" y="3396669"/>
            <a:ext cx="409344" cy="181054"/>
            <a:chOff x="2204" y="1874"/>
            <a:chExt cx="312" cy="138"/>
          </a:xfrm>
          <a:solidFill>
            <a:schemeClr val="accent1"/>
          </a:solidFill>
        </p:grpSpPr>
        <p:sp>
          <p:nvSpPr>
            <p:cNvPr id="142" name="Freeform 19">
              <a:extLst>
                <a:ext uri="{FF2B5EF4-FFF2-40B4-BE49-F238E27FC236}">
                  <a16:creationId xmlns:a16="http://schemas.microsoft.com/office/drawing/2014/main" id="{6875DCB9-C5E0-465A-9035-1609BD54FF9B}"/>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6FDCB758-BFCE-41D4-AD50-95FF1AD567C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96EAE0BF-FCED-4D27-9B7E-B36E42FE42D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74A131F1-5A8B-4364-8137-1134F0D1E5F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23">
              <a:extLst>
                <a:ext uri="{FF2B5EF4-FFF2-40B4-BE49-F238E27FC236}">
                  <a16:creationId xmlns:a16="http://schemas.microsoft.com/office/drawing/2014/main" id="{76D32625-BC44-47B2-A28B-56F507280C47}"/>
                </a:ext>
              </a:extLst>
            </p:cNvPr>
            <p:cNvSpPr>
              <a:spLocks noChangeArrowheads="1"/>
            </p:cNvSpPr>
            <p:nvPr/>
          </p:nvSpPr>
          <p:spPr bwMode="auto">
            <a:xfrm>
              <a:off x="2345" y="1928"/>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24">
              <a:extLst>
                <a:ext uri="{FF2B5EF4-FFF2-40B4-BE49-F238E27FC236}">
                  <a16:creationId xmlns:a16="http://schemas.microsoft.com/office/drawing/2014/main" id="{13C7AB98-0C62-47EF-9502-4FA79D7316DE}"/>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25">
              <a:extLst>
                <a:ext uri="{FF2B5EF4-FFF2-40B4-BE49-F238E27FC236}">
                  <a16:creationId xmlns:a16="http://schemas.microsoft.com/office/drawing/2014/main" id="{4C7A1366-3D0C-42DA-B4D8-2D882AAADE6B}"/>
                </a:ext>
              </a:extLst>
            </p:cNvPr>
            <p:cNvSpPr>
              <a:spLocks noChangeArrowheads="1"/>
            </p:cNvSpPr>
            <p:nvPr/>
          </p:nvSpPr>
          <p:spPr bwMode="auto">
            <a:xfrm>
              <a:off x="2302"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211F4A80-A496-4856-BB1C-A22BCA428DF9}"/>
              </a:ext>
            </a:extLst>
          </p:cNvPr>
          <p:cNvGrpSpPr/>
          <p:nvPr/>
        </p:nvGrpSpPr>
        <p:grpSpPr>
          <a:xfrm>
            <a:off x="6116464" y="3283860"/>
            <a:ext cx="450273" cy="337705"/>
            <a:chOff x="6699456" y="3248594"/>
            <a:chExt cx="450273" cy="337705"/>
          </a:xfrm>
        </p:grpSpPr>
        <p:sp>
          <p:nvSpPr>
            <p:cNvPr id="150" name="Rectangle 225">
              <a:extLst>
                <a:ext uri="{FF2B5EF4-FFF2-40B4-BE49-F238E27FC236}">
                  <a16:creationId xmlns:a16="http://schemas.microsoft.com/office/drawing/2014/main" id="{250D06D0-EC7F-41BA-8B4D-6DC59CA4AB01}"/>
                </a:ext>
              </a:extLst>
            </p:cNvPr>
            <p:cNvSpPr>
              <a:spLocks noChangeArrowheads="1"/>
            </p:cNvSpPr>
            <p:nvPr/>
          </p:nvSpPr>
          <p:spPr bwMode="auto">
            <a:xfrm>
              <a:off x="6699456" y="3248594"/>
              <a:ext cx="450273" cy="33770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72" name="Freeform: Shape 171">
              <a:extLst>
                <a:ext uri="{FF2B5EF4-FFF2-40B4-BE49-F238E27FC236}">
                  <a16:creationId xmlns:a16="http://schemas.microsoft.com/office/drawing/2014/main" id="{1E432934-DCF0-48C2-8D49-216FDA6A595A}"/>
                </a:ext>
              </a:extLst>
            </p:cNvPr>
            <p:cNvSpPr>
              <a:spLocks/>
            </p:cNvSpPr>
            <p:nvPr/>
          </p:nvSpPr>
          <p:spPr bwMode="auto">
            <a:xfrm>
              <a:off x="6785160" y="3256959"/>
              <a:ext cx="287486" cy="288868"/>
            </a:xfrm>
            <a:custGeom>
              <a:avLst/>
              <a:gdLst>
                <a:gd name="connsiteX0" fmla="*/ 312777 w 330200"/>
                <a:gd name="connsiteY0" fmla="*/ 0 h 331788"/>
                <a:gd name="connsiteX1" fmla="*/ 330200 w 330200"/>
                <a:gd name="connsiteY1" fmla="*/ 19517 h 331788"/>
                <a:gd name="connsiteX2" fmla="*/ 330200 w 330200"/>
                <a:gd name="connsiteY2" fmla="*/ 219024 h 331788"/>
                <a:gd name="connsiteX3" fmla="*/ 312777 w 330200"/>
                <a:gd name="connsiteY3" fmla="*/ 238541 h 331788"/>
                <a:gd name="connsiteX4" fmla="*/ 258330 w 330200"/>
                <a:gd name="connsiteY4" fmla="*/ 238541 h 331788"/>
                <a:gd name="connsiteX5" fmla="*/ 227839 w 330200"/>
                <a:gd name="connsiteY5" fmla="*/ 299260 h 331788"/>
                <a:gd name="connsiteX6" fmla="*/ 151613 w 330200"/>
                <a:gd name="connsiteY6" fmla="*/ 331788 h 331788"/>
                <a:gd name="connsiteX7" fmla="*/ 73209 w 330200"/>
                <a:gd name="connsiteY7" fmla="*/ 299260 h 331788"/>
                <a:gd name="connsiteX8" fmla="*/ 73209 w 330200"/>
                <a:gd name="connsiteY8" fmla="*/ 273237 h 331788"/>
                <a:gd name="connsiteX9" fmla="*/ 99344 w 330200"/>
                <a:gd name="connsiteY9" fmla="*/ 273237 h 331788"/>
                <a:gd name="connsiteX10" fmla="*/ 151613 w 330200"/>
                <a:gd name="connsiteY10" fmla="*/ 292754 h 331788"/>
                <a:gd name="connsiteX11" fmla="*/ 201705 w 330200"/>
                <a:gd name="connsiteY11" fmla="*/ 273237 h 331788"/>
                <a:gd name="connsiteX12" fmla="*/ 201705 w 330200"/>
                <a:gd name="connsiteY12" fmla="*/ 171316 h 331788"/>
                <a:gd name="connsiteX13" fmla="*/ 151613 w 330200"/>
                <a:gd name="connsiteY13" fmla="*/ 149630 h 331788"/>
                <a:gd name="connsiteX14" fmla="*/ 99344 w 330200"/>
                <a:gd name="connsiteY14" fmla="*/ 171316 h 331788"/>
                <a:gd name="connsiteX15" fmla="*/ 73209 w 330200"/>
                <a:gd name="connsiteY15" fmla="*/ 171316 h 331788"/>
                <a:gd name="connsiteX16" fmla="*/ 73209 w 330200"/>
                <a:gd name="connsiteY16" fmla="*/ 145293 h 331788"/>
                <a:gd name="connsiteX17" fmla="*/ 151613 w 330200"/>
                <a:gd name="connsiteY17" fmla="*/ 112765 h 331788"/>
                <a:gd name="connsiteX18" fmla="*/ 227839 w 330200"/>
                <a:gd name="connsiteY18" fmla="*/ 145293 h 331788"/>
                <a:gd name="connsiteX19" fmla="*/ 258330 w 330200"/>
                <a:gd name="connsiteY19" fmla="*/ 201675 h 331788"/>
                <a:gd name="connsiteX20" fmla="*/ 293176 w 330200"/>
                <a:gd name="connsiteY20" fmla="*/ 201675 h 331788"/>
                <a:gd name="connsiteX21" fmla="*/ 293176 w 330200"/>
                <a:gd name="connsiteY21" fmla="*/ 19517 h 331788"/>
                <a:gd name="connsiteX22" fmla="*/ 312777 w 330200"/>
                <a:gd name="connsiteY22" fmla="*/ 0 h 331788"/>
                <a:gd name="connsiteX23" fmla="*/ 17357 w 330200"/>
                <a:gd name="connsiteY23" fmla="*/ 0 h 331788"/>
                <a:gd name="connsiteX24" fmla="*/ 36883 w 330200"/>
                <a:gd name="connsiteY24" fmla="*/ 19483 h 331788"/>
                <a:gd name="connsiteX25" fmla="*/ 36883 w 330200"/>
                <a:gd name="connsiteY25" fmla="*/ 141303 h 331788"/>
                <a:gd name="connsiteX26" fmla="*/ 36883 w 330200"/>
                <a:gd name="connsiteY26" fmla="*/ 201105 h 331788"/>
                <a:gd name="connsiteX27" fmla="*/ 37948 w 330200"/>
                <a:gd name="connsiteY27" fmla="*/ 201105 h 331788"/>
                <a:gd name="connsiteX28" fmla="*/ 112460 w 330200"/>
                <a:gd name="connsiteY28" fmla="*/ 201105 h 331788"/>
                <a:gd name="connsiteX29" fmla="*/ 149225 w 330200"/>
                <a:gd name="connsiteY29" fmla="*/ 174972 h 331788"/>
                <a:gd name="connsiteX30" fmla="*/ 148347 w 330200"/>
                <a:gd name="connsiteY30" fmla="*/ 175959 h 331788"/>
                <a:gd name="connsiteX31" fmla="*/ 147757 w 330200"/>
                <a:gd name="connsiteY31" fmla="*/ 176621 h 331788"/>
                <a:gd name="connsiteX32" fmla="*/ 151871 w 330200"/>
                <a:gd name="connsiteY32" fmla="*/ 175347 h 331788"/>
                <a:gd name="connsiteX33" fmla="*/ 195262 w 330200"/>
                <a:gd name="connsiteY33" fmla="*/ 218643 h 331788"/>
                <a:gd name="connsiteX34" fmla="*/ 151871 w 330200"/>
                <a:gd name="connsiteY34" fmla="*/ 261938 h 331788"/>
                <a:gd name="connsiteX35" fmla="*/ 112818 w 330200"/>
                <a:gd name="connsiteY35" fmla="*/ 238126 h 331788"/>
                <a:gd name="connsiteX36" fmla="*/ 101157 w 330200"/>
                <a:gd name="connsiteY36" fmla="*/ 238126 h 331788"/>
                <a:gd name="connsiteX37" fmla="*/ 92996 w 330200"/>
                <a:gd name="connsiteY37" fmla="*/ 238126 h 331788"/>
                <a:gd name="connsiteX38" fmla="*/ 92996 w 330200"/>
                <a:gd name="connsiteY38" fmla="*/ 238126 h 331788"/>
                <a:gd name="connsiteX39" fmla="*/ 19464 w 330200"/>
                <a:gd name="connsiteY39" fmla="*/ 238126 h 331788"/>
                <a:gd name="connsiteX40" fmla="*/ 12570 w 330200"/>
                <a:gd name="connsiteY40" fmla="*/ 235268 h 331788"/>
                <a:gd name="connsiteX41" fmla="*/ 5695 w 330200"/>
                <a:gd name="connsiteY41" fmla="*/ 232443 h 331788"/>
                <a:gd name="connsiteX42" fmla="*/ 5683 w 330200"/>
                <a:gd name="connsiteY42" fmla="*/ 232412 h 331788"/>
                <a:gd name="connsiteX43" fmla="*/ 5677 w 330200"/>
                <a:gd name="connsiteY43" fmla="*/ 232410 h 331788"/>
                <a:gd name="connsiteX44" fmla="*/ 5195 w 330200"/>
                <a:gd name="connsiteY44" fmla="*/ 231231 h 331788"/>
                <a:gd name="connsiteX45" fmla="*/ 0 w 330200"/>
                <a:gd name="connsiteY45" fmla="*/ 218643 h 331788"/>
                <a:gd name="connsiteX46" fmla="*/ 0 w 330200"/>
                <a:gd name="connsiteY46" fmla="*/ 218527 h 331788"/>
                <a:gd name="connsiteX47" fmla="*/ 0 w 330200"/>
                <a:gd name="connsiteY47" fmla="*/ 216179 h 331788"/>
                <a:gd name="connsiteX48" fmla="*/ 0 w 330200"/>
                <a:gd name="connsiteY48" fmla="*/ 215531 h 331788"/>
                <a:gd name="connsiteX49" fmla="*/ 0 w 330200"/>
                <a:gd name="connsiteY49" fmla="*/ 199744 h 331788"/>
                <a:gd name="connsiteX50" fmla="*/ 0 w 330200"/>
                <a:gd name="connsiteY50" fmla="*/ 193748 h 331788"/>
                <a:gd name="connsiteX51" fmla="*/ 0 w 330200"/>
                <a:gd name="connsiteY51" fmla="*/ 181841 h 331788"/>
                <a:gd name="connsiteX52" fmla="*/ 0 w 330200"/>
                <a:gd name="connsiteY52" fmla="*/ 170020 h 331788"/>
                <a:gd name="connsiteX53" fmla="*/ 0 w 330200"/>
                <a:gd name="connsiteY53" fmla="*/ 155134 h 331788"/>
                <a:gd name="connsiteX54" fmla="*/ 0 w 330200"/>
                <a:gd name="connsiteY54" fmla="*/ 134622 h 331788"/>
                <a:gd name="connsiteX55" fmla="*/ 0 w 330200"/>
                <a:gd name="connsiteY55" fmla="*/ 117862 h 331788"/>
                <a:gd name="connsiteX56" fmla="*/ 0 w 330200"/>
                <a:gd name="connsiteY56" fmla="*/ 85221 h 331788"/>
                <a:gd name="connsiteX57" fmla="*/ 0 w 330200"/>
                <a:gd name="connsiteY57" fmla="*/ 68263 h 331788"/>
                <a:gd name="connsiteX58" fmla="*/ 0 w 330200"/>
                <a:gd name="connsiteY58" fmla="*/ 19483 h 331788"/>
                <a:gd name="connsiteX59" fmla="*/ 17357 w 330200"/>
                <a:gd name="connsiteY59"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0200" h="331788">
                  <a:moveTo>
                    <a:pt x="312777" y="0"/>
                  </a:moveTo>
                  <a:cubicBezTo>
                    <a:pt x="321489" y="0"/>
                    <a:pt x="330200" y="8674"/>
                    <a:pt x="330200" y="19517"/>
                  </a:cubicBezTo>
                  <a:cubicBezTo>
                    <a:pt x="330200" y="19517"/>
                    <a:pt x="330200" y="19517"/>
                    <a:pt x="330200" y="219024"/>
                  </a:cubicBezTo>
                  <a:cubicBezTo>
                    <a:pt x="330200" y="229866"/>
                    <a:pt x="321489" y="238541"/>
                    <a:pt x="312777" y="238541"/>
                  </a:cubicBezTo>
                  <a:cubicBezTo>
                    <a:pt x="312777" y="238541"/>
                    <a:pt x="312777" y="238541"/>
                    <a:pt x="258330" y="238541"/>
                  </a:cubicBezTo>
                  <a:cubicBezTo>
                    <a:pt x="256152" y="260226"/>
                    <a:pt x="245262" y="281912"/>
                    <a:pt x="227839" y="299260"/>
                  </a:cubicBezTo>
                  <a:cubicBezTo>
                    <a:pt x="208238" y="318777"/>
                    <a:pt x="179926" y="331788"/>
                    <a:pt x="151613" y="331788"/>
                  </a:cubicBezTo>
                  <a:cubicBezTo>
                    <a:pt x="121123" y="331788"/>
                    <a:pt x="94988" y="318777"/>
                    <a:pt x="73209" y="299260"/>
                  </a:cubicBezTo>
                  <a:cubicBezTo>
                    <a:pt x="66675" y="290586"/>
                    <a:pt x="66675" y="279743"/>
                    <a:pt x="73209" y="273237"/>
                  </a:cubicBezTo>
                  <a:cubicBezTo>
                    <a:pt x="81920" y="266732"/>
                    <a:pt x="92810" y="266732"/>
                    <a:pt x="99344" y="273237"/>
                  </a:cubicBezTo>
                  <a:cubicBezTo>
                    <a:pt x="112411" y="286249"/>
                    <a:pt x="132012" y="292754"/>
                    <a:pt x="151613" y="292754"/>
                  </a:cubicBezTo>
                  <a:cubicBezTo>
                    <a:pt x="169036" y="292754"/>
                    <a:pt x="188637" y="286249"/>
                    <a:pt x="201705" y="273237"/>
                  </a:cubicBezTo>
                  <a:cubicBezTo>
                    <a:pt x="230017" y="245046"/>
                    <a:pt x="230017" y="199507"/>
                    <a:pt x="201705" y="171316"/>
                  </a:cubicBezTo>
                  <a:cubicBezTo>
                    <a:pt x="188637" y="158304"/>
                    <a:pt x="169036" y="149630"/>
                    <a:pt x="151613" y="149630"/>
                  </a:cubicBezTo>
                  <a:cubicBezTo>
                    <a:pt x="132012" y="149630"/>
                    <a:pt x="112411" y="156136"/>
                    <a:pt x="99344" y="171316"/>
                  </a:cubicBezTo>
                  <a:cubicBezTo>
                    <a:pt x="90632" y="177821"/>
                    <a:pt x="79743" y="177821"/>
                    <a:pt x="73209" y="171316"/>
                  </a:cubicBezTo>
                  <a:cubicBezTo>
                    <a:pt x="66675" y="162641"/>
                    <a:pt x="66675" y="151799"/>
                    <a:pt x="73209" y="145293"/>
                  </a:cubicBezTo>
                  <a:cubicBezTo>
                    <a:pt x="94988" y="123607"/>
                    <a:pt x="121123" y="112765"/>
                    <a:pt x="151613" y="112765"/>
                  </a:cubicBezTo>
                  <a:cubicBezTo>
                    <a:pt x="179926" y="112765"/>
                    <a:pt x="208238" y="123607"/>
                    <a:pt x="227839" y="145293"/>
                  </a:cubicBezTo>
                  <a:cubicBezTo>
                    <a:pt x="243085" y="160473"/>
                    <a:pt x="253974" y="179990"/>
                    <a:pt x="258330" y="201675"/>
                  </a:cubicBezTo>
                  <a:cubicBezTo>
                    <a:pt x="258330" y="201675"/>
                    <a:pt x="258330" y="201675"/>
                    <a:pt x="293176" y="201675"/>
                  </a:cubicBezTo>
                  <a:cubicBezTo>
                    <a:pt x="293176" y="201675"/>
                    <a:pt x="293176" y="201675"/>
                    <a:pt x="293176" y="19517"/>
                  </a:cubicBezTo>
                  <a:cubicBezTo>
                    <a:pt x="293176" y="8674"/>
                    <a:pt x="301888" y="0"/>
                    <a:pt x="312777" y="0"/>
                  </a:cubicBezTo>
                  <a:close/>
                  <a:moveTo>
                    <a:pt x="17357" y="0"/>
                  </a:moveTo>
                  <a:cubicBezTo>
                    <a:pt x="28205" y="0"/>
                    <a:pt x="36883" y="8659"/>
                    <a:pt x="36883" y="19483"/>
                  </a:cubicBezTo>
                  <a:cubicBezTo>
                    <a:pt x="36883" y="19483"/>
                    <a:pt x="36883" y="19483"/>
                    <a:pt x="36883" y="141303"/>
                  </a:cubicBezTo>
                  <a:lnTo>
                    <a:pt x="36883" y="201105"/>
                  </a:lnTo>
                  <a:lnTo>
                    <a:pt x="37948" y="201105"/>
                  </a:lnTo>
                  <a:cubicBezTo>
                    <a:pt x="41497" y="201105"/>
                    <a:pt x="55689" y="201105"/>
                    <a:pt x="112460" y="201105"/>
                  </a:cubicBezTo>
                  <a:cubicBezTo>
                    <a:pt x="118948" y="185861"/>
                    <a:pt x="131924" y="174972"/>
                    <a:pt x="149225" y="174972"/>
                  </a:cubicBezTo>
                  <a:cubicBezTo>
                    <a:pt x="149225" y="174972"/>
                    <a:pt x="149225" y="174972"/>
                    <a:pt x="148347" y="175959"/>
                  </a:cubicBezTo>
                  <a:lnTo>
                    <a:pt x="147757" y="176621"/>
                  </a:lnTo>
                  <a:lnTo>
                    <a:pt x="151871" y="175347"/>
                  </a:lnTo>
                  <a:cubicBezTo>
                    <a:pt x="173566" y="175347"/>
                    <a:pt x="195262" y="194830"/>
                    <a:pt x="195262" y="218643"/>
                  </a:cubicBezTo>
                  <a:cubicBezTo>
                    <a:pt x="195262" y="244620"/>
                    <a:pt x="175736" y="261938"/>
                    <a:pt x="151871" y="261938"/>
                  </a:cubicBezTo>
                  <a:cubicBezTo>
                    <a:pt x="134514" y="261938"/>
                    <a:pt x="119327" y="253279"/>
                    <a:pt x="112818" y="238126"/>
                  </a:cubicBezTo>
                  <a:cubicBezTo>
                    <a:pt x="112818" y="238126"/>
                    <a:pt x="112818" y="238126"/>
                    <a:pt x="101157" y="238126"/>
                  </a:cubicBezTo>
                  <a:lnTo>
                    <a:pt x="92996" y="238126"/>
                  </a:lnTo>
                  <a:lnTo>
                    <a:pt x="92996" y="238126"/>
                  </a:lnTo>
                  <a:cubicBezTo>
                    <a:pt x="92996" y="238126"/>
                    <a:pt x="92996" y="238126"/>
                    <a:pt x="19464" y="238126"/>
                  </a:cubicBezTo>
                  <a:lnTo>
                    <a:pt x="12570" y="235268"/>
                  </a:lnTo>
                  <a:lnTo>
                    <a:pt x="5695" y="232443"/>
                  </a:lnTo>
                  <a:lnTo>
                    <a:pt x="5683" y="232412"/>
                  </a:lnTo>
                  <a:lnTo>
                    <a:pt x="5677" y="232410"/>
                  </a:lnTo>
                  <a:lnTo>
                    <a:pt x="5195" y="231231"/>
                  </a:lnTo>
                  <a:lnTo>
                    <a:pt x="0" y="218643"/>
                  </a:lnTo>
                  <a:lnTo>
                    <a:pt x="0" y="218527"/>
                  </a:lnTo>
                  <a:lnTo>
                    <a:pt x="0" y="216179"/>
                  </a:lnTo>
                  <a:lnTo>
                    <a:pt x="0" y="215531"/>
                  </a:lnTo>
                  <a:lnTo>
                    <a:pt x="0" y="199744"/>
                  </a:lnTo>
                  <a:lnTo>
                    <a:pt x="0" y="193748"/>
                  </a:lnTo>
                  <a:lnTo>
                    <a:pt x="0" y="181841"/>
                  </a:lnTo>
                  <a:lnTo>
                    <a:pt x="0" y="170020"/>
                  </a:lnTo>
                  <a:lnTo>
                    <a:pt x="0" y="155134"/>
                  </a:lnTo>
                  <a:lnTo>
                    <a:pt x="0" y="134622"/>
                  </a:lnTo>
                  <a:lnTo>
                    <a:pt x="0" y="117862"/>
                  </a:lnTo>
                  <a:lnTo>
                    <a:pt x="0" y="85221"/>
                  </a:lnTo>
                  <a:lnTo>
                    <a:pt x="0" y="68263"/>
                  </a:lnTo>
                  <a:lnTo>
                    <a:pt x="0" y="19483"/>
                  </a:lnTo>
                  <a:cubicBezTo>
                    <a:pt x="0" y="8659"/>
                    <a:pt x="8679" y="0"/>
                    <a:pt x="17357"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73" name="Group 172">
              <a:extLst>
                <a:ext uri="{FF2B5EF4-FFF2-40B4-BE49-F238E27FC236}">
                  <a16:creationId xmlns:a16="http://schemas.microsoft.com/office/drawing/2014/main" id="{AD986D53-8DB7-45B4-B256-90E7C37D3E05}"/>
                </a:ext>
              </a:extLst>
            </p:cNvPr>
            <p:cNvGrpSpPr/>
            <p:nvPr/>
          </p:nvGrpSpPr>
          <p:grpSpPr>
            <a:xfrm>
              <a:off x="6699456" y="3248594"/>
              <a:ext cx="450273" cy="41853"/>
              <a:chOff x="6699456" y="3248594"/>
              <a:chExt cx="450273" cy="41853"/>
            </a:xfrm>
          </p:grpSpPr>
          <p:sp>
            <p:nvSpPr>
              <p:cNvPr id="151" name="Rectangle 226">
                <a:extLst>
                  <a:ext uri="{FF2B5EF4-FFF2-40B4-BE49-F238E27FC236}">
                    <a16:creationId xmlns:a16="http://schemas.microsoft.com/office/drawing/2014/main" id="{1531A4F1-6633-4844-B11D-A09946F96B24}"/>
                  </a:ext>
                </a:extLst>
              </p:cNvPr>
              <p:cNvSpPr>
                <a:spLocks noChangeArrowheads="1"/>
              </p:cNvSpPr>
              <p:nvPr/>
            </p:nvSpPr>
            <p:spPr bwMode="auto">
              <a:xfrm>
                <a:off x="6699456" y="3248594"/>
                <a:ext cx="450273" cy="4185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52" name="Oval 227">
                <a:extLst>
                  <a:ext uri="{FF2B5EF4-FFF2-40B4-BE49-F238E27FC236}">
                    <a16:creationId xmlns:a16="http://schemas.microsoft.com/office/drawing/2014/main" id="{24D1C679-DFC8-4CA9-BB28-F44F97B16186}"/>
                  </a:ext>
                </a:extLst>
              </p:cNvPr>
              <p:cNvSpPr>
                <a:spLocks noChangeArrowheads="1"/>
              </p:cNvSpPr>
              <p:nvPr/>
            </p:nvSpPr>
            <p:spPr bwMode="auto">
              <a:xfrm>
                <a:off x="6715331" y="3263026"/>
                <a:ext cx="12989" cy="1443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53" name="Oval 228">
                <a:extLst>
                  <a:ext uri="{FF2B5EF4-FFF2-40B4-BE49-F238E27FC236}">
                    <a16:creationId xmlns:a16="http://schemas.microsoft.com/office/drawing/2014/main" id="{742816A0-514D-427B-ADFE-8A84BACC7577}"/>
                  </a:ext>
                </a:extLst>
              </p:cNvPr>
              <p:cNvSpPr>
                <a:spLocks noChangeArrowheads="1"/>
              </p:cNvSpPr>
              <p:nvPr/>
            </p:nvSpPr>
            <p:spPr bwMode="auto">
              <a:xfrm>
                <a:off x="6735536" y="3263026"/>
                <a:ext cx="14432" cy="1443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sp>
            <p:nvSpPr>
              <p:cNvPr id="154" name="Oval 229">
                <a:extLst>
                  <a:ext uri="{FF2B5EF4-FFF2-40B4-BE49-F238E27FC236}">
                    <a16:creationId xmlns:a16="http://schemas.microsoft.com/office/drawing/2014/main" id="{91231213-0843-4461-9B88-FECF2A95EAC4}"/>
                  </a:ext>
                </a:extLst>
              </p:cNvPr>
              <p:cNvSpPr>
                <a:spLocks noChangeArrowheads="1"/>
              </p:cNvSpPr>
              <p:nvPr/>
            </p:nvSpPr>
            <p:spPr bwMode="auto">
              <a:xfrm>
                <a:off x="6757183" y="3263026"/>
                <a:ext cx="14432" cy="1443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b="1"/>
              </a:p>
            </p:txBody>
          </p:sp>
        </p:grpSp>
      </p:grpSp>
      <p:sp>
        <p:nvSpPr>
          <p:cNvPr id="162" name="AutoShape 8">
            <a:extLst>
              <a:ext uri="{FF2B5EF4-FFF2-40B4-BE49-F238E27FC236}">
                <a16:creationId xmlns:a16="http://schemas.microsoft.com/office/drawing/2014/main" id="{61221DD0-35BD-4637-9B4B-4C6E99E460C4}"/>
              </a:ext>
            </a:extLst>
          </p:cNvPr>
          <p:cNvSpPr>
            <a:spLocks noChangeAspect="1" noChangeArrowheads="1" noTextEdit="1"/>
          </p:cNvSpPr>
          <p:nvPr/>
        </p:nvSpPr>
        <p:spPr bwMode="auto">
          <a:xfrm>
            <a:off x="6126612" y="3265488"/>
            <a:ext cx="4365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20">
            <a:extLst>
              <a:ext uri="{FF2B5EF4-FFF2-40B4-BE49-F238E27FC236}">
                <a16:creationId xmlns:a16="http://schemas.microsoft.com/office/drawing/2014/main" id="{523FE75C-F371-4171-B654-86A79AE29ED3}"/>
              </a:ext>
            </a:extLst>
          </p:cNvPr>
          <p:cNvSpPr/>
          <p:nvPr/>
        </p:nvSpPr>
        <p:spPr bwMode="auto">
          <a:xfrm>
            <a:off x="6146049" y="4013806"/>
            <a:ext cx="397688" cy="397688"/>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76" name="Right Bracket 175">
            <a:extLst>
              <a:ext uri="{FF2B5EF4-FFF2-40B4-BE49-F238E27FC236}">
                <a16:creationId xmlns:a16="http://schemas.microsoft.com/office/drawing/2014/main" id="{C59EA5C8-5163-4965-9237-81913CE7C40D}"/>
              </a:ext>
            </a:extLst>
          </p:cNvPr>
          <p:cNvSpPr/>
          <p:nvPr/>
        </p:nvSpPr>
        <p:spPr>
          <a:xfrm flipH="1">
            <a:off x="5511011" y="2652599"/>
            <a:ext cx="393548" cy="1645746"/>
          </a:xfrm>
          <a:prstGeom prst="rightBracket">
            <a:avLst>
              <a:gd name="adj" fmla="val 0"/>
            </a:avLst>
          </a:prstGeom>
          <a:noFill/>
          <a:ln w="12700">
            <a:solidFill>
              <a:srgbClr val="0078D7"/>
            </a:solidFill>
            <a:miter lim="800000"/>
            <a:headEnd type="triangle"/>
            <a:tailEnd type="triangle"/>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797979"/>
              </a:solidFill>
              <a:effectLst/>
              <a:uLnTx/>
              <a:uFillTx/>
              <a:ea typeface="+mn-ea"/>
              <a:cs typeface="+mn-cs"/>
            </a:endParaRPr>
          </a:p>
        </p:txBody>
      </p:sp>
      <p:sp>
        <p:nvSpPr>
          <p:cNvPr id="179" name="Freeform 26">
            <a:extLst>
              <a:ext uri="{FF2B5EF4-FFF2-40B4-BE49-F238E27FC236}">
                <a16:creationId xmlns:a16="http://schemas.microsoft.com/office/drawing/2014/main" id="{ABE08305-4ABF-4469-8578-025BD40FA566}"/>
              </a:ext>
            </a:extLst>
          </p:cNvPr>
          <p:cNvSpPr>
            <a:spLocks/>
          </p:cNvSpPr>
          <p:nvPr/>
        </p:nvSpPr>
        <p:spPr bwMode="auto">
          <a:xfrm>
            <a:off x="5653833" y="5058074"/>
            <a:ext cx="292768" cy="333326"/>
          </a:xfrm>
          <a:custGeom>
            <a:avLst/>
            <a:gdLst>
              <a:gd name="T0" fmla="*/ 960 w 960"/>
              <a:gd name="T1" fmla="*/ 1003 h 1093"/>
              <a:gd name="T2" fmla="*/ 960 w 960"/>
              <a:gd name="T3" fmla="*/ 1003 h 1093"/>
              <a:gd name="T4" fmla="*/ 960 w 960"/>
              <a:gd name="T5" fmla="*/ 92 h 1093"/>
              <a:gd name="T6" fmla="*/ 617 w 960"/>
              <a:gd name="T7" fmla="*/ 0 h 1093"/>
              <a:gd name="T8" fmla="*/ 2 w 960"/>
              <a:gd name="T9" fmla="*/ 218 h 1093"/>
              <a:gd name="T10" fmla="*/ 0 w 960"/>
              <a:gd name="T11" fmla="*/ 218 h 1093"/>
              <a:gd name="T12" fmla="*/ 0 w 960"/>
              <a:gd name="T13" fmla="*/ 877 h 1093"/>
              <a:gd name="T14" fmla="*/ 210 w 960"/>
              <a:gd name="T15" fmla="*/ 798 h 1093"/>
              <a:gd name="T16" fmla="*/ 210 w 960"/>
              <a:gd name="T17" fmla="*/ 263 h 1093"/>
              <a:gd name="T18" fmla="*/ 617 w 960"/>
              <a:gd name="T19" fmla="*/ 171 h 1093"/>
              <a:gd name="T20" fmla="*/ 617 w 960"/>
              <a:gd name="T21" fmla="*/ 958 h 1093"/>
              <a:gd name="T22" fmla="*/ 0 w 960"/>
              <a:gd name="T23" fmla="*/ 877 h 1093"/>
              <a:gd name="T24" fmla="*/ 617 w 960"/>
              <a:gd name="T25" fmla="*/ 1093 h 1093"/>
              <a:gd name="T26" fmla="*/ 617 w 960"/>
              <a:gd name="T27" fmla="*/ 1093 h 1093"/>
              <a:gd name="T28" fmla="*/ 960 w 960"/>
              <a:gd name="T29" fmla="*/ 1003 h 1093"/>
              <a:gd name="T30" fmla="*/ 960 w 960"/>
              <a:gd name="T31" fmla="*/ 1003 h 1093"/>
              <a:gd name="T32" fmla="*/ 960 w 960"/>
              <a:gd name="T33" fmla="*/ 100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 h="1093">
                <a:moveTo>
                  <a:pt x="960" y="1003"/>
                </a:moveTo>
                <a:lnTo>
                  <a:pt x="960" y="1003"/>
                </a:lnTo>
                <a:lnTo>
                  <a:pt x="960" y="92"/>
                </a:lnTo>
                <a:lnTo>
                  <a:pt x="617" y="0"/>
                </a:lnTo>
                <a:lnTo>
                  <a:pt x="2" y="218"/>
                </a:lnTo>
                <a:lnTo>
                  <a:pt x="0" y="218"/>
                </a:lnTo>
                <a:lnTo>
                  <a:pt x="0" y="877"/>
                </a:lnTo>
                <a:lnTo>
                  <a:pt x="210" y="798"/>
                </a:lnTo>
                <a:lnTo>
                  <a:pt x="210" y="263"/>
                </a:lnTo>
                <a:lnTo>
                  <a:pt x="617" y="171"/>
                </a:lnTo>
                <a:lnTo>
                  <a:pt x="617" y="958"/>
                </a:lnTo>
                <a:lnTo>
                  <a:pt x="0" y="877"/>
                </a:lnTo>
                <a:lnTo>
                  <a:pt x="617" y="1093"/>
                </a:lnTo>
                <a:lnTo>
                  <a:pt x="617" y="1093"/>
                </a:lnTo>
                <a:lnTo>
                  <a:pt x="960" y="1003"/>
                </a:lnTo>
                <a:lnTo>
                  <a:pt x="960" y="1003"/>
                </a:lnTo>
                <a:lnTo>
                  <a:pt x="960" y="1003"/>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316" fontAlgn="auto">
              <a:spcBef>
                <a:spcPts val="0"/>
              </a:spcBef>
              <a:spcAft>
                <a:spcPts val="0"/>
              </a:spcAft>
              <a:defRPr/>
            </a:pPr>
            <a:endParaRPr lang="en-US" sz="1836">
              <a:ea typeface="+mn-ea"/>
              <a:cs typeface="+mn-cs"/>
            </a:endParaRPr>
          </a:p>
        </p:txBody>
      </p:sp>
      <p:grpSp>
        <p:nvGrpSpPr>
          <p:cNvPr id="180" name="Group 179">
            <a:extLst>
              <a:ext uri="{FF2B5EF4-FFF2-40B4-BE49-F238E27FC236}">
                <a16:creationId xmlns:a16="http://schemas.microsoft.com/office/drawing/2014/main" id="{5EC5399E-3CF1-4B29-BE41-4BBA01F687C1}"/>
              </a:ext>
            </a:extLst>
          </p:cNvPr>
          <p:cNvGrpSpPr/>
          <p:nvPr/>
        </p:nvGrpSpPr>
        <p:grpSpPr>
          <a:xfrm>
            <a:off x="6587807" y="5091234"/>
            <a:ext cx="459108" cy="288073"/>
            <a:chOff x="6494972" y="5966138"/>
            <a:chExt cx="459108" cy="288073"/>
          </a:xfrm>
        </p:grpSpPr>
        <p:grpSp>
          <p:nvGrpSpPr>
            <p:cNvPr id="181" name="Group 180">
              <a:extLst>
                <a:ext uri="{FF2B5EF4-FFF2-40B4-BE49-F238E27FC236}">
                  <a16:creationId xmlns:a16="http://schemas.microsoft.com/office/drawing/2014/main" id="{79990DB5-FC11-47C9-B392-EA73CEC1F585}"/>
                </a:ext>
              </a:extLst>
            </p:cNvPr>
            <p:cNvGrpSpPr/>
            <p:nvPr/>
          </p:nvGrpSpPr>
          <p:grpSpPr>
            <a:xfrm>
              <a:off x="6494972" y="5967899"/>
              <a:ext cx="459108" cy="271717"/>
              <a:chOff x="11428413" y="1663701"/>
              <a:chExt cx="155575" cy="92075"/>
            </a:xfrm>
          </p:grpSpPr>
          <p:sp>
            <p:nvSpPr>
              <p:cNvPr id="183" name="Oval 134">
                <a:extLst>
                  <a:ext uri="{FF2B5EF4-FFF2-40B4-BE49-F238E27FC236}">
                    <a16:creationId xmlns:a16="http://schemas.microsoft.com/office/drawing/2014/main" id="{03D8B261-6782-46DC-B4DA-2A6A891D1C53}"/>
                  </a:ext>
                </a:extLst>
              </p:cNvPr>
              <p:cNvSpPr>
                <a:spLocks noChangeArrowheads="1"/>
              </p:cNvSpPr>
              <p:nvPr/>
            </p:nvSpPr>
            <p:spPr bwMode="auto">
              <a:xfrm>
                <a:off x="11444288" y="1663701"/>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35">
                <a:extLst>
                  <a:ext uri="{FF2B5EF4-FFF2-40B4-BE49-F238E27FC236}">
                    <a16:creationId xmlns:a16="http://schemas.microsoft.com/office/drawing/2014/main" id="{DF1B8A11-C7C7-45AD-97D8-DA86C4228894}"/>
                  </a:ext>
                </a:extLst>
              </p:cNvPr>
              <p:cNvSpPr>
                <a:spLocks/>
              </p:cNvSpPr>
              <p:nvPr/>
            </p:nvSpPr>
            <p:spPr bwMode="auto">
              <a:xfrm>
                <a:off x="1142841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4"/>
                      <a:pt x="0" y="48"/>
                    </a:cubicBezTo>
                    <a:cubicBezTo>
                      <a:pt x="0" y="48"/>
                      <a:pt x="0" y="48"/>
                      <a:pt x="0" y="48"/>
                    </a:cubicBezTo>
                    <a:cubicBezTo>
                      <a:pt x="0" y="21"/>
                      <a:pt x="22" y="0"/>
                      <a:pt x="48" y="0"/>
                    </a:cubicBezTo>
                    <a:cubicBezTo>
                      <a:pt x="379" y="0"/>
                      <a:pt x="379" y="0"/>
                      <a:pt x="379" y="0"/>
                    </a:cubicBezTo>
                    <a:cubicBezTo>
                      <a:pt x="405" y="0"/>
                      <a:pt x="427" y="21"/>
                      <a:pt x="427" y="48"/>
                    </a:cubicBezTo>
                    <a:cubicBezTo>
                      <a:pt x="427" y="48"/>
                      <a:pt x="427" y="48"/>
                      <a:pt x="427" y="48"/>
                    </a:cubicBezTo>
                    <a:cubicBezTo>
                      <a:pt x="427" y="74"/>
                      <a:pt x="405" y="96"/>
                      <a:pt x="379" y="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36">
                <a:extLst>
                  <a:ext uri="{FF2B5EF4-FFF2-40B4-BE49-F238E27FC236}">
                    <a16:creationId xmlns:a16="http://schemas.microsoft.com/office/drawing/2014/main" id="{AAD93B1E-99C7-44F6-A72A-AAF7CF69F0C7}"/>
                  </a:ext>
                </a:extLst>
              </p:cNvPr>
              <p:cNvSpPr>
                <a:spLocks noChangeArrowheads="1"/>
              </p:cNvSpPr>
              <p:nvPr/>
            </p:nvSpPr>
            <p:spPr bwMode="auto">
              <a:xfrm>
                <a:off x="11506200" y="1677988"/>
                <a:ext cx="61913" cy="635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2" name="Graphic 181" descr="Gears">
              <a:extLst>
                <a:ext uri="{FF2B5EF4-FFF2-40B4-BE49-F238E27FC236}">
                  <a16:creationId xmlns:a16="http://schemas.microsoft.com/office/drawing/2014/main" id="{915F6908-63AB-4A9A-AEDA-AED8DD23E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578374" y="5966138"/>
              <a:ext cx="288073" cy="288073"/>
            </a:xfrm>
            <a:prstGeom prst="rect">
              <a:avLst/>
            </a:prstGeom>
          </p:spPr>
        </p:pic>
      </p:grpSp>
      <p:grpSp>
        <p:nvGrpSpPr>
          <p:cNvPr id="186" name="Group 75">
            <a:extLst>
              <a:ext uri="{FF2B5EF4-FFF2-40B4-BE49-F238E27FC236}">
                <a16:creationId xmlns:a16="http://schemas.microsoft.com/office/drawing/2014/main" id="{F846DBFE-E5AD-4786-BD37-BB27E4D8C809}"/>
              </a:ext>
            </a:extLst>
          </p:cNvPr>
          <p:cNvGrpSpPr>
            <a:grpSpLocks noChangeAspect="1"/>
          </p:cNvGrpSpPr>
          <p:nvPr/>
        </p:nvGrpSpPr>
        <p:grpSpPr bwMode="auto">
          <a:xfrm>
            <a:off x="6242559" y="2468691"/>
            <a:ext cx="204669" cy="409339"/>
            <a:chOff x="2890" y="2783"/>
            <a:chExt cx="156" cy="312"/>
          </a:xfrm>
        </p:grpSpPr>
        <p:sp>
          <p:nvSpPr>
            <p:cNvPr id="187" name="Freeform 76">
              <a:extLst>
                <a:ext uri="{FF2B5EF4-FFF2-40B4-BE49-F238E27FC236}">
                  <a16:creationId xmlns:a16="http://schemas.microsoft.com/office/drawing/2014/main" id="{68C3CA50-3611-4844-B9D9-70539FC42E01}"/>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7">
              <a:extLst>
                <a:ext uri="{FF2B5EF4-FFF2-40B4-BE49-F238E27FC236}">
                  <a16:creationId xmlns:a16="http://schemas.microsoft.com/office/drawing/2014/main" id="{0ACC4BB2-8509-484A-AFF2-695AE34A2A84}"/>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78">
              <a:extLst>
                <a:ext uri="{FF2B5EF4-FFF2-40B4-BE49-F238E27FC236}">
                  <a16:creationId xmlns:a16="http://schemas.microsoft.com/office/drawing/2014/main" id="{2BE14489-40BD-439C-9BAF-F6D81B7063B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
              <a:extLst>
                <a:ext uri="{FF2B5EF4-FFF2-40B4-BE49-F238E27FC236}">
                  <a16:creationId xmlns:a16="http://schemas.microsoft.com/office/drawing/2014/main" id="{B209FA54-83E6-41E4-84DC-F1D5C46ECF81}"/>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80">
              <a:extLst>
                <a:ext uri="{FF2B5EF4-FFF2-40B4-BE49-F238E27FC236}">
                  <a16:creationId xmlns:a16="http://schemas.microsoft.com/office/drawing/2014/main" id="{8A6688B9-D4EE-4F53-89C6-04D06162D467}"/>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81">
              <a:extLst>
                <a:ext uri="{FF2B5EF4-FFF2-40B4-BE49-F238E27FC236}">
                  <a16:creationId xmlns:a16="http://schemas.microsoft.com/office/drawing/2014/main" id="{806FD592-5C7E-4FB1-9743-08AA36D48D48}"/>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21">
            <a:extLst>
              <a:ext uri="{FF2B5EF4-FFF2-40B4-BE49-F238E27FC236}">
                <a16:creationId xmlns:a16="http://schemas.microsoft.com/office/drawing/2014/main" id="{9F435423-B3DD-4048-8607-B532800C2C53}"/>
              </a:ext>
            </a:extLst>
          </p:cNvPr>
          <p:cNvGrpSpPr>
            <a:grpSpLocks noChangeAspect="1"/>
          </p:cNvGrpSpPr>
          <p:nvPr/>
        </p:nvGrpSpPr>
        <p:grpSpPr bwMode="auto">
          <a:xfrm>
            <a:off x="8407411" y="5292732"/>
            <a:ext cx="392113" cy="390525"/>
            <a:chOff x="5296" y="3334"/>
            <a:chExt cx="247" cy="246"/>
          </a:xfrm>
          <a:solidFill>
            <a:schemeClr val="accent1"/>
          </a:solidFill>
        </p:grpSpPr>
        <p:sp>
          <p:nvSpPr>
            <p:cNvPr id="195" name="Freeform 22">
              <a:extLst>
                <a:ext uri="{FF2B5EF4-FFF2-40B4-BE49-F238E27FC236}">
                  <a16:creationId xmlns:a16="http://schemas.microsoft.com/office/drawing/2014/main" id="{D691029B-5B99-473E-9C9F-2D34C724A966}"/>
                </a:ext>
              </a:extLst>
            </p:cNvPr>
            <p:cNvSpPr>
              <a:spLocks/>
            </p:cNvSpPr>
            <p:nvPr/>
          </p:nvSpPr>
          <p:spPr bwMode="auto">
            <a:xfrm>
              <a:off x="5296" y="3334"/>
              <a:ext cx="247" cy="246"/>
            </a:xfrm>
            <a:custGeom>
              <a:avLst/>
              <a:gdLst>
                <a:gd name="T0" fmla="*/ 55 w 200"/>
                <a:gd name="T1" fmla="*/ 111 h 200"/>
                <a:gd name="T2" fmla="*/ 55 w 200"/>
                <a:gd name="T3" fmla="*/ 133 h 200"/>
                <a:gd name="T4" fmla="*/ 4 w 200"/>
                <a:gd name="T5" fmla="*/ 90 h 200"/>
                <a:gd name="T6" fmla="*/ 200 w 200"/>
                <a:gd name="T7" fmla="*/ 90 h 200"/>
                <a:gd name="T8" fmla="*/ 200 w 200"/>
                <a:gd name="T9" fmla="*/ 25 h 200"/>
                <a:gd name="T10" fmla="*/ 174 w 200"/>
                <a:gd name="T11" fmla="*/ 0 h 200"/>
                <a:gd name="T12" fmla="*/ 25 w 200"/>
                <a:gd name="T13" fmla="*/ 0 h 200"/>
                <a:gd name="T14" fmla="*/ 0 w 200"/>
                <a:gd name="T15" fmla="*/ 24 h 200"/>
                <a:gd name="T16" fmla="*/ 0 w 200"/>
                <a:gd name="T17" fmla="*/ 47 h 200"/>
                <a:gd name="T18" fmla="*/ 146 w 200"/>
                <a:gd name="T19" fmla="*/ 47 h 200"/>
                <a:gd name="T20" fmla="*/ 146 w 200"/>
                <a:gd name="T21" fmla="*/ 26 h 200"/>
                <a:gd name="T22" fmla="*/ 197 w 200"/>
                <a:gd name="T23" fmla="*/ 69 h 200"/>
                <a:gd name="T24" fmla="*/ 0 w 200"/>
                <a:gd name="T25" fmla="*/ 69 h 200"/>
                <a:gd name="T26" fmla="*/ 0 w 200"/>
                <a:gd name="T27" fmla="*/ 128 h 200"/>
                <a:gd name="T28" fmla="*/ 25 w 200"/>
                <a:gd name="T29" fmla="*/ 156 h 200"/>
                <a:gd name="T30" fmla="*/ 79 w 200"/>
                <a:gd name="T31" fmla="*/ 156 h 200"/>
                <a:gd name="T32" fmla="*/ 123 w 200"/>
                <a:gd name="T33" fmla="*/ 200 h 200"/>
                <a:gd name="T34" fmla="*/ 123 w 200"/>
                <a:gd name="T35" fmla="*/ 156 h 200"/>
                <a:gd name="T36" fmla="*/ 173 w 200"/>
                <a:gd name="T37" fmla="*/ 156 h 200"/>
                <a:gd name="T38" fmla="*/ 200 w 200"/>
                <a:gd name="T39" fmla="*/ 130 h 200"/>
                <a:gd name="T40" fmla="*/ 200 w 200"/>
                <a:gd name="T41" fmla="*/ 111 h 200"/>
                <a:gd name="T42" fmla="*/ 55 w 200"/>
                <a:gd name="T43" fmla="*/ 111 h 200"/>
                <a:gd name="T44" fmla="*/ 55 w 200"/>
                <a:gd name="T45"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55" y="111"/>
                  </a:moveTo>
                  <a:cubicBezTo>
                    <a:pt x="55" y="133"/>
                    <a:pt x="55" y="133"/>
                    <a:pt x="55" y="133"/>
                  </a:cubicBezTo>
                  <a:cubicBezTo>
                    <a:pt x="4" y="90"/>
                    <a:pt x="4" y="90"/>
                    <a:pt x="4" y="90"/>
                  </a:cubicBezTo>
                  <a:cubicBezTo>
                    <a:pt x="200" y="90"/>
                    <a:pt x="200" y="90"/>
                    <a:pt x="200" y="90"/>
                  </a:cubicBezTo>
                  <a:cubicBezTo>
                    <a:pt x="200" y="25"/>
                    <a:pt x="200" y="25"/>
                    <a:pt x="200" y="25"/>
                  </a:cubicBezTo>
                  <a:cubicBezTo>
                    <a:pt x="200" y="10"/>
                    <a:pt x="188" y="0"/>
                    <a:pt x="174" y="0"/>
                  </a:cubicBezTo>
                  <a:cubicBezTo>
                    <a:pt x="25" y="0"/>
                    <a:pt x="25" y="0"/>
                    <a:pt x="25" y="0"/>
                  </a:cubicBezTo>
                  <a:cubicBezTo>
                    <a:pt x="10" y="0"/>
                    <a:pt x="0" y="9"/>
                    <a:pt x="0" y="24"/>
                  </a:cubicBezTo>
                  <a:cubicBezTo>
                    <a:pt x="0" y="47"/>
                    <a:pt x="0" y="47"/>
                    <a:pt x="0" y="47"/>
                  </a:cubicBezTo>
                  <a:cubicBezTo>
                    <a:pt x="146" y="47"/>
                    <a:pt x="146" y="47"/>
                    <a:pt x="146" y="47"/>
                  </a:cubicBezTo>
                  <a:cubicBezTo>
                    <a:pt x="146" y="26"/>
                    <a:pt x="146" y="26"/>
                    <a:pt x="146" y="26"/>
                  </a:cubicBezTo>
                  <a:cubicBezTo>
                    <a:pt x="197" y="69"/>
                    <a:pt x="197" y="69"/>
                    <a:pt x="197" y="69"/>
                  </a:cubicBezTo>
                  <a:cubicBezTo>
                    <a:pt x="0" y="69"/>
                    <a:pt x="0" y="69"/>
                    <a:pt x="0" y="69"/>
                  </a:cubicBezTo>
                  <a:cubicBezTo>
                    <a:pt x="0" y="128"/>
                    <a:pt x="0" y="128"/>
                    <a:pt x="0" y="128"/>
                  </a:cubicBezTo>
                  <a:cubicBezTo>
                    <a:pt x="0" y="143"/>
                    <a:pt x="11" y="156"/>
                    <a:pt x="25" y="156"/>
                  </a:cubicBezTo>
                  <a:cubicBezTo>
                    <a:pt x="79" y="156"/>
                    <a:pt x="79" y="156"/>
                    <a:pt x="79" y="156"/>
                  </a:cubicBezTo>
                  <a:cubicBezTo>
                    <a:pt x="123" y="200"/>
                    <a:pt x="123" y="200"/>
                    <a:pt x="123" y="200"/>
                  </a:cubicBezTo>
                  <a:cubicBezTo>
                    <a:pt x="123" y="156"/>
                    <a:pt x="123" y="156"/>
                    <a:pt x="123" y="156"/>
                  </a:cubicBezTo>
                  <a:cubicBezTo>
                    <a:pt x="173" y="156"/>
                    <a:pt x="173" y="156"/>
                    <a:pt x="173" y="156"/>
                  </a:cubicBezTo>
                  <a:cubicBezTo>
                    <a:pt x="188" y="156"/>
                    <a:pt x="200" y="145"/>
                    <a:pt x="200" y="130"/>
                  </a:cubicBezTo>
                  <a:cubicBezTo>
                    <a:pt x="200" y="111"/>
                    <a:pt x="200" y="111"/>
                    <a:pt x="200" y="111"/>
                  </a:cubicBezTo>
                  <a:cubicBezTo>
                    <a:pt x="55" y="111"/>
                    <a:pt x="55" y="111"/>
                    <a:pt x="55" y="111"/>
                  </a:cubicBezTo>
                  <a:cubicBezTo>
                    <a:pt x="55" y="111"/>
                    <a:pt x="55" y="111"/>
                    <a:pt x="55" y="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3">
              <a:extLst>
                <a:ext uri="{FF2B5EF4-FFF2-40B4-BE49-F238E27FC236}">
                  <a16:creationId xmlns:a16="http://schemas.microsoft.com/office/drawing/2014/main" id="{DDB1ED46-5B90-44D8-9452-527BC80775AC}"/>
                </a:ext>
              </a:extLst>
            </p:cNvPr>
            <p:cNvSpPr>
              <a:spLocks noEditPoints="1"/>
            </p:cNvSpPr>
            <p:nvPr/>
          </p:nvSpPr>
          <p:spPr bwMode="auto">
            <a:xfrm>
              <a:off x="5296" y="3472"/>
              <a:ext cx="79" cy="55"/>
            </a:xfrm>
            <a:custGeom>
              <a:avLst/>
              <a:gdLst>
                <a:gd name="T0" fmla="*/ 0 w 64"/>
                <a:gd name="T1" fmla="*/ 17 h 45"/>
                <a:gd name="T2" fmla="*/ 25 w 64"/>
                <a:gd name="T3" fmla="*/ 45 h 45"/>
                <a:gd name="T4" fmla="*/ 64 w 64"/>
                <a:gd name="T5" fmla="*/ 45 h 45"/>
                <a:gd name="T6" fmla="*/ 64 w 64"/>
                <a:gd name="T7" fmla="*/ 44 h 45"/>
                <a:gd name="T8" fmla="*/ 25 w 64"/>
                <a:gd name="T9" fmla="*/ 44 h 45"/>
                <a:gd name="T10" fmla="*/ 0 w 64"/>
                <a:gd name="T11" fmla="*/ 17 h 45"/>
                <a:gd name="T12" fmla="*/ 55 w 64"/>
                <a:gd name="T13" fmla="*/ 0 h 45"/>
                <a:gd name="T14" fmla="*/ 54 w 64"/>
                <a:gd name="T15" fmla="*/ 0 h 45"/>
                <a:gd name="T16" fmla="*/ 54 w 64"/>
                <a:gd name="T17" fmla="*/ 20 h 45"/>
                <a:gd name="T18" fmla="*/ 55 w 64"/>
                <a:gd name="T19" fmla="*/ 21 h 45"/>
                <a:gd name="T20" fmla="*/ 55 w 6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5">
                  <a:moveTo>
                    <a:pt x="0" y="17"/>
                  </a:moveTo>
                  <a:cubicBezTo>
                    <a:pt x="0" y="31"/>
                    <a:pt x="11" y="44"/>
                    <a:pt x="25" y="45"/>
                  </a:cubicBezTo>
                  <a:cubicBezTo>
                    <a:pt x="64" y="45"/>
                    <a:pt x="64" y="45"/>
                    <a:pt x="64" y="45"/>
                  </a:cubicBezTo>
                  <a:cubicBezTo>
                    <a:pt x="64" y="44"/>
                    <a:pt x="64" y="44"/>
                    <a:pt x="64" y="44"/>
                  </a:cubicBezTo>
                  <a:cubicBezTo>
                    <a:pt x="25" y="44"/>
                    <a:pt x="25" y="44"/>
                    <a:pt x="25" y="44"/>
                  </a:cubicBezTo>
                  <a:cubicBezTo>
                    <a:pt x="11" y="44"/>
                    <a:pt x="0" y="31"/>
                    <a:pt x="0" y="17"/>
                  </a:cubicBezTo>
                  <a:moveTo>
                    <a:pt x="55" y="0"/>
                  </a:moveTo>
                  <a:cubicBezTo>
                    <a:pt x="54" y="0"/>
                    <a:pt x="54" y="0"/>
                    <a:pt x="54" y="0"/>
                  </a:cubicBezTo>
                  <a:cubicBezTo>
                    <a:pt x="54" y="20"/>
                    <a:pt x="54" y="20"/>
                    <a:pt x="54" y="20"/>
                  </a:cubicBezTo>
                  <a:cubicBezTo>
                    <a:pt x="55" y="21"/>
                    <a:pt x="55" y="21"/>
                    <a:pt x="55" y="21"/>
                  </a:cubicBezTo>
                  <a:cubicBezTo>
                    <a:pt x="55" y="0"/>
                    <a:pt x="55"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28">
            <a:extLst>
              <a:ext uri="{FF2B5EF4-FFF2-40B4-BE49-F238E27FC236}">
                <a16:creationId xmlns:a16="http://schemas.microsoft.com/office/drawing/2014/main" id="{7F531C8E-CA33-4AE0-A910-58B119530A6A}"/>
              </a:ext>
            </a:extLst>
          </p:cNvPr>
          <p:cNvGrpSpPr>
            <a:grpSpLocks noChangeAspect="1"/>
          </p:cNvGrpSpPr>
          <p:nvPr/>
        </p:nvGrpSpPr>
        <p:grpSpPr bwMode="auto">
          <a:xfrm>
            <a:off x="9575800" y="5273682"/>
            <a:ext cx="350837" cy="414338"/>
            <a:chOff x="6032" y="3322"/>
            <a:chExt cx="221" cy="261"/>
          </a:xfrm>
          <a:solidFill>
            <a:schemeClr val="accent1"/>
          </a:solidFill>
        </p:grpSpPr>
        <p:sp>
          <p:nvSpPr>
            <p:cNvPr id="201" name="Freeform 29">
              <a:extLst>
                <a:ext uri="{FF2B5EF4-FFF2-40B4-BE49-F238E27FC236}">
                  <a16:creationId xmlns:a16="http://schemas.microsoft.com/office/drawing/2014/main" id="{F864517D-5F7C-49CD-BAAA-F63944738FC1}"/>
                </a:ext>
              </a:extLst>
            </p:cNvPr>
            <p:cNvSpPr>
              <a:spLocks/>
            </p:cNvSpPr>
            <p:nvPr/>
          </p:nvSpPr>
          <p:spPr bwMode="auto">
            <a:xfrm>
              <a:off x="6074" y="3479"/>
              <a:ext cx="73" cy="104"/>
            </a:xfrm>
            <a:custGeom>
              <a:avLst/>
              <a:gdLst>
                <a:gd name="T0" fmla="*/ 48 w 73"/>
                <a:gd name="T1" fmla="*/ 0 h 104"/>
                <a:gd name="T2" fmla="*/ 22 w 73"/>
                <a:gd name="T3" fmla="*/ 0 h 104"/>
                <a:gd name="T4" fmla="*/ 22 w 73"/>
                <a:gd name="T5" fmla="*/ 55 h 104"/>
                <a:gd name="T6" fmla="*/ 0 w 73"/>
                <a:gd name="T7" fmla="*/ 55 h 104"/>
                <a:gd name="T8" fmla="*/ 37 w 73"/>
                <a:gd name="T9" fmla="*/ 104 h 104"/>
                <a:gd name="T10" fmla="*/ 73 w 73"/>
                <a:gd name="T11" fmla="*/ 55 h 104"/>
                <a:gd name="T12" fmla="*/ 48 w 73"/>
                <a:gd name="T13" fmla="*/ 55 h 104"/>
                <a:gd name="T14" fmla="*/ 48 w 73"/>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04">
                  <a:moveTo>
                    <a:pt x="48" y="0"/>
                  </a:moveTo>
                  <a:lnTo>
                    <a:pt x="22" y="0"/>
                  </a:lnTo>
                  <a:lnTo>
                    <a:pt x="22" y="55"/>
                  </a:lnTo>
                  <a:lnTo>
                    <a:pt x="0" y="55"/>
                  </a:lnTo>
                  <a:lnTo>
                    <a:pt x="37" y="104"/>
                  </a:lnTo>
                  <a:lnTo>
                    <a:pt x="73" y="55"/>
                  </a:lnTo>
                  <a:lnTo>
                    <a:pt x="48" y="55"/>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30">
              <a:extLst>
                <a:ext uri="{FF2B5EF4-FFF2-40B4-BE49-F238E27FC236}">
                  <a16:creationId xmlns:a16="http://schemas.microsoft.com/office/drawing/2014/main" id="{490CFCB2-3943-4166-8EF8-73D3B8818700}"/>
                </a:ext>
              </a:extLst>
            </p:cNvPr>
            <p:cNvSpPr>
              <a:spLocks noChangeArrowheads="1"/>
            </p:cNvSpPr>
            <p:nvPr/>
          </p:nvSpPr>
          <p:spPr bwMode="auto">
            <a:xfrm>
              <a:off x="6077" y="3397"/>
              <a:ext cx="6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31">
              <a:extLst>
                <a:ext uri="{FF2B5EF4-FFF2-40B4-BE49-F238E27FC236}">
                  <a16:creationId xmlns:a16="http://schemas.microsoft.com/office/drawing/2014/main" id="{843A2A52-3FBA-4E1F-9727-CA6A5FD28C23}"/>
                </a:ext>
              </a:extLst>
            </p:cNvPr>
            <p:cNvSpPr>
              <a:spLocks noChangeArrowheads="1"/>
            </p:cNvSpPr>
            <p:nvPr/>
          </p:nvSpPr>
          <p:spPr bwMode="auto">
            <a:xfrm>
              <a:off x="6077" y="3424"/>
              <a:ext cx="6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32">
              <a:extLst>
                <a:ext uri="{FF2B5EF4-FFF2-40B4-BE49-F238E27FC236}">
                  <a16:creationId xmlns:a16="http://schemas.microsoft.com/office/drawing/2014/main" id="{A59C482A-89F0-4B96-92F5-3A0DDF3DFC89}"/>
                </a:ext>
              </a:extLst>
            </p:cNvPr>
            <p:cNvSpPr>
              <a:spLocks noChangeArrowheads="1"/>
            </p:cNvSpPr>
            <p:nvPr/>
          </p:nvSpPr>
          <p:spPr bwMode="auto">
            <a:xfrm>
              <a:off x="6077" y="3451"/>
              <a:ext cx="64"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3">
              <a:extLst>
                <a:ext uri="{FF2B5EF4-FFF2-40B4-BE49-F238E27FC236}">
                  <a16:creationId xmlns:a16="http://schemas.microsoft.com/office/drawing/2014/main" id="{9F0BD935-510E-4C77-8DAC-1992FC8E1F0C}"/>
                </a:ext>
              </a:extLst>
            </p:cNvPr>
            <p:cNvSpPr>
              <a:spLocks/>
            </p:cNvSpPr>
            <p:nvPr/>
          </p:nvSpPr>
          <p:spPr bwMode="auto">
            <a:xfrm>
              <a:off x="6032" y="3322"/>
              <a:ext cx="92" cy="201"/>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4">
              <a:extLst>
                <a:ext uri="{FF2B5EF4-FFF2-40B4-BE49-F238E27FC236}">
                  <a16:creationId xmlns:a16="http://schemas.microsoft.com/office/drawing/2014/main" id="{FE57F733-A86B-440E-BA86-8FD4DEAF5599}"/>
                </a:ext>
              </a:extLst>
            </p:cNvPr>
            <p:cNvSpPr>
              <a:spLocks/>
            </p:cNvSpPr>
            <p:nvPr/>
          </p:nvSpPr>
          <p:spPr bwMode="auto">
            <a:xfrm>
              <a:off x="6134" y="3352"/>
              <a:ext cx="119" cy="175"/>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58731E61-5755-466A-A701-646061C81F90}"/>
              </a:ext>
            </a:extLst>
          </p:cNvPr>
          <p:cNvGrpSpPr/>
          <p:nvPr/>
        </p:nvGrpSpPr>
        <p:grpSpPr>
          <a:xfrm>
            <a:off x="10364068" y="5261647"/>
            <a:ext cx="401466" cy="429386"/>
            <a:chOff x="5242088" y="2038235"/>
            <a:chExt cx="349085" cy="373362"/>
          </a:xfrm>
        </p:grpSpPr>
        <p:sp>
          <p:nvSpPr>
            <p:cNvPr id="208" name="Freeform 182">
              <a:extLst>
                <a:ext uri="{FF2B5EF4-FFF2-40B4-BE49-F238E27FC236}">
                  <a16:creationId xmlns:a16="http://schemas.microsoft.com/office/drawing/2014/main" id="{B5307BCA-BCB1-41AA-9708-DE4B8A606FC2}"/>
                </a:ext>
              </a:extLst>
            </p:cNvPr>
            <p:cNvSpPr/>
            <p:nvPr/>
          </p:nvSpPr>
          <p:spPr bwMode="auto">
            <a:xfrm>
              <a:off x="5242088" y="2038235"/>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22">
              <a:extLst>
                <a:ext uri="{FF2B5EF4-FFF2-40B4-BE49-F238E27FC236}">
                  <a16:creationId xmlns:a16="http://schemas.microsoft.com/office/drawing/2014/main" id="{6040BE15-2FBA-4CAB-A75E-AABDAACAF4AB}"/>
                </a:ext>
              </a:extLst>
            </p:cNvPr>
            <p:cNvGrpSpPr>
              <a:grpSpLocks noChangeAspect="1"/>
            </p:cNvGrpSpPr>
            <p:nvPr/>
          </p:nvGrpSpPr>
          <p:grpSpPr bwMode="auto">
            <a:xfrm>
              <a:off x="5414535" y="2154069"/>
              <a:ext cx="176638" cy="257528"/>
              <a:chOff x="4062" y="2783"/>
              <a:chExt cx="214" cy="312"/>
            </a:xfrm>
            <a:solidFill>
              <a:schemeClr val="accent1"/>
            </a:solidFill>
          </p:grpSpPr>
          <p:sp>
            <p:nvSpPr>
              <p:cNvPr id="210" name="AutoShape 221">
                <a:extLst>
                  <a:ext uri="{FF2B5EF4-FFF2-40B4-BE49-F238E27FC236}">
                    <a16:creationId xmlns:a16="http://schemas.microsoft.com/office/drawing/2014/main" id="{4740D30E-196D-46B3-9B12-83C2C9FAA917}"/>
                  </a:ext>
                </a:extLst>
              </p:cNvPr>
              <p:cNvSpPr>
                <a:spLocks noChangeAspect="1" noChangeArrowheads="1" noTextEdit="1"/>
              </p:cNvSpPr>
              <p:nvPr/>
            </p:nvSpPr>
            <p:spPr bwMode="auto">
              <a:xfrm>
                <a:off x="4062" y="2783"/>
                <a:ext cx="214"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223">
                <a:extLst>
                  <a:ext uri="{FF2B5EF4-FFF2-40B4-BE49-F238E27FC236}">
                    <a16:creationId xmlns:a16="http://schemas.microsoft.com/office/drawing/2014/main" id="{BA72B767-8785-4297-8EA2-F4AC7E10D3F2}"/>
                  </a:ext>
                </a:extLst>
              </p:cNvPr>
              <p:cNvSpPr>
                <a:spLocks noChangeArrowheads="1"/>
              </p:cNvSpPr>
              <p:nvPr/>
            </p:nvSpPr>
            <p:spPr bwMode="auto">
              <a:xfrm>
                <a:off x="4062" y="2783"/>
                <a:ext cx="214"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24">
                <a:extLst>
                  <a:ext uri="{FF2B5EF4-FFF2-40B4-BE49-F238E27FC236}">
                    <a16:creationId xmlns:a16="http://schemas.microsoft.com/office/drawing/2014/main" id="{1D27CD13-9E3E-489E-B16B-68C5595D0173}"/>
                  </a:ext>
                </a:extLst>
              </p:cNvPr>
              <p:cNvSpPr>
                <a:spLocks noChangeArrowheads="1"/>
              </p:cNvSpPr>
              <p:nvPr/>
            </p:nvSpPr>
            <p:spPr bwMode="auto">
              <a:xfrm>
                <a:off x="4091" y="2822"/>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225">
                <a:extLst>
                  <a:ext uri="{FF2B5EF4-FFF2-40B4-BE49-F238E27FC236}">
                    <a16:creationId xmlns:a16="http://schemas.microsoft.com/office/drawing/2014/main" id="{8E31A70B-FF60-404D-87B4-0B45590F8333}"/>
                  </a:ext>
                </a:extLst>
              </p:cNvPr>
              <p:cNvSpPr>
                <a:spLocks noChangeArrowheads="1"/>
              </p:cNvSpPr>
              <p:nvPr/>
            </p:nvSpPr>
            <p:spPr bwMode="auto">
              <a:xfrm>
                <a:off x="4091" y="2871"/>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226">
                <a:extLst>
                  <a:ext uri="{FF2B5EF4-FFF2-40B4-BE49-F238E27FC236}">
                    <a16:creationId xmlns:a16="http://schemas.microsoft.com/office/drawing/2014/main" id="{FA5BDA0A-A191-4EAF-AD31-6C2E76CC9589}"/>
                  </a:ext>
                </a:extLst>
              </p:cNvPr>
              <p:cNvSpPr>
                <a:spLocks noChangeArrowheads="1"/>
              </p:cNvSpPr>
              <p:nvPr/>
            </p:nvSpPr>
            <p:spPr bwMode="auto">
              <a:xfrm>
                <a:off x="4091" y="2919"/>
                <a:ext cx="15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227">
                <a:extLst>
                  <a:ext uri="{FF2B5EF4-FFF2-40B4-BE49-F238E27FC236}">
                    <a16:creationId xmlns:a16="http://schemas.microsoft.com/office/drawing/2014/main" id="{A7689499-918A-4407-999A-0F22979DA1C1}"/>
                  </a:ext>
                </a:extLst>
              </p:cNvPr>
              <p:cNvSpPr>
                <a:spLocks noChangeArrowheads="1"/>
              </p:cNvSpPr>
              <p:nvPr/>
            </p:nvSpPr>
            <p:spPr bwMode="auto">
              <a:xfrm>
                <a:off x="4091" y="2968"/>
                <a:ext cx="15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28">
                <a:extLst>
                  <a:ext uri="{FF2B5EF4-FFF2-40B4-BE49-F238E27FC236}">
                    <a16:creationId xmlns:a16="http://schemas.microsoft.com/office/drawing/2014/main" id="{6429ACBA-48A6-4E5A-AB1B-9B8D2EC764CD}"/>
                  </a:ext>
                </a:extLst>
              </p:cNvPr>
              <p:cNvSpPr>
                <a:spLocks noChangeArrowheads="1"/>
              </p:cNvSpPr>
              <p:nvPr/>
            </p:nvSpPr>
            <p:spPr bwMode="auto">
              <a:xfrm>
                <a:off x="4091" y="3017"/>
                <a:ext cx="8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9" name="Group 218">
            <a:extLst>
              <a:ext uri="{FF2B5EF4-FFF2-40B4-BE49-F238E27FC236}">
                <a16:creationId xmlns:a16="http://schemas.microsoft.com/office/drawing/2014/main" id="{37FC40D5-2D68-4D39-8E69-9BC4ED849CA3}"/>
              </a:ext>
            </a:extLst>
          </p:cNvPr>
          <p:cNvGrpSpPr/>
          <p:nvPr/>
        </p:nvGrpSpPr>
        <p:grpSpPr>
          <a:xfrm>
            <a:off x="10741722" y="3237385"/>
            <a:ext cx="405512" cy="369710"/>
            <a:chOff x="5874818" y="1755972"/>
            <a:chExt cx="4491079" cy="4094571"/>
          </a:xfrm>
          <a:solidFill>
            <a:schemeClr val="accent1"/>
          </a:solidFill>
        </p:grpSpPr>
        <p:grpSp>
          <p:nvGrpSpPr>
            <p:cNvPr id="220" name="Group 219">
              <a:extLst>
                <a:ext uri="{FF2B5EF4-FFF2-40B4-BE49-F238E27FC236}">
                  <a16:creationId xmlns:a16="http://schemas.microsoft.com/office/drawing/2014/main" id="{2A78FE3D-947D-4733-B1C8-90DA103D7B09}"/>
                </a:ext>
              </a:extLst>
            </p:cNvPr>
            <p:cNvGrpSpPr/>
            <p:nvPr/>
          </p:nvGrpSpPr>
          <p:grpSpPr>
            <a:xfrm>
              <a:off x="7549869" y="1755972"/>
              <a:ext cx="1140977" cy="4094571"/>
              <a:chOff x="7590329" y="1755972"/>
              <a:chExt cx="1140977" cy="4094571"/>
            </a:xfrm>
            <a:grpFill/>
          </p:grpSpPr>
          <p:sp>
            <p:nvSpPr>
              <p:cNvPr id="228" name="Oval 227">
                <a:extLst>
                  <a:ext uri="{FF2B5EF4-FFF2-40B4-BE49-F238E27FC236}">
                    <a16:creationId xmlns:a16="http://schemas.microsoft.com/office/drawing/2014/main" id="{3567974A-7CE6-460F-8A2F-66143FB76605}"/>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B789C04D-54E5-4F09-802C-CEC06A7A2AE1}"/>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Oval 220">
              <a:extLst>
                <a:ext uri="{FF2B5EF4-FFF2-40B4-BE49-F238E27FC236}">
                  <a16:creationId xmlns:a16="http://schemas.microsoft.com/office/drawing/2014/main" id="{924A672B-E066-4EBD-8340-3EBFA2DC6DAC}"/>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B0ADF24F-B55C-49C7-BAC8-28C98720858A}"/>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1C81F295-FA1D-4FA8-B15E-110A7B486647}"/>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280BBB15-6EFC-47A1-82E8-0F85698B9438}"/>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2315BBFA-F5C0-4199-8391-19F8B15FA7A5}"/>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F3E2CAB8-D8E5-41F5-A7F4-71CAB722BBF0}"/>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AEA225D3-00E9-4AD6-AD33-F0B435497386}"/>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Freeform 188">
            <a:extLst>
              <a:ext uri="{FF2B5EF4-FFF2-40B4-BE49-F238E27FC236}">
                <a16:creationId xmlns:a16="http://schemas.microsoft.com/office/drawing/2014/main" id="{EBF2ECE4-F6BE-4EF4-9BD7-63A00083FDCD}"/>
              </a:ext>
            </a:extLst>
          </p:cNvPr>
          <p:cNvSpPr/>
          <p:nvPr/>
        </p:nvSpPr>
        <p:spPr bwMode="auto">
          <a:xfrm>
            <a:off x="9298893" y="3610897"/>
            <a:ext cx="333556" cy="42780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a:solidFill>
                <a:srgbClr val="FFFFFF">
                  <a:lumMod val="85000"/>
                </a:srgbClr>
              </a:solidFill>
              <a:ea typeface="Segoe UI Black" panose="020B0A02040204020203" pitchFamily="34" charset="0"/>
              <a:cs typeface="Segoe UI Black" panose="020B0A02040204020203" pitchFamily="34" charset="0"/>
            </a:endParaRPr>
          </a:p>
        </p:txBody>
      </p:sp>
      <p:sp>
        <p:nvSpPr>
          <p:cNvPr id="234" name="TextBox 233">
            <a:extLst>
              <a:ext uri="{FF2B5EF4-FFF2-40B4-BE49-F238E27FC236}">
                <a16:creationId xmlns:a16="http://schemas.microsoft.com/office/drawing/2014/main" id="{4819B91E-4F09-4516-943A-8E7290D6A9B2}"/>
              </a:ext>
            </a:extLst>
          </p:cNvPr>
          <p:cNvSpPr txBox="1"/>
          <p:nvPr/>
        </p:nvSpPr>
        <p:spPr>
          <a:xfrm>
            <a:off x="9298894" y="2924957"/>
            <a:ext cx="333556" cy="427802"/>
          </a:xfrm>
          <a:custGeom>
            <a:avLst/>
            <a:gdLst>
              <a:gd name="connsiteX0" fmla="*/ 295680 w 470979"/>
              <a:gd name="connsiteY0" fmla="*/ 226336 h 604054"/>
              <a:gd name="connsiteX1" fmla="*/ 295680 w 470979"/>
              <a:gd name="connsiteY1" fmla="*/ 262482 h 604054"/>
              <a:gd name="connsiteX2" fmla="*/ 315690 w 470979"/>
              <a:gd name="connsiteY2" fmla="*/ 268695 h 604054"/>
              <a:gd name="connsiteX3" fmla="*/ 321498 w 470979"/>
              <a:gd name="connsiteY3" fmla="*/ 289270 h 604054"/>
              <a:gd name="connsiteX4" fmla="*/ 321498 w 470979"/>
              <a:gd name="connsiteY4" fmla="*/ 309602 h 604054"/>
              <a:gd name="connsiteX5" fmla="*/ 327550 w 470979"/>
              <a:gd name="connsiteY5" fmla="*/ 347039 h 604054"/>
              <a:gd name="connsiteX6" fmla="*/ 346995 w 470979"/>
              <a:gd name="connsiteY6" fmla="*/ 368179 h 604054"/>
              <a:gd name="connsiteX7" fmla="*/ 346995 w 470979"/>
              <a:gd name="connsiteY7" fmla="*/ 368824 h 604054"/>
              <a:gd name="connsiteX8" fmla="*/ 327389 w 470979"/>
              <a:gd name="connsiteY8" fmla="*/ 389318 h 604054"/>
              <a:gd name="connsiteX9" fmla="*/ 321498 w 470979"/>
              <a:gd name="connsiteY9" fmla="*/ 424980 h 604054"/>
              <a:gd name="connsiteX10" fmla="*/ 321498 w 470979"/>
              <a:gd name="connsiteY10" fmla="*/ 447895 h 604054"/>
              <a:gd name="connsiteX11" fmla="*/ 315286 w 470979"/>
              <a:gd name="connsiteY11" fmla="*/ 468227 h 604054"/>
              <a:gd name="connsiteX12" fmla="*/ 295680 w 470979"/>
              <a:gd name="connsiteY12" fmla="*/ 474198 h 604054"/>
              <a:gd name="connsiteX13" fmla="*/ 295680 w 470979"/>
              <a:gd name="connsiteY13" fmla="*/ 510344 h 604054"/>
              <a:gd name="connsiteX14" fmla="*/ 343203 w 470979"/>
              <a:gd name="connsiteY14" fmla="*/ 504131 h 604054"/>
              <a:gd name="connsiteX15" fmla="*/ 367893 w 470979"/>
              <a:gd name="connsiteY15" fmla="*/ 484606 h 604054"/>
              <a:gd name="connsiteX16" fmla="*/ 375396 w 470979"/>
              <a:gd name="connsiteY16" fmla="*/ 442892 h 604054"/>
              <a:gd name="connsiteX17" fmla="*/ 375396 w 470979"/>
              <a:gd name="connsiteY17" fmla="*/ 415783 h 604054"/>
              <a:gd name="connsiteX18" fmla="*/ 399439 w 470979"/>
              <a:gd name="connsiteY18" fmla="*/ 386413 h 604054"/>
              <a:gd name="connsiteX19" fmla="*/ 399439 w 470979"/>
              <a:gd name="connsiteY19" fmla="*/ 350267 h 604054"/>
              <a:gd name="connsiteX20" fmla="*/ 375396 w 470979"/>
              <a:gd name="connsiteY20" fmla="*/ 321221 h 604054"/>
              <a:gd name="connsiteX21" fmla="*/ 375396 w 470979"/>
              <a:gd name="connsiteY21" fmla="*/ 292174 h 604054"/>
              <a:gd name="connsiteX22" fmla="*/ 367731 w 470979"/>
              <a:gd name="connsiteY22" fmla="*/ 251913 h 604054"/>
              <a:gd name="connsiteX23" fmla="*/ 342880 w 470979"/>
              <a:gd name="connsiteY23" fmla="*/ 232548 h 604054"/>
              <a:gd name="connsiteX24" fmla="*/ 295680 w 470979"/>
              <a:gd name="connsiteY24" fmla="*/ 226336 h 604054"/>
              <a:gd name="connsiteX25" fmla="*/ 175299 w 470979"/>
              <a:gd name="connsiteY25" fmla="*/ 226336 h 604054"/>
              <a:gd name="connsiteX26" fmla="*/ 127775 w 470979"/>
              <a:gd name="connsiteY26" fmla="*/ 232548 h 604054"/>
              <a:gd name="connsiteX27" fmla="*/ 103087 w 470979"/>
              <a:gd name="connsiteY27" fmla="*/ 252074 h 604054"/>
              <a:gd name="connsiteX28" fmla="*/ 95583 w 470979"/>
              <a:gd name="connsiteY28" fmla="*/ 293788 h 604054"/>
              <a:gd name="connsiteX29" fmla="*/ 95583 w 470979"/>
              <a:gd name="connsiteY29" fmla="*/ 320898 h 604054"/>
              <a:gd name="connsiteX30" fmla="*/ 71539 w 470979"/>
              <a:gd name="connsiteY30" fmla="*/ 350267 h 604054"/>
              <a:gd name="connsiteX31" fmla="*/ 71539 w 470979"/>
              <a:gd name="connsiteY31" fmla="*/ 386413 h 604054"/>
              <a:gd name="connsiteX32" fmla="*/ 95583 w 470979"/>
              <a:gd name="connsiteY32" fmla="*/ 415460 h 604054"/>
              <a:gd name="connsiteX33" fmla="*/ 95583 w 470979"/>
              <a:gd name="connsiteY33" fmla="*/ 444506 h 604054"/>
              <a:gd name="connsiteX34" fmla="*/ 103247 w 470979"/>
              <a:gd name="connsiteY34" fmla="*/ 484768 h 604054"/>
              <a:gd name="connsiteX35" fmla="*/ 128179 w 470979"/>
              <a:gd name="connsiteY35" fmla="*/ 504131 h 604054"/>
              <a:gd name="connsiteX36" fmla="*/ 175299 w 470979"/>
              <a:gd name="connsiteY36" fmla="*/ 510344 h 604054"/>
              <a:gd name="connsiteX37" fmla="*/ 175299 w 470979"/>
              <a:gd name="connsiteY37" fmla="*/ 474198 h 604054"/>
              <a:gd name="connsiteX38" fmla="*/ 155450 w 470979"/>
              <a:gd name="connsiteY38" fmla="*/ 468147 h 604054"/>
              <a:gd name="connsiteX39" fmla="*/ 149480 w 470979"/>
              <a:gd name="connsiteY39" fmla="*/ 447572 h 604054"/>
              <a:gd name="connsiteX40" fmla="*/ 149480 w 470979"/>
              <a:gd name="connsiteY40" fmla="*/ 427078 h 604054"/>
              <a:gd name="connsiteX41" fmla="*/ 143429 w 470979"/>
              <a:gd name="connsiteY41" fmla="*/ 389318 h 604054"/>
              <a:gd name="connsiteX42" fmla="*/ 123984 w 470979"/>
              <a:gd name="connsiteY42" fmla="*/ 368501 h 604054"/>
              <a:gd name="connsiteX43" fmla="*/ 123984 w 470979"/>
              <a:gd name="connsiteY43" fmla="*/ 367856 h 604054"/>
              <a:gd name="connsiteX44" fmla="*/ 143509 w 470979"/>
              <a:gd name="connsiteY44" fmla="*/ 347524 h 604054"/>
              <a:gd name="connsiteX45" fmla="*/ 149480 w 470979"/>
              <a:gd name="connsiteY45" fmla="*/ 311700 h 604054"/>
              <a:gd name="connsiteX46" fmla="*/ 149480 w 470979"/>
              <a:gd name="connsiteY46" fmla="*/ 288785 h 604054"/>
              <a:gd name="connsiteX47" fmla="*/ 155773 w 470979"/>
              <a:gd name="connsiteY47" fmla="*/ 268453 h 604054"/>
              <a:gd name="connsiteX48" fmla="*/ 175299 w 470979"/>
              <a:gd name="connsiteY48" fmla="*/ 262482 h 604054"/>
              <a:gd name="connsiteX49" fmla="*/ 0 w 470979"/>
              <a:gd name="connsiteY49" fmla="*/ 77154 h 604054"/>
              <a:gd name="connsiteX50" fmla="*/ 0 w 470979"/>
              <a:gd name="connsiteY50" fmla="*/ 96058 h 604054"/>
              <a:gd name="connsiteX51" fmla="*/ 0 w 470979"/>
              <a:gd name="connsiteY51" fmla="*/ 96059 h 604054"/>
              <a:gd name="connsiteX52" fmla="*/ 0 w 470979"/>
              <a:gd name="connsiteY52" fmla="*/ 77154 h 604054"/>
              <a:gd name="connsiteX53" fmla="*/ 235490 w 470979"/>
              <a:gd name="connsiteY53" fmla="*/ 34653 h 604054"/>
              <a:gd name="connsiteX54" fmla="*/ 72945 w 470979"/>
              <a:gd name="connsiteY54" fmla="*/ 82360 h 604054"/>
              <a:gd name="connsiteX55" fmla="*/ 235490 w 470979"/>
              <a:gd name="connsiteY55" fmla="*/ 130066 h 604054"/>
              <a:gd name="connsiteX56" fmla="*/ 398035 w 470979"/>
              <a:gd name="connsiteY56" fmla="*/ 82360 h 604054"/>
              <a:gd name="connsiteX57" fmla="*/ 235490 w 470979"/>
              <a:gd name="connsiteY57" fmla="*/ 34653 h 604054"/>
              <a:gd name="connsiteX58" fmla="*/ 235489 w 470979"/>
              <a:gd name="connsiteY58" fmla="*/ 0 h 604054"/>
              <a:gd name="connsiteX59" fmla="*/ 469763 w 470979"/>
              <a:gd name="connsiteY59" fmla="*/ 86237 h 604054"/>
              <a:gd name="connsiteX60" fmla="*/ 470619 w 470979"/>
              <a:gd name="connsiteY60" fmla="*/ 93153 h 604054"/>
              <a:gd name="connsiteX61" fmla="*/ 470979 w 470979"/>
              <a:gd name="connsiteY61" fmla="*/ 93153 h 604054"/>
              <a:gd name="connsiteX62" fmla="*/ 470979 w 470979"/>
              <a:gd name="connsiteY62" fmla="*/ 96059 h 604054"/>
              <a:gd name="connsiteX63" fmla="*/ 470979 w 470979"/>
              <a:gd name="connsiteY63" fmla="*/ 507994 h 604054"/>
              <a:gd name="connsiteX64" fmla="*/ 470979 w 470979"/>
              <a:gd name="connsiteY64" fmla="*/ 507995 h 604054"/>
              <a:gd name="connsiteX65" fmla="*/ 470979 w 470979"/>
              <a:gd name="connsiteY65" fmla="*/ 507996 h 604054"/>
              <a:gd name="connsiteX66" fmla="*/ 470979 w 470979"/>
              <a:gd name="connsiteY66" fmla="*/ 510901 h 604054"/>
              <a:gd name="connsiteX67" fmla="*/ 470619 w 470979"/>
              <a:gd name="connsiteY67" fmla="*/ 510901 h 604054"/>
              <a:gd name="connsiteX68" fmla="*/ 469763 w 470979"/>
              <a:gd name="connsiteY68" fmla="*/ 517817 h 604054"/>
              <a:gd name="connsiteX69" fmla="*/ 235490 w 470979"/>
              <a:gd name="connsiteY69" fmla="*/ 604054 h 604054"/>
              <a:gd name="connsiteX70" fmla="*/ 1216 w 470979"/>
              <a:gd name="connsiteY70" fmla="*/ 517817 h 604054"/>
              <a:gd name="connsiteX71" fmla="*/ 360 w 470979"/>
              <a:gd name="connsiteY71" fmla="*/ 510901 h 604054"/>
              <a:gd name="connsiteX72" fmla="*/ 0 w 470979"/>
              <a:gd name="connsiteY72" fmla="*/ 510901 h 604054"/>
              <a:gd name="connsiteX73" fmla="*/ 0 w 470979"/>
              <a:gd name="connsiteY73" fmla="*/ 507995 h 604054"/>
              <a:gd name="connsiteX74" fmla="*/ 0 w 470979"/>
              <a:gd name="connsiteY74" fmla="*/ 96060 h 604054"/>
              <a:gd name="connsiteX75" fmla="*/ 0 w 470979"/>
              <a:gd name="connsiteY75" fmla="*/ 96058 h 604054"/>
              <a:gd name="connsiteX76" fmla="*/ 0 w 470979"/>
              <a:gd name="connsiteY76" fmla="*/ 96058 h 604054"/>
              <a:gd name="connsiteX77" fmla="*/ 1216 w 470979"/>
              <a:gd name="connsiteY77" fmla="*/ 86237 h 604054"/>
              <a:gd name="connsiteX78" fmla="*/ 235489 w 470979"/>
              <a:gd name="connsiteY78" fmla="*/ 0 h 60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979" h="604054">
                <a:moveTo>
                  <a:pt x="295680" y="226336"/>
                </a:moveTo>
                <a:lnTo>
                  <a:pt x="295680" y="262482"/>
                </a:lnTo>
                <a:cubicBezTo>
                  <a:pt x="305146" y="262482"/>
                  <a:pt x="311817" y="264553"/>
                  <a:pt x="315690" y="268695"/>
                </a:cubicBezTo>
                <a:cubicBezTo>
                  <a:pt x="319563" y="272837"/>
                  <a:pt x="321498" y="279695"/>
                  <a:pt x="321498" y="289270"/>
                </a:cubicBezTo>
                <a:lnTo>
                  <a:pt x="321498" y="309602"/>
                </a:lnTo>
                <a:cubicBezTo>
                  <a:pt x="321498" y="324878"/>
                  <a:pt x="323516" y="337357"/>
                  <a:pt x="327550" y="347039"/>
                </a:cubicBezTo>
                <a:cubicBezTo>
                  <a:pt x="331584" y="356722"/>
                  <a:pt x="338066" y="363768"/>
                  <a:pt x="346995" y="368179"/>
                </a:cubicBezTo>
                <a:lnTo>
                  <a:pt x="346995" y="368824"/>
                </a:lnTo>
                <a:cubicBezTo>
                  <a:pt x="337851" y="373235"/>
                  <a:pt x="331315" y="380066"/>
                  <a:pt x="327389" y="389318"/>
                </a:cubicBezTo>
                <a:cubicBezTo>
                  <a:pt x="323462" y="398570"/>
                  <a:pt x="321498" y="410458"/>
                  <a:pt x="321498" y="424980"/>
                </a:cubicBezTo>
                <a:lnTo>
                  <a:pt x="321498" y="447895"/>
                </a:lnTo>
                <a:cubicBezTo>
                  <a:pt x="321498" y="457469"/>
                  <a:pt x="319427" y="464247"/>
                  <a:pt x="315286" y="468227"/>
                </a:cubicBezTo>
                <a:cubicBezTo>
                  <a:pt x="311145" y="472208"/>
                  <a:pt x="304609" y="474198"/>
                  <a:pt x="295680" y="474198"/>
                </a:cubicBezTo>
                <a:lnTo>
                  <a:pt x="295680" y="510344"/>
                </a:lnTo>
                <a:cubicBezTo>
                  <a:pt x="315904" y="510344"/>
                  <a:pt x="331745" y="508273"/>
                  <a:pt x="343203" y="504131"/>
                </a:cubicBezTo>
                <a:cubicBezTo>
                  <a:pt x="354660" y="499990"/>
                  <a:pt x="362890" y="493482"/>
                  <a:pt x="367893" y="484606"/>
                </a:cubicBezTo>
                <a:cubicBezTo>
                  <a:pt x="372894" y="475730"/>
                  <a:pt x="375396" y="461826"/>
                  <a:pt x="375396" y="442892"/>
                </a:cubicBezTo>
                <a:lnTo>
                  <a:pt x="375396" y="415783"/>
                </a:lnTo>
                <a:cubicBezTo>
                  <a:pt x="375396" y="396203"/>
                  <a:pt x="383411" y="386413"/>
                  <a:pt x="399439" y="386413"/>
                </a:cubicBezTo>
                <a:lnTo>
                  <a:pt x="399439" y="350267"/>
                </a:lnTo>
                <a:cubicBezTo>
                  <a:pt x="383411" y="350267"/>
                  <a:pt x="375396" y="340585"/>
                  <a:pt x="375396" y="321221"/>
                </a:cubicBezTo>
                <a:lnTo>
                  <a:pt x="375396" y="292174"/>
                </a:lnTo>
                <a:cubicBezTo>
                  <a:pt x="375396" y="274101"/>
                  <a:pt x="372841" y="260680"/>
                  <a:pt x="367731" y="251913"/>
                </a:cubicBezTo>
                <a:cubicBezTo>
                  <a:pt x="362621" y="243144"/>
                  <a:pt x="354337" y="236690"/>
                  <a:pt x="342880" y="232548"/>
                </a:cubicBezTo>
                <a:cubicBezTo>
                  <a:pt x="331422" y="228407"/>
                  <a:pt x="315690" y="226336"/>
                  <a:pt x="295680" y="226336"/>
                </a:cubicBezTo>
                <a:close/>
                <a:moveTo>
                  <a:pt x="175299" y="226336"/>
                </a:moveTo>
                <a:cubicBezTo>
                  <a:pt x="155074" y="226336"/>
                  <a:pt x="139233" y="228407"/>
                  <a:pt x="127775" y="232548"/>
                </a:cubicBezTo>
                <a:cubicBezTo>
                  <a:pt x="116318" y="236690"/>
                  <a:pt x="108088" y="243199"/>
                  <a:pt x="103087" y="252074"/>
                </a:cubicBezTo>
                <a:cubicBezTo>
                  <a:pt x="98084" y="260949"/>
                  <a:pt x="95583" y="274854"/>
                  <a:pt x="95583" y="293788"/>
                </a:cubicBezTo>
                <a:lnTo>
                  <a:pt x="95583" y="320898"/>
                </a:lnTo>
                <a:cubicBezTo>
                  <a:pt x="95583" y="340477"/>
                  <a:pt x="87568" y="350267"/>
                  <a:pt x="71539" y="350267"/>
                </a:cubicBezTo>
                <a:lnTo>
                  <a:pt x="71539" y="386413"/>
                </a:lnTo>
                <a:cubicBezTo>
                  <a:pt x="87568" y="386413"/>
                  <a:pt x="95583" y="396096"/>
                  <a:pt x="95583" y="415460"/>
                </a:cubicBezTo>
                <a:lnTo>
                  <a:pt x="95583" y="444506"/>
                </a:lnTo>
                <a:cubicBezTo>
                  <a:pt x="95583" y="462579"/>
                  <a:pt x="98138" y="476000"/>
                  <a:pt x="103247" y="484768"/>
                </a:cubicBezTo>
                <a:cubicBezTo>
                  <a:pt x="108357" y="493535"/>
                  <a:pt x="116668" y="499990"/>
                  <a:pt x="128179" y="504131"/>
                </a:cubicBezTo>
                <a:cubicBezTo>
                  <a:pt x="139690" y="508273"/>
                  <a:pt x="155397" y="510344"/>
                  <a:pt x="175299" y="510344"/>
                </a:cubicBezTo>
                <a:lnTo>
                  <a:pt x="175299" y="474198"/>
                </a:lnTo>
                <a:cubicBezTo>
                  <a:pt x="166047" y="474198"/>
                  <a:pt x="159430" y="472180"/>
                  <a:pt x="155450" y="468147"/>
                </a:cubicBezTo>
                <a:cubicBezTo>
                  <a:pt x="151470" y="464112"/>
                  <a:pt x="149480" y="457255"/>
                  <a:pt x="149480" y="447572"/>
                </a:cubicBezTo>
                <a:lnTo>
                  <a:pt x="149480" y="427078"/>
                </a:lnTo>
                <a:cubicBezTo>
                  <a:pt x="149480" y="411479"/>
                  <a:pt x="147462" y="398892"/>
                  <a:pt x="143429" y="389318"/>
                </a:cubicBezTo>
                <a:cubicBezTo>
                  <a:pt x="139394" y="379744"/>
                  <a:pt x="132913" y="372805"/>
                  <a:pt x="123984" y="368501"/>
                </a:cubicBezTo>
                <a:lnTo>
                  <a:pt x="123984" y="367856"/>
                </a:lnTo>
                <a:cubicBezTo>
                  <a:pt x="133020" y="363553"/>
                  <a:pt x="139529" y="356775"/>
                  <a:pt x="143509" y="347524"/>
                </a:cubicBezTo>
                <a:cubicBezTo>
                  <a:pt x="147489" y="338272"/>
                  <a:pt x="149480" y="326330"/>
                  <a:pt x="149480" y="311700"/>
                </a:cubicBezTo>
                <a:lnTo>
                  <a:pt x="149480" y="288785"/>
                </a:lnTo>
                <a:cubicBezTo>
                  <a:pt x="149480" y="279211"/>
                  <a:pt x="151577" y="272434"/>
                  <a:pt x="155773" y="268453"/>
                </a:cubicBezTo>
                <a:cubicBezTo>
                  <a:pt x="159969" y="264473"/>
                  <a:pt x="166477" y="262482"/>
                  <a:pt x="175299" y="262482"/>
                </a:cubicBezTo>
                <a:close/>
                <a:moveTo>
                  <a:pt x="0" y="77154"/>
                </a:moveTo>
                <a:lnTo>
                  <a:pt x="0" y="96058"/>
                </a:lnTo>
                <a:lnTo>
                  <a:pt x="0" y="96059"/>
                </a:lnTo>
                <a:cubicBezTo>
                  <a:pt x="0" y="96059"/>
                  <a:pt x="0" y="70852"/>
                  <a:pt x="0" y="77154"/>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8"/>
                </a:lnTo>
                <a:lnTo>
                  <a:pt x="0" y="96058"/>
                </a:lnTo>
                <a:lnTo>
                  <a:pt x="1216" y="86237"/>
                </a:lnTo>
                <a:cubicBezTo>
                  <a:pt x="13275" y="37799"/>
                  <a:pt x="113561" y="0"/>
                  <a:pt x="23548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2400">
              <a:ea typeface="Segoe UI Black" panose="020B0A02040204020203" pitchFamily="34" charset="0"/>
              <a:cs typeface="Segoe UI Black" panose="020B0A02040204020203" pitchFamily="34" charset="0"/>
            </a:endParaRPr>
          </a:p>
        </p:txBody>
      </p:sp>
      <p:sp>
        <p:nvSpPr>
          <p:cNvPr id="240" name="Freeform: Shape 239">
            <a:extLst>
              <a:ext uri="{FF2B5EF4-FFF2-40B4-BE49-F238E27FC236}">
                <a16:creationId xmlns:a16="http://schemas.microsoft.com/office/drawing/2014/main" id="{A5838036-1EB4-4093-8B0B-8AC19D06F9EE}"/>
              </a:ext>
            </a:extLst>
          </p:cNvPr>
          <p:cNvSpPr/>
          <p:nvPr/>
        </p:nvSpPr>
        <p:spPr bwMode="auto">
          <a:xfrm>
            <a:off x="9267164" y="4228314"/>
            <a:ext cx="421122" cy="443080"/>
          </a:xfrm>
          <a:custGeom>
            <a:avLst/>
            <a:gdLst>
              <a:gd name="connsiteX0" fmla="*/ 1924420 w 4471502"/>
              <a:gd name="connsiteY0" fmla="*/ 4175764 h 4704636"/>
              <a:gd name="connsiteX1" fmla="*/ 2547082 w 4471502"/>
              <a:gd name="connsiteY1" fmla="*/ 4175764 h 4704636"/>
              <a:gd name="connsiteX2" fmla="*/ 2547082 w 4471502"/>
              <a:gd name="connsiteY2" fmla="*/ 4704636 h 4704636"/>
              <a:gd name="connsiteX3" fmla="*/ 1924420 w 4471502"/>
              <a:gd name="connsiteY3" fmla="*/ 4704636 h 4704636"/>
              <a:gd name="connsiteX4" fmla="*/ 2871997 w 4471502"/>
              <a:gd name="connsiteY4" fmla="*/ 2325596 h 4704636"/>
              <a:gd name="connsiteX5" fmla="*/ 2245328 w 4471502"/>
              <a:gd name="connsiteY5" fmla="*/ 3406060 h 4704636"/>
              <a:gd name="connsiteX6" fmla="*/ 3478661 w 4471502"/>
              <a:gd name="connsiteY6" fmla="*/ 3406060 h 4704636"/>
              <a:gd name="connsiteX7" fmla="*/ 1592214 w 4471502"/>
              <a:gd name="connsiteY7" fmla="*/ 2313028 h 4704636"/>
              <a:gd name="connsiteX8" fmla="*/ 978493 w 4471502"/>
              <a:gd name="connsiteY8" fmla="*/ 3406060 h 4704636"/>
              <a:gd name="connsiteX9" fmla="*/ 2226172 w 4471502"/>
              <a:gd name="connsiteY9" fmla="*/ 3406060 h 4704636"/>
              <a:gd name="connsiteX10" fmla="*/ 3648882 w 4471502"/>
              <a:gd name="connsiteY10" fmla="*/ 2024400 h 4704636"/>
              <a:gd name="connsiteX11" fmla="*/ 4471502 w 4471502"/>
              <a:gd name="connsiteY11" fmla="*/ 2024400 h 4704636"/>
              <a:gd name="connsiteX12" fmla="*/ 4471502 w 4471502"/>
              <a:gd name="connsiteY12" fmla="*/ 2655771 h 4704636"/>
              <a:gd name="connsiteX13" fmla="*/ 4003387 w 4471502"/>
              <a:gd name="connsiteY13" fmla="*/ 2655771 h 4704636"/>
              <a:gd name="connsiteX14" fmla="*/ 0 w 4471502"/>
              <a:gd name="connsiteY14" fmla="*/ 2024400 h 4704636"/>
              <a:gd name="connsiteX15" fmla="*/ 822620 w 4471502"/>
              <a:gd name="connsiteY15" fmla="*/ 2024400 h 4704636"/>
              <a:gd name="connsiteX16" fmla="*/ 468115 w 4471502"/>
              <a:gd name="connsiteY16" fmla="*/ 2655771 h 4704636"/>
              <a:gd name="connsiteX17" fmla="*/ 0 w 4471502"/>
              <a:gd name="connsiteY17" fmla="*/ 2655771 h 4704636"/>
              <a:gd name="connsiteX18" fmla="*/ 2228577 w 4471502"/>
              <a:gd name="connsiteY18" fmla="*/ 1179668 h 4704636"/>
              <a:gd name="connsiteX19" fmla="*/ 1636922 w 4471502"/>
              <a:gd name="connsiteY19" fmla="*/ 2233403 h 4704636"/>
              <a:gd name="connsiteX20" fmla="*/ 2820233 w 4471502"/>
              <a:gd name="connsiteY20" fmla="*/ 2233403 h 4704636"/>
              <a:gd name="connsiteX21" fmla="*/ 2235751 w 4471502"/>
              <a:gd name="connsiteY21" fmla="*/ 0 h 4704636"/>
              <a:gd name="connsiteX22" fmla="*/ 4450602 w 4471502"/>
              <a:gd name="connsiteY22" fmla="*/ 3944639 h 4704636"/>
              <a:gd name="connsiteX23" fmla="*/ 20899 w 4471502"/>
              <a:gd name="connsiteY23" fmla="*/ 3944639 h 470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71502" h="4704636">
                <a:moveTo>
                  <a:pt x="1924420" y="4175764"/>
                </a:moveTo>
                <a:lnTo>
                  <a:pt x="2547082" y="4175764"/>
                </a:lnTo>
                <a:lnTo>
                  <a:pt x="2547082" y="4704636"/>
                </a:lnTo>
                <a:lnTo>
                  <a:pt x="1924420" y="4704636"/>
                </a:lnTo>
                <a:close/>
                <a:moveTo>
                  <a:pt x="2871997" y="2325596"/>
                </a:moveTo>
                <a:lnTo>
                  <a:pt x="2245328" y="3406060"/>
                </a:lnTo>
                <a:lnTo>
                  <a:pt x="3478661" y="3406060"/>
                </a:lnTo>
                <a:close/>
                <a:moveTo>
                  <a:pt x="1592214" y="2313028"/>
                </a:moveTo>
                <a:lnTo>
                  <a:pt x="978493" y="3406060"/>
                </a:lnTo>
                <a:lnTo>
                  <a:pt x="2226172" y="3406060"/>
                </a:lnTo>
                <a:close/>
                <a:moveTo>
                  <a:pt x="3648882" y="2024400"/>
                </a:moveTo>
                <a:lnTo>
                  <a:pt x="4471502" y="2024400"/>
                </a:lnTo>
                <a:lnTo>
                  <a:pt x="4471502" y="2655771"/>
                </a:lnTo>
                <a:lnTo>
                  <a:pt x="4003387" y="2655771"/>
                </a:lnTo>
                <a:close/>
                <a:moveTo>
                  <a:pt x="0" y="2024400"/>
                </a:moveTo>
                <a:lnTo>
                  <a:pt x="822620" y="2024400"/>
                </a:lnTo>
                <a:lnTo>
                  <a:pt x="468115" y="2655771"/>
                </a:lnTo>
                <a:lnTo>
                  <a:pt x="0" y="2655771"/>
                </a:lnTo>
                <a:close/>
                <a:moveTo>
                  <a:pt x="2228577" y="1179668"/>
                </a:moveTo>
                <a:lnTo>
                  <a:pt x="1636922" y="2233403"/>
                </a:lnTo>
                <a:lnTo>
                  <a:pt x="2820233" y="2233403"/>
                </a:lnTo>
                <a:close/>
                <a:moveTo>
                  <a:pt x="2235751" y="0"/>
                </a:moveTo>
                <a:lnTo>
                  <a:pt x="4450602" y="3944639"/>
                </a:lnTo>
                <a:lnTo>
                  <a:pt x="20899" y="394463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216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964D7C2-53F5-4C7C-81CE-587CF0E0F2C5}"/>
              </a:ext>
            </a:extLst>
          </p:cNvPr>
          <p:cNvSpPr txBox="1"/>
          <p:nvPr/>
        </p:nvSpPr>
        <p:spPr>
          <a:xfrm>
            <a:off x="738118" y="2745280"/>
            <a:ext cx="1554480" cy="254938"/>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dirty="0">
                <a:cs typeface="Segoe UI Semibold" panose="020B0702040204020203" pitchFamily="34" charset="0"/>
              </a:rPr>
              <a:t>Network isolation</a:t>
            </a:r>
          </a:p>
        </p:txBody>
      </p:sp>
      <p:pic>
        <p:nvPicPr>
          <p:cNvPr id="37" name="Graphic 36">
            <a:extLst>
              <a:ext uri="{FF2B5EF4-FFF2-40B4-BE49-F238E27FC236}">
                <a16:creationId xmlns:a16="http://schemas.microsoft.com/office/drawing/2014/main" id="{C932D7BB-328C-4DF1-AC36-76DDD604A05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43849" y="2269649"/>
            <a:ext cx="416332" cy="416332"/>
          </a:xfrm>
          <a:prstGeom prst="rect">
            <a:avLst/>
          </a:prstGeom>
        </p:spPr>
      </p:pic>
      <p:sp>
        <p:nvSpPr>
          <p:cNvPr id="46" name="TextBox 45">
            <a:extLst>
              <a:ext uri="{FF2B5EF4-FFF2-40B4-BE49-F238E27FC236}">
                <a16:creationId xmlns:a16="http://schemas.microsoft.com/office/drawing/2014/main" id="{96D7AA63-1885-48D4-9079-27AE998870B3}"/>
              </a:ext>
            </a:extLst>
          </p:cNvPr>
          <p:cNvSpPr txBox="1"/>
          <p:nvPr/>
        </p:nvSpPr>
        <p:spPr>
          <a:xfrm>
            <a:off x="759771" y="4291201"/>
            <a:ext cx="1511175"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Built-in auto scale</a:t>
            </a:r>
            <a:br>
              <a:rPr lang="en-US" spc="0" dirty="0">
                <a:solidFill>
                  <a:schemeClr val="tx1"/>
                </a:solidFill>
                <a:latin typeface="+mn-lt"/>
              </a:rPr>
            </a:br>
            <a:r>
              <a:rPr lang="en-US" spc="0" dirty="0">
                <a:solidFill>
                  <a:schemeClr val="tx1"/>
                </a:solidFill>
                <a:latin typeface="+mn-lt"/>
              </a:rPr>
              <a:t>and load balancing </a:t>
            </a:r>
          </a:p>
        </p:txBody>
      </p:sp>
      <p:sp>
        <p:nvSpPr>
          <p:cNvPr id="49" name="Freeform 90">
            <a:extLst>
              <a:ext uri="{FF2B5EF4-FFF2-40B4-BE49-F238E27FC236}">
                <a16:creationId xmlns:a16="http://schemas.microsoft.com/office/drawing/2014/main" id="{E1155751-DCFF-424C-B888-5903E95D627C}"/>
              </a:ext>
            </a:extLst>
          </p:cNvPr>
          <p:cNvSpPr>
            <a:spLocks noChangeAspect="1" noEditPoints="1"/>
          </p:cNvSpPr>
          <p:nvPr/>
        </p:nvSpPr>
        <p:spPr bwMode="auto">
          <a:xfrm>
            <a:off x="6353406" y="3839164"/>
            <a:ext cx="414075" cy="41407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FFFF00"/>
              </a:solidFill>
              <a:latin typeface="Segoe UI"/>
            </a:endParaRPr>
          </a:p>
        </p:txBody>
      </p:sp>
      <p:sp>
        <p:nvSpPr>
          <p:cNvPr id="7" name="Rectangle 6">
            <a:extLst>
              <a:ext uri="{FF2B5EF4-FFF2-40B4-BE49-F238E27FC236}">
                <a16:creationId xmlns:a16="http://schemas.microsoft.com/office/drawing/2014/main" id="{F0FF61D2-36D1-461B-A38C-2486EDB825D2}"/>
              </a:ext>
            </a:extLst>
          </p:cNvPr>
          <p:cNvSpPr/>
          <p:nvPr/>
        </p:nvSpPr>
        <p:spPr>
          <a:xfrm>
            <a:off x="600059" y="1718318"/>
            <a:ext cx="1837178" cy="221599"/>
          </a:xfrm>
          <a:prstGeom prst="rect">
            <a:avLst/>
          </a:prstGeom>
        </p:spPr>
        <p:txBody>
          <a:bodyPr wrap="square" lIns="0" tIns="0" rIns="0" bIns="0">
            <a:spAutoFit/>
          </a:bodyPr>
          <a:lstStyle/>
          <a:p>
            <a:pPr>
              <a:lnSpc>
                <a:spcPct val="90000"/>
              </a:lnSpc>
            </a:pPr>
            <a:r>
              <a:rPr lang="en-US" sz="1600" dirty="0">
                <a:solidFill>
                  <a:srgbClr val="0078D7"/>
                </a:solidFill>
                <a:latin typeface="+mj-lt"/>
                <a:cs typeface="Segoe UI Semilight" panose="020B0402040204020203" pitchFamily="34" charset="0"/>
              </a:rPr>
              <a:t>Layered security</a:t>
            </a:r>
          </a:p>
        </p:txBody>
      </p:sp>
      <p:sp>
        <p:nvSpPr>
          <p:cNvPr id="8" name="Rectangle 7">
            <a:extLst>
              <a:ext uri="{FF2B5EF4-FFF2-40B4-BE49-F238E27FC236}">
                <a16:creationId xmlns:a16="http://schemas.microsoft.com/office/drawing/2014/main" id="{7F54EEAE-1832-474E-851D-6E8A09B0CF64}"/>
              </a:ext>
            </a:extLst>
          </p:cNvPr>
          <p:cNvSpPr/>
          <p:nvPr/>
        </p:nvSpPr>
        <p:spPr>
          <a:xfrm>
            <a:off x="600059" y="3362061"/>
            <a:ext cx="2321342" cy="221599"/>
          </a:xfrm>
          <a:prstGeom prst="rect">
            <a:avLst/>
          </a:prstGeom>
        </p:spPr>
        <p:txBody>
          <a:bodyPr wrap="square" lIns="0" tIns="0" rIns="0" bIns="0">
            <a:spAutoFit/>
          </a:bodyPr>
          <a:lstStyle/>
          <a:p>
            <a:pPr>
              <a:lnSpc>
                <a:spcPct val="90000"/>
              </a:lnSpc>
            </a:pPr>
            <a:r>
              <a:rPr lang="en-US" sz="1600" dirty="0">
                <a:solidFill>
                  <a:srgbClr val="0078D7"/>
                </a:solidFill>
                <a:latin typeface="+mj-lt"/>
                <a:cs typeface="Segoe UI Semilight" panose="020B0402040204020203" pitchFamily="34" charset="0"/>
              </a:rPr>
              <a:t>Enterprise scale</a:t>
            </a:r>
          </a:p>
        </p:txBody>
      </p:sp>
      <p:sp>
        <p:nvSpPr>
          <p:cNvPr id="9" name="Rectangle 8">
            <a:extLst>
              <a:ext uri="{FF2B5EF4-FFF2-40B4-BE49-F238E27FC236}">
                <a16:creationId xmlns:a16="http://schemas.microsoft.com/office/drawing/2014/main" id="{2F3B3629-F99A-4E8E-896E-0ED46B88DBE0}"/>
              </a:ext>
            </a:extLst>
          </p:cNvPr>
          <p:cNvSpPr/>
          <p:nvPr/>
        </p:nvSpPr>
        <p:spPr>
          <a:xfrm>
            <a:off x="600059" y="5005804"/>
            <a:ext cx="1811393" cy="221599"/>
          </a:xfrm>
          <a:prstGeom prst="rect">
            <a:avLst/>
          </a:prstGeom>
        </p:spPr>
        <p:txBody>
          <a:bodyPr wrap="none" lIns="0" tIns="0" rIns="0" bIns="0">
            <a:spAutoFit/>
          </a:bodyPr>
          <a:lstStyle/>
          <a:p>
            <a:pPr>
              <a:lnSpc>
                <a:spcPct val="90000"/>
              </a:lnSpc>
            </a:pPr>
            <a:r>
              <a:rPr lang="en-US" sz="1600" dirty="0">
                <a:solidFill>
                  <a:srgbClr val="0078D7"/>
                </a:solidFill>
                <a:latin typeface="+mj-lt"/>
                <a:cs typeface="Segoe UI Semilight" panose="020B0402040204020203" pitchFamily="34" charset="0"/>
              </a:rPr>
              <a:t>Hybrid connectivity</a:t>
            </a:r>
          </a:p>
        </p:txBody>
      </p:sp>
      <p:sp>
        <p:nvSpPr>
          <p:cNvPr id="30" name="TextBox 29">
            <a:extLst>
              <a:ext uri="{FF2B5EF4-FFF2-40B4-BE49-F238E27FC236}">
                <a16:creationId xmlns:a16="http://schemas.microsoft.com/office/drawing/2014/main" id="{523968A4-4588-4D60-A698-BEA52144C852}"/>
              </a:ext>
            </a:extLst>
          </p:cNvPr>
          <p:cNvSpPr txBox="1"/>
          <p:nvPr/>
        </p:nvSpPr>
        <p:spPr>
          <a:xfrm>
            <a:off x="3191631" y="2745280"/>
            <a:ext cx="1554480" cy="254938"/>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dirty="0">
                <a:solidFill>
                  <a:schemeClr val="tx1"/>
                </a:solidFill>
                <a:cs typeface="Segoe UI Semibold" panose="020B0702040204020203" pitchFamily="34" charset="0"/>
              </a:rPr>
              <a:t>Application Gateway</a:t>
            </a:r>
          </a:p>
        </p:txBody>
      </p:sp>
      <p:sp>
        <p:nvSpPr>
          <p:cNvPr id="67" name="TextBox 66">
            <a:extLst>
              <a:ext uri="{FF2B5EF4-FFF2-40B4-BE49-F238E27FC236}">
                <a16:creationId xmlns:a16="http://schemas.microsoft.com/office/drawing/2014/main" id="{762B69E0-60E9-4A14-A21B-1E78F0157042}"/>
              </a:ext>
            </a:extLst>
          </p:cNvPr>
          <p:cNvSpPr txBox="1"/>
          <p:nvPr/>
        </p:nvSpPr>
        <p:spPr>
          <a:xfrm>
            <a:off x="2921401" y="4291201"/>
            <a:ext cx="2078639"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Upgraded CPU and capacity</a:t>
            </a:r>
          </a:p>
        </p:txBody>
      </p:sp>
      <p:sp>
        <p:nvSpPr>
          <p:cNvPr id="105" name="TextBox 104">
            <a:extLst>
              <a:ext uri="{FF2B5EF4-FFF2-40B4-BE49-F238E27FC236}">
                <a16:creationId xmlns:a16="http://schemas.microsoft.com/office/drawing/2014/main" id="{CE5CC5F3-B439-4134-BB3A-00BE6F278FEF}"/>
              </a:ext>
            </a:extLst>
          </p:cNvPr>
          <p:cNvSpPr txBox="1"/>
          <p:nvPr/>
        </p:nvSpPr>
        <p:spPr>
          <a:xfrm>
            <a:off x="3722903" y="6007013"/>
            <a:ext cx="475635"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VPN</a:t>
            </a:r>
          </a:p>
        </p:txBody>
      </p:sp>
      <p:sp>
        <p:nvSpPr>
          <p:cNvPr id="119" name="TextBox 118">
            <a:extLst>
              <a:ext uri="{FF2B5EF4-FFF2-40B4-BE49-F238E27FC236}">
                <a16:creationId xmlns:a16="http://schemas.microsoft.com/office/drawing/2014/main" id="{A654CC12-F65C-43DA-A031-3C82B62BF195}"/>
              </a:ext>
            </a:extLst>
          </p:cNvPr>
          <p:cNvSpPr txBox="1"/>
          <p:nvPr/>
        </p:nvSpPr>
        <p:spPr>
          <a:xfrm>
            <a:off x="582639" y="6007013"/>
            <a:ext cx="1865439"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Network Security Groups</a:t>
            </a:r>
          </a:p>
        </p:txBody>
      </p:sp>
      <p:sp>
        <p:nvSpPr>
          <p:cNvPr id="12" name="TextBox 11">
            <a:extLst>
              <a:ext uri="{FF2B5EF4-FFF2-40B4-BE49-F238E27FC236}">
                <a16:creationId xmlns:a16="http://schemas.microsoft.com/office/drawing/2014/main" id="{3FB0096D-074C-4AAC-BEA0-17D6D5FD8A6B}"/>
              </a:ext>
            </a:extLst>
          </p:cNvPr>
          <p:cNvSpPr txBox="1"/>
          <p:nvPr/>
        </p:nvSpPr>
        <p:spPr>
          <a:xfrm>
            <a:off x="5796977" y="2745280"/>
            <a:ext cx="1526932" cy="254938"/>
          </a:xfrm>
          <a:prstGeom prst="rect">
            <a:avLst/>
          </a:prstGeom>
          <a:noFill/>
        </p:spPr>
        <p:txBody>
          <a:bodyPr wrap="squar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dirty="0">
                <a:solidFill>
                  <a:schemeClr val="tx1"/>
                </a:solidFill>
                <a:cs typeface="Segoe UI Semibold" panose="020B0702040204020203" pitchFamily="34" charset="0"/>
              </a:rPr>
              <a:t>AAD integrated </a:t>
            </a:r>
          </a:p>
        </p:txBody>
      </p:sp>
      <p:sp>
        <p:nvSpPr>
          <p:cNvPr id="48" name="TextBox 47">
            <a:extLst>
              <a:ext uri="{FF2B5EF4-FFF2-40B4-BE49-F238E27FC236}">
                <a16:creationId xmlns:a16="http://schemas.microsoft.com/office/drawing/2014/main" id="{08E35018-8702-45EB-B89B-25031994E9BD}"/>
              </a:ext>
            </a:extLst>
          </p:cNvPr>
          <p:cNvSpPr txBox="1"/>
          <p:nvPr/>
        </p:nvSpPr>
        <p:spPr>
          <a:xfrm>
            <a:off x="5507499" y="4291201"/>
            <a:ext cx="2105889"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Global data center footprint </a:t>
            </a:r>
          </a:p>
        </p:txBody>
      </p:sp>
      <p:sp>
        <p:nvSpPr>
          <p:cNvPr id="102" name="TextBox 101">
            <a:extLst>
              <a:ext uri="{FF2B5EF4-FFF2-40B4-BE49-F238E27FC236}">
                <a16:creationId xmlns:a16="http://schemas.microsoft.com/office/drawing/2014/main" id="{FF4D3EF7-7A85-42EC-A0BF-BEC0F72035D3}"/>
              </a:ext>
            </a:extLst>
          </p:cNvPr>
          <p:cNvSpPr txBox="1"/>
          <p:nvPr/>
        </p:nvSpPr>
        <p:spPr>
          <a:xfrm>
            <a:off x="5985193" y="6007013"/>
            <a:ext cx="1150500"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Express routes</a:t>
            </a:r>
          </a:p>
        </p:txBody>
      </p:sp>
      <p:sp>
        <p:nvSpPr>
          <p:cNvPr id="32" name="TextBox 31">
            <a:extLst>
              <a:ext uri="{FF2B5EF4-FFF2-40B4-BE49-F238E27FC236}">
                <a16:creationId xmlns:a16="http://schemas.microsoft.com/office/drawing/2014/main" id="{2CFF41C3-73CE-4A0A-A7BE-92039F6AC989}"/>
              </a:ext>
            </a:extLst>
          </p:cNvPr>
          <p:cNvSpPr txBox="1"/>
          <p:nvPr/>
        </p:nvSpPr>
        <p:spPr>
          <a:xfrm>
            <a:off x="8374775" y="2745280"/>
            <a:ext cx="1554480" cy="254938"/>
          </a:xfrm>
          <a:prstGeom prst="rect">
            <a:avLst/>
          </a:prstGeom>
          <a:noFill/>
        </p:spPr>
        <p:txBody>
          <a:bodyPr wrap="square" lIns="87880" tIns="43940" rIns="87880" bIns="43940" rtlCol="0">
            <a:spAutoFit/>
          </a:bodyPr>
          <a:lstStyle/>
          <a:p>
            <a:pPr algn="ctr" defTabSz="932509" fontAlgn="base">
              <a:lnSpc>
                <a:spcPct val="90000"/>
              </a:lnSpc>
              <a:spcBef>
                <a:spcPct val="0"/>
              </a:spcBef>
              <a:spcAft>
                <a:spcPts val="600"/>
              </a:spcAft>
              <a:defRPr/>
            </a:pPr>
            <a:r>
              <a:rPr lang="en-US" sz="1200" kern="0" dirty="0">
                <a:cs typeface="Segoe UI Semibold" panose="020B0702040204020203" pitchFamily="34" charset="0"/>
              </a:rPr>
              <a:t>API security</a:t>
            </a:r>
          </a:p>
        </p:txBody>
      </p:sp>
      <p:sp>
        <p:nvSpPr>
          <p:cNvPr id="51" name="TextBox 50">
            <a:extLst>
              <a:ext uri="{FF2B5EF4-FFF2-40B4-BE49-F238E27FC236}">
                <a16:creationId xmlns:a16="http://schemas.microsoft.com/office/drawing/2014/main" id="{148D06A4-DB99-43C6-BB55-4BCE6210ECE5}"/>
              </a:ext>
            </a:extLst>
          </p:cNvPr>
          <p:cNvSpPr txBox="1"/>
          <p:nvPr/>
        </p:nvSpPr>
        <p:spPr>
          <a:xfrm>
            <a:off x="7917931" y="4291201"/>
            <a:ext cx="2468168"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High availability w/auto-patching </a:t>
            </a:r>
          </a:p>
        </p:txBody>
      </p:sp>
      <p:sp>
        <p:nvSpPr>
          <p:cNvPr id="117" name="TextBox 116">
            <a:extLst>
              <a:ext uri="{FF2B5EF4-FFF2-40B4-BE49-F238E27FC236}">
                <a16:creationId xmlns:a16="http://schemas.microsoft.com/office/drawing/2014/main" id="{71824032-EEC3-45D8-A271-F83E7890A6FE}"/>
              </a:ext>
            </a:extLst>
          </p:cNvPr>
          <p:cNvSpPr txBox="1"/>
          <p:nvPr/>
        </p:nvSpPr>
        <p:spPr>
          <a:xfrm>
            <a:off x="8598406" y="6007013"/>
            <a:ext cx="1107218"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spc="0" dirty="0">
                <a:solidFill>
                  <a:schemeClr val="tx1"/>
                </a:solidFill>
                <a:latin typeface="+mn-lt"/>
              </a:rPr>
              <a:t>VNET peering</a:t>
            </a:r>
          </a:p>
        </p:txBody>
      </p:sp>
      <p:sp>
        <p:nvSpPr>
          <p:cNvPr id="2" name="Title 1">
            <a:extLst>
              <a:ext uri="{FF2B5EF4-FFF2-40B4-BE49-F238E27FC236}">
                <a16:creationId xmlns:a16="http://schemas.microsoft.com/office/drawing/2014/main" id="{F850B09F-18D0-458D-B199-2674F4613DEC}"/>
              </a:ext>
            </a:extLst>
          </p:cNvPr>
          <p:cNvSpPr>
            <a:spLocks noGrp="1"/>
          </p:cNvSpPr>
          <p:nvPr>
            <p:ph type="title"/>
          </p:nvPr>
        </p:nvSpPr>
        <p:spPr/>
        <p:txBody>
          <a:bodyPr/>
          <a:lstStyle/>
          <a:p>
            <a:r>
              <a:rPr lang="en-US" dirty="0"/>
              <a:t>App Service </a:t>
            </a:r>
            <a:r>
              <a:rPr lang="en-US"/>
              <a:t>Environment</a:t>
            </a:r>
            <a:endParaRPr lang="en-US" dirty="0"/>
          </a:p>
        </p:txBody>
      </p:sp>
      <p:sp>
        <p:nvSpPr>
          <p:cNvPr id="3" name="Text Placeholder 2">
            <a:extLst>
              <a:ext uri="{FF2B5EF4-FFF2-40B4-BE49-F238E27FC236}">
                <a16:creationId xmlns:a16="http://schemas.microsoft.com/office/drawing/2014/main" id="{690EAC97-6098-4941-92D8-C6FCCCE067DD}"/>
              </a:ext>
            </a:extLst>
          </p:cNvPr>
          <p:cNvSpPr>
            <a:spLocks noGrp="1"/>
          </p:cNvSpPr>
          <p:nvPr>
            <p:ph type="body" sz="quarter" idx="10"/>
          </p:nvPr>
        </p:nvSpPr>
        <p:spPr/>
        <p:txBody>
          <a:bodyPr/>
          <a:lstStyle/>
          <a:p>
            <a:r>
              <a:rPr lang="en-US" dirty="0"/>
              <a:t>Run business-critical web apps in a virtual network</a:t>
            </a:r>
          </a:p>
        </p:txBody>
      </p:sp>
      <p:grpSp>
        <p:nvGrpSpPr>
          <p:cNvPr id="78" name="Group 20">
            <a:extLst>
              <a:ext uri="{FF2B5EF4-FFF2-40B4-BE49-F238E27FC236}">
                <a16:creationId xmlns:a16="http://schemas.microsoft.com/office/drawing/2014/main" id="{F99FA65A-6B79-4D2B-8877-3715343BDA0F}"/>
              </a:ext>
            </a:extLst>
          </p:cNvPr>
          <p:cNvGrpSpPr>
            <a:grpSpLocks noChangeAspect="1"/>
          </p:cNvGrpSpPr>
          <p:nvPr/>
        </p:nvGrpSpPr>
        <p:grpSpPr bwMode="auto">
          <a:xfrm>
            <a:off x="1304789" y="3839164"/>
            <a:ext cx="421138" cy="421138"/>
            <a:chOff x="1614" y="999"/>
            <a:chExt cx="312" cy="312"/>
          </a:xfrm>
          <a:solidFill>
            <a:schemeClr val="accent2"/>
          </a:solidFill>
        </p:grpSpPr>
        <p:sp>
          <p:nvSpPr>
            <p:cNvPr id="79" name="Rectangle 21">
              <a:extLst>
                <a:ext uri="{FF2B5EF4-FFF2-40B4-BE49-F238E27FC236}">
                  <a16:creationId xmlns:a16="http://schemas.microsoft.com/office/drawing/2014/main" id="{F7B3DC7B-E9C2-4FA5-A513-CE22E763D962}"/>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22">
              <a:extLst>
                <a:ext uri="{FF2B5EF4-FFF2-40B4-BE49-F238E27FC236}">
                  <a16:creationId xmlns:a16="http://schemas.microsoft.com/office/drawing/2014/main" id="{A9AC3AC6-6415-47F9-8586-4C6A495BF691}"/>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23">
              <a:extLst>
                <a:ext uri="{FF2B5EF4-FFF2-40B4-BE49-F238E27FC236}">
                  <a16:creationId xmlns:a16="http://schemas.microsoft.com/office/drawing/2014/main" id="{DEA7F2B3-5840-4795-B721-1149A437401C}"/>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2" name="Freeform 12">
            <a:extLst>
              <a:ext uri="{FF2B5EF4-FFF2-40B4-BE49-F238E27FC236}">
                <a16:creationId xmlns:a16="http://schemas.microsoft.com/office/drawing/2014/main" id="{7250A872-74A4-4360-AAEE-C016D67B4E4B}"/>
              </a:ext>
            </a:extLst>
          </p:cNvPr>
          <p:cNvSpPr>
            <a:spLocks/>
          </p:cNvSpPr>
          <p:nvPr/>
        </p:nvSpPr>
        <p:spPr bwMode="auto">
          <a:xfrm>
            <a:off x="6269738" y="5513886"/>
            <a:ext cx="421991" cy="421991"/>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83" name="Group 82">
            <a:extLst>
              <a:ext uri="{FF2B5EF4-FFF2-40B4-BE49-F238E27FC236}">
                <a16:creationId xmlns:a16="http://schemas.microsoft.com/office/drawing/2014/main" id="{2304BACA-A888-4D06-9D15-0CF473F3941F}"/>
              </a:ext>
            </a:extLst>
          </p:cNvPr>
          <p:cNvGrpSpPr/>
          <p:nvPr/>
        </p:nvGrpSpPr>
        <p:grpSpPr>
          <a:xfrm>
            <a:off x="3892157" y="3830800"/>
            <a:ext cx="210570" cy="421139"/>
            <a:chOff x="2686050" y="1585913"/>
            <a:chExt cx="247650" cy="495300"/>
          </a:xfrm>
          <a:solidFill>
            <a:schemeClr val="accent2"/>
          </a:solidFill>
        </p:grpSpPr>
        <p:sp>
          <p:nvSpPr>
            <p:cNvPr id="84" name="Rectangle 39">
              <a:extLst>
                <a:ext uri="{FF2B5EF4-FFF2-40B4-BE49-F238E27FC236}">
                  <a16:creationId xmlns:a16="http://schemas.microsoft.com/office/drawing/2014/main" id="{FB6B954C-EE69-40C2-8175-3B2C9BFBEE25}"/>
                </a:ext>
              </a:extLst>
            </p:cNvPr>
            <p:cNvSpPr>
              <a:spLocks noChangeArrowheads="1"/>
            </p:cNvSpPr>
            <p:nvPr/>
          </p:nvSpPr>
          <p:spPr bwMode="auto">
            <a:xfrm>
              <a:off x="2686050" y="1585913"/>
              <a:ext cx="24765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40">
              <a:extLst>
                <a:ext uri="{FF2B5EF4-FFF2-40B4-BE49-F238E27FC236}">
                  <a16:creationId xmlns:a16="http://schemas.microsoft.com/office/drawing/2014/main" id="{505DC69C-D9DC-49E0-943A-7BAFCCA01198}"/>
                </a:ext>
              </a:extLst>
            </p:cNvPr>
            <p:cNvSpPr>
              <a:spLocks noChangeArrowheads="1"/>
            </p:cNvSpPr>
            <p:nvPr/>
          </p:nvSpPr>
          <p:spPr bwMode="auto">
            <a:xfrm>
              <a:off x="2716213" y="1941513"/>
              <a:ext cx="1873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41">
              <a:extLst>
                <a:ext uri="{FF2B5EF4-FFF2-40B4-BE49-F238E27FC236}">
                  <a16:creationId xmlns:a16="http://schemas.microsoft.com/office/drawing/2014/main" id="{38CEA4B8-CF1A-457A-A95F-A52F8BEA1B06}"/>
                </a:ext>
              </a:extLst>
            </p:cNvPr>
            <p:cNvSpPr>
              <a:spLocks noChangeArrowheads="1"/>
            </p:cNvSpPr>
            <p:nvPr/>
          </p:nvSpPr>
          <p:spPr bwMode="auto">
            <a:xfrm>
              <a:off x="2716213" y="1631951"/>
              <a:ext cx="1873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42">
              <a:extLst>
                <a:ext uri="{FF2B5EF4-FFF2-40B4-BE49-F238E27FC236}">
                  <a16:creationId xmlns:a16="http://schemas.microsoft.com/office/drawing/2014/main" id="{DB12F914-6B44-463F-A6DD-697019E1D6CF}"/>
                </a:ext>
              </a:extLst>
            </p:cNvPr>
            <p:cNvSpPr>
              <a:spLocks noChangeArrowheads="1"/>
            </p:cNvSpPr>
            <p:nvPr/>
          </p:nvSpPr>
          <p:spPr bwMode="auto">
            <a:xfrm>
              <a:off x="2716213" y="2003426"/>
              <a:ext cx="1873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1" name="Group 34">
            <a:extLst>
              <a:ext uri="{FF2B5EF4-FFF2-40B4-BE49-F238E27FC236}">
                <a16:creationId xmlns:a16="http://schemas.microsoft.com/office/drawing/2014/main" id="{DD69932C-9E4F-4356-B162-9160FB558070}"/>
              </a:ext>
            </a:extLst>
          </p:cNvPr>
          <p:cNvGrpSpPr>
            <a:grpSpLocks noChangeAspect="1"/>
          </p:cNvGrpSpPr>
          <p:nvPr/>
        </p:nvGrpSpPr>
        <p:grpSpPr bwMode="auto">
          <a:xfrm>
            <a:off x="8933264" y="3830800"/>
            <a:ext cx="437503" cy="427902"/>
            <a:chOff x="2805" y="999"/>
            <a:chExt cx="319" cy="312"/>
          </a:xfrm>
        </p:grpSpPr>
        <p:sp>
          <p:nvSpPr>
            <p:cNvPr id="92" name="Freeform 35">
              <a:extLst>
                <a:ext uri="{FF2B5EF4-FFF2-40B4-BE49-F238E27FC236}">
                  <a16:creationId xmlns:a16="http://schemas.microsoft.com/office/drawing/2014/main" id="{E9ACA54C-8A6C-426C-AB67-667B9CFBC5CC}"/>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6">
              <a:extLst>
                <a:ext uri="{FF2B5EF4-FFF2-40B4-BE49-F238E27FC236}">
                  <a16:creationId xmlns:a16="http://schemas.microsoft.com/office/drawing/2014/main" id="{1A50BD2D-8E3B-43FD-AE4D-0F6C71F476E6}"/>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18">
            <a:extLst>
              <a:ext uri="{FF2B5EF4-FFF2-40B4-BE49-F238E27FC236}">
                <a16:creationId xmlns:a16="http://schemas.microsoft.com/office/drawing/2014/main" id="{FCBAAD80-66A4-4306-B805-1ECFDCDD3EF9}"/>
              </a:ext>
            </a:extLst>
          </p:cNvPr>
          <p:cNvGrpSpPr>
            <a:grpSpLocks noChangeAspect="1"/>
          </p:cNvGrpSpPr>
          <p:nvPr/>
        </p:nvGrpSpPr>
        <p:grpSpPr bwMode="auto">
          <a:xfrm>
            <a:off x="8864958" y="5604506"/>
            <a:ext cx="574115" cy="253933"/>
            <a:chOff x="2204" y="1874"/>
            <a:chExt cx="312" cy="138"/>
          </a:xfrm>
          <a:solidFill>
            <a:schemeClr val="accent2"/>
          </a:solidFill>
        </p:grpSpPr>
        <p:sp>
          <p:nvSpPr>
            <p:cNvPr id="95" name="Freeform 19">
              <a:extLst>
                <a:ext uri="{FF2B5EF4-FFF2-40B4-BE49-F238E27FC236}">
                  <a16:creationId xmlns:a16="http://schemas.microsoft.com/office/drawing/2014/main" id="{104D8C8D-B369-4924-8656-A8B821F23523}"/>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0">
              <a:extLst>
                <a:ext uri="{FF2B5EF4-FFF2-40B4-BE49-F238E27FC236}">
                  <a16:creationId xmlns:a16="http://schemas.microsoft.com/office/drawing/2014/main" id="{EB280DCF-9248-4E7C-87BD-C3B17D29D04B}"/>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
              <a:extLst>
                <a:ext uri="{FF2B5EF4-FFF2-40B4-BE49-F238E27FC236}">
                  <a16:creationId xmlns:a16="http://schemas.microsoft.com/office/drawing/2014/main" id="{F2940079-594E-42CA-9C3B-8E9B833A3FF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2">
              <a:extLst>
                <a:ext uri="{FF2B5EF4-FFF2-40B4-BE49-F238E27FC236}">
                  <a16:creationId xmlns:a16="http://schemas.microsoft.com/office/drawing/2014/main" id="{0181F922-8E88-4684-BC90-647FCEEBD99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Oval 23">
              <a:extLst>
                <a:ext uri="{FF2B5EF4-FFF2-40B4-BE49-F238E27FC236}">
                  <a16:creationId xmlns:a16="http://schemas.microsoft.com/office/drawing/2014/main" id="{1C11D6C9-376E-4E36-9B1F-C417BD6C17B6}"/>
                </a:ext>
              </a:extLst>
            </p:cNvPr>
            <p:cNvSpPr>
              <a:spLocks noChangeArrowheads="1"/>
            </p:cNvSpPr>
            <p:nvPr/>
          </p:nvSpPr>
          <p:spPr bwMode="auto">
            <a:xfrm>
              <a:off x="2345" y="192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Oval 24">
              <a:extLst>
                <a:ext uri="{FF2B5EF4-FFF2-40B4-BE49-F238E27FC236}">
                  <a16:creationId xmlns:a16="http://schemas.microsoft.com/office/drawing/2014/main" id="{5132828C-698E-4AD2-B2A0-915C6DAAA468}"/>
                </a:ext>
              </a:extLst>
            </p:cNvPr>
            <p:cNvSpPr>
              <a:spLocks noChangeArrowheads="1"/>
            </p:cNvSpPr>
            <p:nvPr/>
          </p:nvSpPr>
          <p:spPr bwMode="auto">
            <a:xfrm>
              <a:off x="2389"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25">
              <a:extLst>
                <a:ext uri="{FF2B5EF4-FFF2-40B4-BE49-F238E27FC236}">
                  <a16:creationId xmlns:a16="http://schemas.microsoft.com/office/drawing/2014/main" id="{5DD6D76A-6269-4BE2-8EBD-3BDF08A91C59}"/>
                </a:ext>
              </a:extLst>
            </p:cNvPr>
            <p:cNvSpPr>
              <a:spLocks noChangeArrowheads="1"/>
            </p:cNvSpPr>
            <p:nvPr/>
          </p:nvSpPr>
          <p:spPr bwMode="auto">
            <a:xfrm>
              <a:off x="2302" y="192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102">
            <a:extLst>
              <a:ext uri="{FF2B5EF4-FFF2-40B4-BE49-F238E27FC236}">
                <a16:creationId xmlns:a16="http://schemas.microsoft.com/office/drawing/2014/main" id="{B77F77B4-7F75-487F-9752-CB62E471182A}"/>
              </a:ext>
            </a:extLst>
          </p:cNvPr>
          <p:cNvGrpSpPr/>
          <p:nvPr/>
        </p:nvGrpSpPr>
        <p:grpSpPr>
          <a:xfrm>
            <a:off x="1340826" y="5499208"/>
            <a:ext cx="349064" cy="430790"/>
            <a:chOff x="1980078" y="253998"/>
            <a:chExt cx="3830386" cy="4727197"/>
          </a:xfrm>
          <a:solidFill>
            <a:schemeClr val="accent1"/>
          </a:solidFill>
        </p:grpSpPr>
        <p:sp>
          <p:nvSpPr>
            <p:cNvPr id="104" name="Rectangle 27">
              <a:extLst>
                <a:ext uri="{FF2B5EF4-FFF2-40B4-BE49-F238E27FC236}">
                  <a16:creationId xmlns:a16="http://schemas.microsoft.com/office/drawing/2014/main" id="{D4DC79DF-C0FC-4E96-9863-C7B5E5E0F756}"/>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9">
              <a:extLst>
                <a:ext uri="{FF2B5EF4-FFF2-40B4-BE49-F238E27FC236}">
                  <a16:creationId xmlns:a16="http://schemas.microsoft.com/office/drawing/2014/main" id="{6EFEDB4A-8ED0-4135-8BB3-CBF12B70267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0">
              <a:extLst>
                <a:ext uri="{FF2B5EF4-FFF2-40B4-BE49-F238E27FC236}">
                  <a16:creationId xmlns:a16="http://schemas.microsoft.com/office/drawing/2014/main" id="{30264D87-C073-4F60-9621-98D4A7FEC30E}"/>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Shape 108">
              <a:extLst>
                <a:ext uri="{FF2B5EF4-FFF2-40B4-BE49-F238E27FC236}">
                  <a16:creationId xmlns:a16="http://schemas.microsoft.com/office/drawing/2014/main" id="{80A491D3-070A-4777-9FEB-9431174790E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2D232E48-F691-446C-B10E-41DB96340648}"/>
              </a:ext>
            </a:extLst>
          </p:cNvPr>
          <p:cNvGrpSpPr/>
          <p:nvPr/>
        </p:nvGrpSpPr>
        <p:grpSpPr>
          <a:xfrm>
            <a:off x="6396456" y="2281148"/>
            <a:ext cx="334963" cy="334964"/>
            <a:chOff x="7354200" y="2063698"/>
            <a:chExt cx="334963" cy="334964"/>
          </a:xfrm>
          <a:solidFill>
            <a:schemeClr val="accent2"/>
          </a:solidFill>
        </p:grpSpPr>
        <p:sp>
          <p:nvSpPr>
            <p:cNvPr id="123" name="Freeform: Shape 122">
              <a:extLst>
                <a:ext uri="{FF2B5EF4-FFF2-40B4-BE49-F238E27FC236}">
                  <a16:creationId xmlns:a16="http://schemas.microsoft.com/office/drawing/2014/main" id="{FE96B90C-5E02-470A-BD1E-D3965A889618}"/>
                </a:ext>
              </a:extLst>
            </p:cNvPr>
            <p:cNvSpPr>
              <a:spLocks/>
            </p:cNvSpPr>
            <p:nvPr/>
          </p:nvSpPr>
          <p:spPr bwMode="auto">
            <a:xfrm>
              <a:off x="7354200" y="2230387"/>
              <a:ext cx="169285" cy="168275"/>
            </a:xfrm>
            <a:custGeom>
              <a:avLst/>
              <a:gdLst>
                <a:gd name="connsiteX0" fmla="*/ 64948 w 169285"/>
                <a:gd name="connsiteY0" fmla="*/ 142689 h 168275"/>
                <a:gd name="connsiteX1" fmla="*/ 79709 w 169285"/>
                <a:gd name="connsiteY1" fmla="*/ 139737 h 168275"/>
                <a:gd name="connsiteX2" fmla="*/ 92502 w 169285"/>
                <a:gd name="connsiteY2" fmla="*/ 130881 h 168275"/>
                <a:gd name="connsiteX3" fmla="*/ 129897 w 169285"/>
                <a:gd name="connsiteY3" fmla="*/ 93486 h 168275"/>
                <a:gd name="connsiteX4" fmla="*/ 132849 w 169285"/>
                <a:gd name="connsiteY4" fmla="*/ 91518 h 168275"/>
                <a:gd name="connsiteX5" fmla="*/ 133755 w 169285"/>
                <a:gd name="connsiteY5" fmla="*/ 90586 h 168275"/>
                <a:gd name="connsiteX6" fmla="*/ 140747 w 169285"/>
                <a:gd name="connsiteY6" fmla="*/ 79709 h 168275"/>
                <a:gd name="connsiteX7" fmla="*/ 143700 w 169285"/>
                <a:gd name="connsiteY7" fmla="*/ 64948 h 168275"/>
                <a:gd name="connsiteX8" fmla="*/ 140747 w 169285"/>
                <a:gd name="connsiteY8" fmla="*/ 50187 h 168275"/>
                <a:gd name="connsiteX9" fmla="*/ 131891 w 169285"/>
                <a:gd name="connsiteY9" fmla="*/ 37395 h 168275"/>
                <a:gd name="connsiteX10" fmla="*/ 119098 w 169285"/>
                <a:gd name="connsiteY10" fmla="*/ 28538 h 168275"/>
                <a:gd name="connsiteX11" fmla="*/ 104337 w 169285"/>
                <a:gd name="connsiteY11" fmla="*/ 25586 h 168275"/>
                <a:gd name="connsiteX12" fmla="*/ 89576 w 169285"/>
                <a:gd name="connsiteY12" fmla="*/ 28538 h 168275"/>
                <a:gd name="connsiteX13" fmla="*/ 76783 w 169285"/>
                <a:gd name="connsiteY13" fmla="*/ 37395 h 168275"/>
                <a:gd name="connsiteX14" fmla="*/ 39389 w 169285"/>
                <a:gd name="connsiteY14" fmla="*/ 74789 h 168275"/>
                <a:gd name="connsiteX15" fmla="*/ 36437 w 169285"/>
                <a:gd name="connsiteY15" fmla="*/ 76757 h 168275"/>
                <a:gd name="connsiteX16" fmla="*/ 35530 w 169285"/>
                <a:gd name="connsiteY16" fmla="*/ 77690 h 168275"/>
                <a:gd name="connsiteX17" fmla="*/ 28538 w 169285"/>
                <a:gd name="connsiteY17" fmla="*/ 88566 h 168275"/>
                <a:gd name="connsiteX18" fmla="*/ 25586 w 169285"/>
                <a:gd name="connsiteY18" fmla="*/ 103327 h 168275"/>
                <a:gd name="connsiteX19" fmla="*/ 28538 w 169285"/>
                <a:gd name="connsiteY19" fmla="*/ 118088 h 168275"/>
                <a:gd name="connsiteX20" fmla="*/ 37395 w 169285"/>
                <a:gd name="connsiteY20" fmla="*/ 130881 h 168275"/>
                <a:gd name="connsiteX21" fmla="*/ 50188 w 169285"/>
                <a:gd name="connsiteY21" fmla="*/ 139737 h 168275"/>
                <a:gd name="connsiteX22" fmla="*/ 64948 w 169285"/>
                <a:gd name="connsiteY22" fmla="*/ 142689 h 168275"/>
                <a:gd name="connsiteX23" fmla="*/ 64948 w 169285"/>
                <a:gd name="connsiteY23" fmla="*/ 168275 h 168275"/>
                <a:gd name="connsiteX24" fmla="*/ 58798 w 169285"/>
                <a:gd name="connsiteY24" fmla="*/ 167291 h 168275"/>
                <a:gd name="connsiteX25" fmla="*/ 58086 w 169285"/>
                <a:gd name="connsiteY25" fmla="*/ 167291 h 168275"/>
                <a:gd name="connsiteX26" fmla="*/ 58184 w 169285"/>
                <a:gd name="connsiteY26" fmla="*/ 167193 h 168275"/>
                <a:gd name="connsiteX27" fmla="*/ 40347 w 169285"/>
                <a:gd name="connsiteY27" fmla="*/ 164339 h 168275"/>
                <a:gd name="connsiteX28" fmla="*/ 18697 w 169285"/>
                <a:gd name="connsiteY28" fmla="*/ 149578 h 168275"/>
                <a:gd name="connsiteX29" fmla="*/ 3937 w 169285"/>
                <a:gd name="connsiteY29" fmla="*/ 127928 h 168275"/>
                <a:gd name="connsiteX30" fmla="*/ 0 w 169285"/>
                <a:gd name="connsiteY30" fmla="*/ 103327 h 168275"/>
                <a:gd name="connsiteX31" fmla="*/ 3937 w 169285"/>
                <a:gd name="connsiteY31" fmla="*/ 78725 h 168275"/>
                <a:gd name="connsiteX32" fmla="*/ 18697 w 169285"/>
                <a:gd name="connsiteY32" fmla="*/ 57076 h 168275"/>
                <a:gd name="connsiteX33" fmla="*/ 56092 w 169285"/>
                <a:gd name="connsiteY33" fmla="*/ 19681 h 168275"/>
                <a:gd name="connsiteX34" fmla="*/ 74789 w 169285"/>
                <a:gd name="connsiteY34" fmla="*/ 6889 h 168275"/>
                <a:gd name="connsiteX35" fmla="*/ 75850 w 169285"/>
                <a:gd name="connsiteY35" fmla="*/ 6586 h 168275"/>
                <a:gd name="connsiteX36" fmla="*/ 79735 w 169285"/>
                <a:gd name="connsiteY36" fmla="*/ 3936 h 168275"/>
                <a:gd name="connsiteX37" fmla="*/ 91976 w 169285"/>
                <a:gd name="connsiteY37" fmla="*/ 1978 h 168275"/>
                <a:gd name="connsiteX38" fmla="*/ 95454 w 169285"/>
                <a:gd name="connsiteY38" fmla="*/ 984 h 168275"/>
                <a:gd name="connsiteX39" fmla="*/ 98187 w 169285"/>
                <a:gd name="connsiteY39" fmla="*/ 984 h 168275"/>
                <a:gd name="connsiteX40" fmla="*/ 104337 w 169285"/>
                <a:gd name="connsiteY40" fmla="*/ 0 h 168275"/>
                <a:gd name="connsiteX41" fmla="*/ 110487 w 169285"/>
                <a:gd name="connsiteY41" fmla="*/ 984 h 168275"/>
                <a:gd name="connsiteX42" fmla="*/ 111200 w 169285"/>
                <a:gd name="connsiteY42" fmla="*/ 984 h 168275"/>
                <a:gd name="connsiteX43" fmla="*/ 111101 w 169285"/>
                <a:gd name="connsiteY43" fmla="*/ 1082 h 168275"/>
                <a:gd name="connsiteX44" fmla="*/ 128939 w 169285"/>
                <a:gd name="connsiteY44" fmla="*/ 3936 h 168275"/>
                <a:gd name="connsiteX45" fmla="*/ 150588 w 169285"/>
                <a:gd name="connsiteY45" fmla="*/ 18697 h 168275"/>
                <a:gd name="connsiteX46" fmla="*/ 165349 w 169285"/>
                <a:gd name="connsiteY46" fmla="*/ 40347 h 168275"/>
                <a:gd name="connsiteX47" fmla="*/ 169285 w 169285"/>
                <a:gd name="connsiteY47" fmla="*/ 64948 h 168275"/>
                <a:gd name="connsiteX48" fmla="*/ 165349 w 169285"/>
                <a:gd name="connsiteY48" fmla="*/ 89550 h 168275"/>
                <a:gd name="connsiteX49" fmla="*/ 150588 w 169285"/>
                <a:gd name="connsiteY49" fmla="*/ 111199 h 168275"/>
                <a:gd name="connsiteX50" fmla="*/ 113194 w 169285"/>
                <a:gd name="connsiteY50" fmla="*/ 148594 h 168275"/>
                <a:gd name="connsiteX51" fmla="*/ 94496 w 169285"/>
                <a:gd name="connsiteY51" fmla="*/ 161387 h 168275"/>
                <a:gd name="connsiteX52" fmla="*/ 93436 w 169285"/>
                <a:gd name="connsiteY52" fmla="*/ 161690 h 168275"/>
                <a:gd name="connsiteX53" fmla="*/ 89550 w 169285"/>
                <a:gd name="connsiteY53" fmla="*/ 164339 h 168275"/>
                <a:gd name="connsiteX54" fmla="*/ 77309 w 169285"/>
                <a:gd name="connsiteY54" fmla="*/ 166297 h 168275"/>
                <a:gd name="connsiteX55" fmla="*/ 73831 w 169285"/>
                <a:gd name="connsiteY55" fmla="*/ 167291 h 168275"/>
                <a:gd name="connsiteX56" fmla="*/ 71098 w 169285"/>
                <a:gd name="connsiteY56" fmla="*/ 167291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9285" h="168275">
                  <a:moveTo>
                    <a:pt x="64948" y="142689"/>
                  </a:moveTo>
                  <a:cubicBezTo>
                    <a:pt x="69869" y="142689"/>
                    <a:pt x="74789" y="141705"/>
                    <a:pt x="79709" y="139737"/>
                  </a:cubicBezTo>
                  <a:cubicBezTo>
                    <a:pt x="84630" y="137769"/>
                    <a:pt x="89550" y="134817"/>
                    <a:pt x="92502" y="130881"/>
                  </a:cubicBezTo>
                  <a:lnTo>
                    <a:pt x="129897" y="93486"/>
                  </a:lnTo>
                  <a:cubicBezTo>
                    <a:pt x="130881" y="92502"/>
                    <a:pt x="131865" y="91518"/>
                    <a:pt x="132849" y="91518"/>
                  </a:cubicBezTo>
                  <a:lnTo>
                    <a:pt x="133755" y="90586"/>
                  </a:lnTo>
                  <a:lnTo>
                    <a:pt x="140747" y="79709"/>
                  </a:lnTo>
                  <a:cubicBezTo>
                    <a:pt x="142716" y="74789"/>
                    <a:pt x="143700" y="69869"/>
                    <a:pt x="143700" y="64948"/>
                  </a:cubicBezTo>
                  <a:cubicBezTo>
                    <a:pt x="143700" y="60028"/>
                    <a:pt x="142716" y="55108"/>
                    <a:pt x="140747" y="50187"/>
                  </a:cubicBezTo>
                  <a:cubicBezTo>
                    <a:pt x="138779" y="45267"/>
                    <a:pt x="135827" y="41331"/>
                    <a:pt x="131891" y="37395"/>
                  </a:cubicBezTo>
                  <a:cubicBezTo>
                    <a:pt x="127955" y="33458"/>
                    <a:pt x="124018" y="30506"/>
                    <a:pt x="119098" y="28538"/>
                  </a:cubicBezTo>
                  <a:cubicBezTo>
                    <a:pt x="114178" y="26570"/>
                    <a:pt x="109257" y="25586"/>
                    <a:pt x="104337" y="25586"/>
                  </a:cubicBezTo>
                  <a:cubicBezTo>
                    <a:pt x="99417" y="25586"/>
                    <a:pt x="94496" y="26570"/>
                    <a:pt x="89576" y="28538"/>
                  </a:cubicBezTo>
                  <a:cubicBezTo>
                    <a:pt x="84656" y="30506"/>
                    <a:pt x="79735" y="33458"/>
                    <a:pt x="76783" y="37395"/>
                  </a:cubicBezTo>
                  <a:lnTo>
                    <a:pt x="39389" y="74789"/>
                  </a:lnTo>
                  <a:cubicBezTo>
                    <a:pt x="38405" y="75773"/>
                    <a:pt x="37421" y="76757"/>
                    <a:pt x="36437" y="76757"/>
                  </a:cubicBezTo>
                  <a:lnTo>
                    <a:pt x="35530" y="77690"/>
                  </a:lnTo>
                  <a:lnTo>
                    <a:pt x="28538" y="88566"/>
                  </a:lnTo>
                  <a:cubicBezTo>
                    <a:pt x="26570" y="93486"/>
                    <a:pt x="25586" y="98407"/>
                    <a:pt x="25586" y="103327"/>
                  </a:cubicBezTo>
                  <a:cubicBezTo>
                    <a:pt x="25586" y="108247"/>
                    <a:pt x="26570" y="113168"/>
                    <a:pt x="28538" y="118088"/>
                  </a:cubicBezTo>
                  <a:cubicBezTo>
                    <a:pt x="30506" y="123008"/>
                    <a:pt x="33458" y="126944"/>
                    <a:pt x="37395" y="130881"/>
                  </a:cubicBezTo>
                  <a:cubicBezTo>
                    <a:pt x="41331" y="134817"/>
                    <a:pt x="45267" y="137769"/>
                    <a:pt x="50188" y="139737"/>
                  </a:cubicBezTo>
                  <a:cubicBezTo>
                    <a:pt x="55108" y="141705"/>
                    <a:pt x="60028" y="142689"/>
                    <a:pt x="64948" y="142689"/>
                  </a:cubicBezTo>
                  <a:close/>
                  <a:moveTo>
                    <a:pt x="64948" y="168275"/>
                  </a:moveTo>
                  <a:lnTo>
                    <a:pt x="58798" y="167291"/>
                  </a:lnTo>
                  <a:lnTo>
                    <a:pt x="58086" y="167291"/>
                  </a:lnTo>
                  <a:lnTo>
                    <a:pt x="58184" y="167193"/>
                  </a:lnTo>
                  <a:lnTo>
                    <a:pt x="40347" y="164339"/>
                  </a:lnTo>
                  <a:cubicBezTo>
                    <a:pt x="32474" y="160403"/>
                    <a:pt x="24602" y="155482"/>
                    <a:pt x="18697" y="149578"/>
                  </a:cubicBezTo>
                  <a:cubicBezTo>
                    <a:pt x="12793" y="142689"/>
                    <a:pt x="7873" y="135801"/>
                    <a:pt x="3937" y="127928"/>
                  </a:cubicBezTo>
                  <a:cubicBezTo>
                    <a:pt x="984" y="120056"/>
                    <a:pt x="0" y="111199"/>
                    <a:pt x="0" y="103327"/>
                  </a:cubicBezTo>
                  <a:cubicBezTo>
                    <a:pt x="0" y="94470"/>
                    <a:pt x="984" y="86598"/>
                    <a:pt x="3937" y="78725"/>
                  </a:cubicBezTo>
                  <a:cubicBezTo>
                    <a:pt x="7873" y="69869"/>
                    <a:pt x="12793" y="62980"/>
                    <a:pt x="18697" y="57076"/>
                  </a:cubicBezTo>
                  <a:lnTo>
                    <a:pt x="56092" y="19681"/>
                  </a:lnTo>
                  <a:cubicBezTo>
                    <a:pt x="61012" y="13777"/>
                    <a:pt x="67901" y="9841"/>
                    <a:pt x="74789" y="6889"/>
                  </a:cubicBezTo>
                  <a:lnTo>
                    <a:pt x="75850" y="6586"/>
                  </a:lnTo>
                  <a:lnTo>
                    <a:pt x="79735" y="3936"/>
                  </a:lnTo>
                  <a:lnTo>
                    <a:pt x="91976" y="1978"/>
                  </a:lnTo>
                  <a:lnTo>
                    <a:pt x="95454" y="984"/>
                  </a:lnTo>
                  <a:lnTo>
                    <a:pt x="98187" y="984"/>
                  </a:lnTo>
                  <a:lnTo>
                    <a:pt x="104337" y="0"/>
                  </a:lnTo>
                  <a:lnTo>
                    <a:pt x="110487" y="984"/>
                  </a:lnTo>
                  <a:lnTo>
                    <a:pt x="111200" y="984"/>
                  </a:lnTo>
                  <a:lnTo>
                    <a:pt x="111101" y="1082"/>
                  </a:lnTo>
                  <a:lnTo>
                    <a:pt x="128939" y="3936"/>
                  </a:lnTo>
                  <a:cubicBezTo>
                    <a:pt x="136811" y="7873"/>
                    <a:pt x="144684" y="12793"/>
                    <a:pt x="150588" y="18697"/>
                  </a:cubicBezTo>
                  <a:cubicBezTo>
                    <a:pt x="156492" y="25586"/>
                    <a:pt x="161413" y="32474"/>
                    <a:pt x="165349" y="40347"/>
                  </a:cubicBezTo>
                  <a:cubicBezTo>
                    <a:pt x="168301" y="48219"/>
                    <a:pt x="169285" y="57076"/>
                    <a:pt x="169285" y="64948"/>
                  </a:cubicBezTo>
                  <a:cubicBezTo>
                    <a:pt x="169285" y="73805"/>
                    <a:pt x="168301" y="81677"/>
                    <a:pt x="165349" y="89550"/>
                  </a:cubicBezTo>
                  <a:cubicBezTo>
                    <a:pt x="161413" y="98407"/>
                    <a:pt x="156492" y="105295"/>
                    <a:pt x="150588" y="111199"/>
                  </a:cubicBezTo>
                  <a:lnTo>
                    <a:pt x="113194" y="148594"/>
                  </a:lnTo>
                  <a:cubicBezTo>
                    <a:pt x="108273" y="154498"/>
                    <a:pt x="101385" y="158434"/>
                    <a:pt x="94496" y="161387"/>
                  </a:cubicBezTo>
                  <a:lnTo>
                    <a:pt x="93436" y="161690"/>
                  </a:lnTo>
                  <a:lnTo>
                    <a:pt x="89550" y="164339"/>
                  </a:lnTo>
                  <a:lnTo>
                    <a:pt x="77309" y="166297"/>
                  </a:lnTo>
                  <a:lnTo>
                    <a:pt x="73831" y="167291"/>
                  </a:lnTo>
                  <a:lnTo>
                    <a:pt x="71098" y="16729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405F2C8E-B2A9-4F7F-97D6-5C11D674BC37}"/>
                </a:ext>
              </a:extLst>
            </p:cNvPr>
            <p:cNvSpPr>
              <a:spLocks/>
            </p:cNvSpPr>
            <p:nvPr/>
          </p:nvSpPr>
          <p:spPr bwMode="auto">
            <a:xfrm>
              <a:off x="7519878" y="2063698"/>
              <a:ext cx="169285" cy="168275"/>
            </a:xfrm>
            <a:custGeom>
              <a:avLst/>
              <a:gdLst>
                <a:gd name="connsiteX0" fmla="*/ 64948 w 169285"/>
                <a:gd name="connsiteY0" fmla="*/ 142689 h 168275"/>
                <a:gd name="connsiteX1" fmla="*/ 79709 w 169285"/>
                <a:gd name="connsiteY1" fmla="*/ 139737 h 168275"/>
                <a:gd name="connsiteX2" fmla="*/ 92502 w 169285"/>
                <a:gd name="connsiteY2" fmla="*/ 130881 h 168275"/>
                <a:gd name="connsiteX3" fmla="*/ 129897 w 169285"/>
                <a:gd name="connsiteY3" fmla="*/ 93486 h 168275"/>
                <a:gd name="connsiteX4" fmla="*/ 132849 w 169285"/>
                <a:gd name="connsiteY4" fmla="*/ 91518 h 168275"/>
                <a:gd name="connsiteX5" fmla="*/ 133755 w 169285"/>
                <a:gd name="connsiteY5" fmla="*/ 90586 h 168275"/>
                <a:gd name="connsiteX6" fmla="*/ 140747 w 169285"/>
                <a:gd name="connsiteY6" fmla="*/ 79709 h 168275"/>
                <a:gd name="connsiteX7" fmla="*/ 143700 w 169285"/>
                <a:gd name="connsiteY7" fmla="*/ 64948 h 168275"/>
                <a:gd name="connsiteX8" fmla="*/ 140747 w 169285"/>
                <a:gd name="connsiteY8" fmla="*/ 50187 h 168275"/>
                <a:gd name="connsiteX9" fmla="*/ 131891 w 169285"/>
                <a:gd name="connsiteY9" fmla="*/ 37395 h 168275"/>
                <a:gd name="connsiteX10" fmla="*/ 119098 w 169285"/>
                <a:gd name="connsiteY10" fmla="*/ 28538 h 168275"/>
                <a:gd name="connsiteX11" fmla="*/ 104337 w 169285"/>
                <a:gd name="connsiteY11" fmla="*/ 25586 h 168275"/>
                <a:gd name="connsiteX12" fmla="*/ 89576 w 169285"/>
                <a:gd name="connsiteY12" fmla="*/ 28538 h 168275"/>
                <a:gd name="connsiteX13" fmla="*/ 76783 w 169285"/>
                <a:gd name="connsiteY13" fmla="*/ 37395 h 168275"/>
                <a:gd name="connsiteX14" fmla="*/ 39389 w 169285"/>
                <a:gd name="connsiteY14" fmla="*/ 74789 h 168275"/>
                <a:gd name="connsiteX15" fmla="*/ 36437 w 169285"/>
                <a:gd name="connsiteY15" fmla="*/ 76757 h 168275"/>
                <a:gd name="connsiteX16" fmla="*/ 35530 w 169285"/>
                <a:gd name="connsiteY16" fmla="*/ 77690 h 168275"/>
                <a:gd name="connsiteX17" fmla="*/ 28538 w 169285"/>
                <a:gd name="connsiteY17" fmla="*/ 88566 h 168275"/>
                <a:gd name="connsiteX18" fmla="*/ 25586 w 169285"/>
                <a:gd name="connsiteY18" fmla="*/ 103327 h 168275"/>
                <a:gd name="connsiteX19" fmla="*/ 28538 w 169285"/>
                <a:gd name="connsiteY19" fmla="*/ 118088 h 168275"/>
                <a:gd name="connsiteX20" fmla="*/ 37395 w 169285"/>
                <a:gd name="connsiteY20" fmla="*/ 130881 h 168275"/>
                <a:gd name="connsiteX21" fmla="*/ 50188 w 169285"/>
                <a:gd name="connsiteY21" fmla="*/ 139737 h 168275"/>
                <a:gd name="connsiteX22" fmla="*/ 64948 w 169285"/>
                <a:gd name="connsiteY22" fmla="*/ 142689 h 168275"/>
                <a:gd name="connsiteX23" fmla="*/ 64948 w 169285"/>
                <a:gd name="connsiteY23" fmla="*/ 168275 h 168275"/>
                <a:gd name="connsiteX24" fmla="*/ 58798 w 169285"/>
                <a:gd name="connsiteY24" fmla="*/ 167291 h 168275"/>
                <a:gd name="connsiteX25" fmla="*/ 58086 w 169285"/>
                <a:gd name="connsiteY25" fmla="*/ 167291 h 168275"/>
                <a:gd name="connsiteX26" fmla="*/ 58184 w 169285"/>
                <a:gd name="connsiteY26" fmla="*/ 167193 h 168275"/>
                <a:gd name="connsiteX27" fmla="*/ 40347 w 169285"/>
                <a:gd name="connsiteY27" fmla="*/ 164339 h 168275"/>
                <a:gd name="connsiteX28" fmla="*/ 18697 w 169285"/>
                <a:gd name="connsiteY28" fmla="*/ 149578 h 168275"/>
                <a:gd name="connsiteX29" fmla="*/ 3937 w 169285"/>
                <a:gd name="connsiteY29" fmla="*/ 127928 h 168275"/>
                <a:gd name="connsiteX30" fmla="*/ 0 w 169285"/>
                <a:gd name="connsiteY30" fmla="*/ 103327 h 168275"/>
                <a:gd name="connsiteX31" fmla="*/ 3937 w 169285"/>
                <a:gd name="connsiteY31" fmla="*/ 78725 h 168275"/>
                <a:gd name="connsiteX32" fmla="*/ 18697 w 169285"/>
                <a:gd name="connsiteY32" fmla="*/ 57076 h 168275"/>
                <a:gd name="connsiteX33" fmla="*/ 56092 w 169285"/>
                <a:gd name="connsiteY33" fmla="*/ 19681 h 168275"/>
                <a:gd name="connsiteX34" fmla="*/ 74789 w 169285"/>
                <a:gd name="connsiteY34" fmla="*/ 6889 h 168275"/>
                <a:gd name="connsiteX35" fmla="*/ 75850 w 169285"/>
                <a:gd name="connsiteY35" fmla="*/ 6586 h 168275"/>
                <a:gd name="connsiteX36" fmla="*/ 79735 w 169285"/>
                <a:gd name="connsiteY36" fmla="*/ 3936 h 168275"/>
                <a:gd name="connsiteX37" fmla="*/ 91976 w 169285"/>
                <a:gd name="connsiteY37" fmla="*/ 1978 h 168275"/>
                <a:gd name="connsiteX38" fmla="*/ 95454 w 169285"/>
                <a:gd name="connsiteY38" fmla="*/ 984 h 168275"/>
                <a:gd name="connsiteX39" fmla="*/ 98187 w 169285"/>
                <a:gd name="connsiteY39" fmla="*/ 984 h 168275"/>
                <a:gd name="connsiteX40" fmla="*/ 104337 w 169285"/>
                <a:gd name="connsiteY40" fmla="*/ 0 h 168275"/>
                <a:gd name="connsiteX41" fmla="*/ 110487 w 169285"/>
                <a:gd name="connsiteY41" fmla="*/ 984 h 168275"/>
                <a:gd name="connsiteX42" fmla="*/ 111200 w 169285"/>
                <a:gd name="connsiteY42" fmla="*/ 984 h 168275"/>
                <a:gd name="connsiteX43" fmla="*/ 111101 w 169285"/>
                <a:gd name="connsiteY43" fmla="*/ 1082 h 168275"/>
                <a:gd name="connsiteX44" fmla="*/ 128939 w 169285"/>
                <a:gd name="connsiteY44" fmla="*/ 3936 h 168275"/>
                <a:gd name="connsiteX45" fmla="*/ 150588 w 169285"/>
                <a:gd name="connsiteY45" fmla="*/ 18697 h 168275"/>
                <a:gd name="connsiteX46" fmla="*/ 165349 w 169285"/>
                <a:gd name="connsiteY46" fmla="*/ 40347 h 168275"/>
                <a:gd name="connsiteX47" fmla="*/ 169285 w 169285"/>
                <a:gd name="connsiteY47" fmla="*/ 64948 h 168275"/>
                <a:gd name="connsiteX48" fmla="*/ 165349 w 169285"/>
                <a:gd name="connsiteY48" fmla="*/ 89550 h 168275"/>
                <a:gd name="connsiteX49" fmla="*/ 150588 w 169285"/>
                <a:gd name="connsiteY49" fmla="*/ 111199 h 168275"/>
                <a:gd name="connsiteX50" fmla="*/ 113194 w 169285"/>
                <a:gd name="connsiteY50" fmla="*/ 148594 h 168275"/>
                <a:gd name="connsiteX51" fmla="*/ 94496 w 169285"/>
                <a:gd name="connsiteY51" fmla="*/ 161387 h 168275"/>
                <a:gd name="connsiteX52" fmla="*/ 93436 w 169285"/>
                <a:gd name="connsiteY52" fmla="*/ 161690 h 168275"/>
                <a:gd name="connsiteX53" fmla="*/ 89550 w 169285"/>
                <a:gd name="connsiteY53" fmla="*/ 164339 h 168275"/>
                <a:gd name="connsiteX54" fmla="*/ 77309 w 169285"/>
                <a:gd name="connsiteY54" fmla="*/ 166297 h 168275"/>
                <a:gd name="connsiteX55" fmla="*/ 73831 w 169285"/>
                <a:gd name="connsiteY55" fmla="*/ 167291 h 168275"/>
                <a:gd name="connsiteX56" fmla="*/ 71098 w 169285"/>
                <a:gd name="connsiteY56" fmla="*/ 167291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9285" h="168275">
                  <a:moveTo>
                    <a:pt x="64948" y="142689"/>
                  </a:moveTo>
                  <a:cubicBezTo>
                    <a:pt x="69869" y="142689"/>
                    <a:pt x="74789" y="141705"/>
                    <a:pt x="79709" y="139737"/>
                  </a:cubicBezTo>
                  <a:cubicBezTo>
                    <a:pt x="84630" y="137769"/>
                    <a:pt x="89550" y="134817"/>
                    <a:pt x="92502" y="130881"/>
                  </a:cubicBezTo>
                  <a:lnTo>
                    <a:pt x="129897" y="93486"/>
                  </a:lnTo>
                  <a:cubicBezTo>
                    <a:pt x="130881" y="92502"/>
                    <a:pt x="131865" y="91518"/>
                    <a:pt x="132849" y="91518"/>
                  </a:cubicBezTo>
                  <a:lnTo>
                    <a:pt x="133755" y="90586"/>
                  </a:lnTo>
                  <a:lnTo>
                    <a:pt x="140747" y="79709"/>
                  </a:lnTo>
                  <a:cubicBezTo>
                    <a:pt x="142716" y="74789"/>
                    <a:pt x="143700" y="69869"/>
                    <a:pt x="143700" y="64948"/>
                  </a:cubicBezTo>
                  <a:cubicBezTo>
                    <a:pt x="143700" y="60028"/>
                    <a:pt x="142716" y="55108"/>
                    <a:pt x="140747" y="50187"/>
                  </a:cubicBezTo>
                  <a:cubicBezTo>
                    <a:pt x="138779" y="45267"/>
                    <a:pt x="135827" y="41331"/>
                    <a:pt x="131891" y="37395"/>
                  </a:cubicBezTo>
                  <a:cubicBezTo>
                    <a:pt x="127955" y="33458"/>
                    <a:pt x="124018" y="30506"/>
                    <a:pt x="119098" y="28538"/>
                  </a:cubicBezTo>
                  <a:cubicBezTo>
                    <a:pt x="114178" y="26570"/>
                    <a:pt x="109257" y="25586"/>
                    <a:pt x="104337" y="25586"/>
                  </a:cubicBezTo>
                  <a:cubicBezTo>
                    <a:pt x="99417" y="25586"/>
                    <a:pt x="94496" y="26570"/>
                    <a:pt x="89576" y="28538"/>
                  </a:cubicBezTo>
                  <a:cubicBezTo>
                    <a:pt x="84656" y="30506"/>
                    <a:pt x="79735" y="33458"/>
                    <a:pt x="76783" y="37395"/>
                  </a:cubicBezTo>
                  <a:lnTo>
                    <a:pt x="39389" y="74789"/>
                  </a:lnTo>
                  <a:cubicBezTo>
                    <a:pt x="38405" y="75773"/>
                    <a:pt x="37421" y="76757"/>
                    <a:pt x="36437" y="76757"/>
                  </a:cubicBezTo>
                  <a:lnTo>
                    <a:pt x="35530" y="77690"/>
                  </a:lnTo>
                  <a:lnTo>
                    <a:pt x="28538" y="88566"/>
                  </a:lnTo>
                  <a:cubicBezTo>
                    <a:pt x="26570" y="93486"/>
                    <a:pt x="25586" y="98407"/>
                    <a:pt x="25586" y="103327"/>
                  </a:cubicBezTo>
                  <a:cubicBezTo>
                    <a:pt x="25586" y="108247"/>
                    <a:pt x="26570" y="113168"/>
                    <a:pt x="28538" y="118088"/>
                  </a:cubicBezTo>
                  <a:cubicBezTo>
                    <a:pt x="30506" y="123008"/>
                    <a:pt x="33458" y="126944"/>
                    <a:pt x="37395" y="130881"/>
                  </a:cubicBezTo>
                  <a:cubicBezTo>
                    <a:pt x="41331" y="134817"/>
                    <a:pt x="45267" y="137769"/>
                    <a:pt x="50188" y="139737"/>
                  </a:cubicBezTo>
                  <a:cubicBezTo>
                    <a:pt x="55108" y="141705"/>
                    <a:pt x="60028" y="142689"/>
                    <a:pt x="64948" y="142689"/>
                  </a:cubicBezTo>
                  <a:close/>
                  <a:moveTo>
                    <a:pt x="64948" y="168275"/>
                  </a:moveTo>
                  <a:lnTo>
                    <a:pt x="58798" y="167291"/>
                  </a:lnTo>
                  <a:lnTo>
                    <a:pt x="58086" y="167291"/>
                  </a:lnTo>
                  <a:lnTo>
                    <a:pt x="58184" y="167193"/>
                  </a:lnTo>
                  <a:lnTo>
                    <a:pt x="40347" y="164339"/>
                  </a:lnTo>
                  <a:cubicBezTo>
                    <a:pt x="32474" y="160403"/>
                    <a:pt x="24602" y="155482"/>
                    <a:pt x="18697" y="149578"/>
                  </a:cubicBezTo>
                  <a:cubicBezTo>
                    <a:pt x="12793" y="142689"/>
                    <a:pt x="7873" y="135801"/>
                    <a:pt x="3937" y="127928"/>
                  </a:cubicBezTo>
                  <a:cubicBezTo>
                    <a:pt x="984" y="120056"/>
                    <a:pt x="0" y="111199"/>
                    <a:pt x="0" y="103327"/>
                  </a:cubicBezTo>
                  <a:cubicBezTo>
                    <a:pt x="0" y="94470"/>
                    <a:pt x="984" y="86598"/>
                    <a:pt x="3937" y="78725"/>
                  </a:cubicBezTo>
                  <a:cubicBezTo>
                    <a:pt x="7873" y="69869"/>
                    <a:pt x="12793" y="62980"/>
                    <a:pt x="18697" y="57076"/>
                  </a:cubicBezTo>
                  <a:lnTo>
                    <a:pt x="56092" y="19681"/>
                  </a:lnTo>
                  <a:cubicBezTo>
                    <a:pt x="61012" y="13777"/>
                    <a:pt x="67901" y="9841"/>
                    <a:pt x="74789" y="6889"/>
                  </a:cubicBezTo>
                  <a:lnTo>
                    <a:pt x="75850" y="6586"/>
                  </a:lnTo>
                  <a:lnTo>
                    <a:pt x="79735" y="3936"/>
                  </a:lnTo>
                  <a:lnTo>
                    <a:pt x="91976" y="1978"/>
                  </a:lnTo>
                  <a:lnTo>
                    <a:pt x="95454" y="984"/>
                  </a:lnTo>
                  <a:lnTo>
                    <a:pt x="98187" y="984"/>
                  </a:lnTo>
                  <a:lnTo>
                    <a:pt x="104337" y="0"/>
                  </a:lnTo>
                  <a:lnTo>
                    <a:pt x="110487" y="984"/>
                  </a:lnTo>
                  <a:lnTo>
                    <a:pt x="111200" y="984"/>
                  </a:lnTo>
                  <a:lnTo>
                    <a:pt x="111101" y="1082"/>
                  </a:lnTo>
                  <a:lnTo>
                    <a:pt x="128939" y="3936"/>
                  </a:lnTo>
                  <a:cubicBezTo>
                    <a:pt x="136811" y="7873"/>
                    <a:pt x="144684" y="12793"/>
                    <a:pt x="150588" y="18697"/>
                  </a:cubicBezTo>
                  <a:cubicBezTo>
                    <a:pt x="156492" y="25586"/>
                    <a:pt x="161413" y="32474"/>
                    <a:pt x="165349" y="40347"/>
                  </a:cubicBezTo>
                  <a:cubicBezTo>
                    <a:pt x="168301" y="48219"/>
                    <a:pt x="169285" y="57076"/>
                    <a:pt x="169285" y="64948"/>
                  </a:cubicBezTo>
                  <a:cubicBezTo>
                    <a:pt x="169285" y="73805"/>
                    <a:pt x="168301" y="81677"/>
                    <a:pt x="165349" y="89550"/>
                  </a:cubicBezTo>
                  <a:cubicBezTo>
                    <a:pt x="161413" y="98407"/>
                    <a:pt x="156492" y="105295"/>
                    <a:pt x="150588" y="111199"/>
                  </a:cubicBezTo>
                  <a:lnTo>
                    <a:pt x="113194" y="148594"/>
                  </a:lnTo>
                  <a:cubicBezTo>
                    <a:pt x="108273" y="154498"/>
                    <a:pt x="101385" y="158434"/>
                    <a:pt x="94496" y="161387"/>
                  </a:cubicBezTo>
                  <a:lnTo>
                    <a:pt x="93436" y="161690"/>
                  </a:lnTo>
                  <a:lnTo>
                    <a:pt x="89550" y="164339"/>
                  </a:lnTo>
                  <a:lnTo>
                    <a:pt x="77309" y="166297"/>
                  </a:lnTo>
                  <a:lnTo>
                    <a:pt x="73831" y="167291"/>
                  </a:lnTo>
                  <a:lnTo>
                    <a:pt x="71098" y="16729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18" name="Freeform 291">
              <a:extLst>
                <a:ext uri="{FF2B5EF4-FFF2-40B4-BE49-F238E27FC236}">
                  <a16:creationId xmlns:a16="http://schemas.microsoft.com/office/drawing/2014/main" id="{F5E804E7-23E1-4D90-ADD8-F2D0B35D8690}"/>
                </a:ext>
              </a:extLst>
            </p:cNvPr>
            <p:cNvSpPr>
              <a:spLocks/>
            </p:cNvSpPr>
            <p:nvPr/>
          </p:nvSpPr>
          <p:spPr bwMode="auto">
            <a:xfrm>
              <a:off x="7444688" y="2152599"/>
              <a:ext cx="155575" cy="155575"/>
            </a:xfrm>
            <a:custGeom>
              <a:avLst/>
              <a:gdLst>
                <a:gd name="T0" fmla="*/ 3 w 158"/>
                <a:gd name="T1" fmla="*/ 136 h 158"/>
                <a:gd name="T2" fmla="*/ 3 w 158"/>
                <a:gd name="T3" fmla="*/ 136 h 158"/>
                <a:gd name="T4" fmla="*/ 0 w 158"/>
                <a:gd name="T5" fmla="*/ 140 h 158"/>
                <a:gd name="T6" fmla="*/ 0 w 158"/>
                <a:gd name="T7" fmla="*/ 145 h 158"/>
                <a:gd name="T8" fmla="*/ 3 w 158"/>
                <a:gd name="T9" fmla="*/ 154 h 158"/>
                <a:gd name="T10" fmla="*/ 13 w 158"/>
                <a:gd name="T11" fmla="*/ 158 h 158"/>
                <a:gd name="T12" fmla="*/ 18 w 158"/>
                <a:gd name="T13" fmla="*/ 157 h 158"/>
                <a:gd name="T14" fmla="*/ 21 w 158"/>
                <a:gd name="T15" fmla="*/ 155 h 158"/>
                <a:gd name="T16" fmla="*/ 155 w 158"/>
                <a:gd name="T17" fmla="*/ 22 h 158"/>
                <a:gd name="T18" fmla="*/ 157 w 158"/>
                <a:gd name="T19" fmla="*/ 18 h 158"/>
                <a:gd name="T20" fmla="*/ 158 w 158"/>
                <a:gd name="T21" fmla="*/ 13 h 158"/>
                <a:gd name="T22" fmla="*/ 154 w 158"/>
                <a:gd name="T23" fmla="*/ 4 h 158"/>
                <a:gd name="T24" fmla="*/ 145 w 158"/>
                <a:gd name="T25" fmla="*/ 0 h 158"/>
                <a:gd name="T26" fmla="*/ 140 w 158"/>
                <a:gd name="T27" fmla="*/ 1 h 158"/>
                <a:gd name="T28" fmla="*/ 136 w 158"/>
                <a:gd name="T29" fmla="*/ 3 h 158"/>
                <a:gd name="T30" fmla="*/ 3 w 158"/>
                <a:gd name="T31" fmla="*/ 1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58">
                  <a:moveTo>
                    <a:pt x="3" y="136"/>
                  </a:moveTo>
                  <a:lnTo>
                    <a:pt x="3" y="136"/>
                  </a:lnTo>
                  <a:cubicBezTo>
                    <a:pt x="2" y="138"/>
                    <a:pt x="1" y="139"/>
                    <a:pt x="0" y="140"/>
                  </a:cubicBezTo>
                  <a:cubicBezTo>
                    <a:pt x="0" y="142"/>
                    <a:pt x="0" y="143"/>
                    <a:pt x="0" y="145"/>
                  </a:cubicBezTo>
                  <a:cubicBezTo>
                    <a:pt x="0" y="149"/>
                    <a:pt x="1" y="152"/>
                    <a:pt x="3" y="154"/>
                  </a:cubicBezTo>
                  <a:cubicBezTo>
                    <a:pt x="6" y="157"/>
                    <a:pt x="9" y="158"/>
                    <a:pt x="13" y="158"/>
                  </a:cubicBezTo>
                  <a:cubicBezTo>
                    <a:pt x="15" y="158"/>
                    <a:pt x="16" y="158"/>
                    <a:pt x="18" y="157"/>
                  </a:cubicBezTo>
                  <a:cubicBezTo>
                    <a:pt x="19" y="157"/>
                    <a:pt x="20" y="156"/>
                    <a:pt x="21" y="155"/>
                  </a:cubicBezTo>
                  <a:lnTo>
                    <a:pt x="155" y="22"/>
                  </a:lnTo>
                  <a:cubicBezTo>
                    <a:pt x="156" y="21"/>
                    <a:pt x="157" y="19"/>
                    <a:pt x="157" y="18"/>
                  </a:cubicBezTo>
                  <a:cubicBezTo>
                    <a:pt x="158" y="16"/>
                    <a:pt x="158" y="15"/>
                    <a:pt x="158" y="13"/>
                  </a:cubicBezTo>
                  <a:cubicBezTo>
                    <a:pt x="158" y="9"/>
                    <a:pt x="157" y="6"/>
                    <a:pt x="154" y="4"/>
                  </a:cubicBezTo>
                  <a:cubicBezTo>
                    <a:pt x="152" y="1"/>
                    <a:pt x="149" y="0"/>
                    <a:pt x="145" y="0"/>
                  </a:cubicBezTo>
                  <a:cubicBezTo>
                    <a:pt x="143" y="0"/>
                    <a:pt x="142" y="0"/>
                    <a:pt x="140" y="1"/>
                  </a:cubicBezTo>
                  <a:cubicBezTo>
                    <a:pt x="139" y="1"/>
                    <a:pt x="137" y="2"/>
                    <a:pt x="136" y="3"/>
                  </a:cubicBezTo>
                  <a:lnTo>
                    <a:pt x="3" y="1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9" name="Group 356">
            <a:extLst>
              <a:ext uri="{FF2B5EF4-FFF2-40B4-BE49-F238E27FC236}">
                <a16:creationId xmlns:a16="http://schemas.microsoft.com/office/drawing/2014/main" id="{4555D25E-7507-4B56-A3D2-3513FF8772EB}"/>
              </a:ext>
            </a:extLst>
          </p:cNvPr>
          <p:cNvGrpSpPr>
            <a:grpSpLocks noChangeAspect="1"/>
          </p:cNvGrpSpPr>
          <p:nvPr/>
        </p:nvGrpSpPr>
        <p:grpSpPr bwMode="auto">
          <a:xfrm>
            <a:off x="1309596" y="2232302"/>
            <a:ext cx="416331" cy="416332"/>
            <a:chOff x="3403" y="3388"/>
            <a:chExt cx="359" cy="359"/>
          </a:xfrm>
          <a:solidFill>
            <a:schemeClr val="accent1"/>
          </a:solidFill>
        </p:grpSpPr>
        <p:sp>
          <p:nvSpPr>
            <p:cNvPr id="130" name="Oval 357">
              <a:extLst>
                <a:ext uri="{FF2B5EF4-FFF2-40B4-BE49-F238E27FC236}">
                  <a16:creationId xmlns:a16="http://schemas.microsoft.com/office/drawing/2014/main" id="{9750AA0B-59C7-4069-987E-A423A25CC2B0}"/>
                </a:ext>
              </a:extLst>
            </p:cNvPr>
            <p:cNvSpPr>
              <a:spLocks noChangeArrowheads="1"/>
            </p:cNvSpPr>
            <p:nvPr/>
          </p:nvSpPr>
          <p:spPr bwMode="auto">
            <a:xfrm>
              <a:off x="3403" y="3388"/>
              <a:ext cx="76"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Oval 358">
              <a:extLst>
                <a:ext uri="{FF2B5EF4-FFF2-40B4-BE49-F238E27FC236}">
                  <a16:creationId xmlns:a16="http://schemas.microsoft.com/office/drawing/2014/main" id="{66E77DD9-2691-4F53-9DE7-3667B0B99E72}"/>
                </a:ext>
              </a:extLst>
            </p:cNvPr>
            <p:cNvSpPr>
              <a:spLocks noChangeArrowheads="1"/>
            </p:cNvSpPr>
            <p:nvPr/>
          </p:nvSpPr>
          <p:spPr bwMode="auto">
            <a:xfrm>
              <a:off x="3686" y="3671"/>
              <a:ext cx="76" cy="7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Oval 359">
              <a:extLst>
                <a:ext uri="{FF2B5EF4-FFF2-40B4-BE49-F238E27FC236}">
                  <a16:creationId xmlns:a16="http://schemas.microsoft.com/office/drawing/2014/main" id="{6BF42538-D8BF-4C2C-B71D-4B8168F8624A}"/>
                </a:ext>
              </a:extLst>
            </p:cNvPr>
            <p:cNvSpPr>
              <a:spLocks noChangeArrowheads="1"/>
            </p:cNvSpPr>
            <p:nvPr/>
          </p:nvSpPr>
          <p:spPr bwMode="auto">
            <a:xfrm>
              <a:off x="3479" y="3463"/>
              <a:ext cx="208" cy="2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4" name="Group 11">
            <a:extLst>
              <a:ext uri="{FF2B5EF4-FFF2-40B4-BE49-F238E27FC236}">
                <a16:creationId xmlns:a16="http://schemas.microsoft.com/office/drawing/2014/main" id="{C168EB6C-0754-44AD-B138-6BE2B21F4C3A}"/>
              </a:ext>
            </a:extLst>
          </p:cNvPr>
          <p:cNvGrpSpPr>
            <a:grpSpLocks noChangeAspect="1"/>
          </p:cNvGrpSpPr>
          <p:nvPr/>
        </p:nvGrpSpPr>
        <p:grpSpPr bwMode="auto">
          <a:xfrm>
            <a:off x="3757230" y="2232301"/>
            <a:ext cx="406979" cy="406979"/>
            <a:chOff x="410" y="999"/>
            <a:chExt cx="312" cy="312"/>
          </a:xfrm>
        </p:grpSpPr>
        <p:sp>
          <p:nvSpPr>
            <p:cNvPr id="135" name="Freeform 12">
              <a:extLst>
                <a:ext uri="{FF2B5EF4-FFF2-40B4-BE49-F238E27FC236}">
                  <a16:creationId xmlns:a16="http://schemas.microsoft.com/office/drawing/2014/main" id="{EBBA8B80-DA0B-4E9C-B0C3-DE14CEBCD519}"/>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Line 13">
              <a:extLst>
                <a:ext uri="{FF2B5EF4-FFF2-40B4-BE49-F238E27FC236}">
                  <a16:creationId xmlns:a16="http://schemas.microsoft.com/office/drawing/2014/main" id="{2613358C-FBBF-4DF2-8AA2-079F24E46922}"/>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14">
              <a:extLst>
                <a:ext uri="{FF2B5EF4-FFF2-40B4-BE49-F238E27FC236}">
                  <a16:creationId xmlns:a16="http://schemas.microsoft.com/office/drawing/2014/main" id="{14FC54CE-8E0C-4AF0-895A-08C70CF56C12}"/>
                </a:ext>
              </a:extLst>
            </p:cNvPr>
            <p:cNvSpPr>
              <a:spLocks noChangeArrowheads="1"/>
            </p:cNvSpPr>
            <p:nvPr/>
          </p:nvSpPr>
          <p:spPr bwMode="auto">
            <a:xfrm>
              <a:off x="537"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15">
              <a:extLst>
                <a:ext uri="{FF2B5EF4-FFF2-40B4-BE49-F238E27FC236}">
                  <a16:creationId xmlns:a16="http://schemas.microsoft.com/office/drawing/2014/main" id="{F25C941E-C5C6-429B-9043-E287DE367BA6}"/>
                </a:ext>
              </a:extLst>
            </p:cNvPr>
            <p:cNvSpPr>
              <a:spLocks noChangeArrowheads="1"/>
            </p:cNvSpPr>
            <p:nvPr/>
          </p:nvSpPr>
          <p:spPr bwMode="auto">
            <a:xfrm>
              <a:off x="537" y="999"/>
              <a:ext cx="58" cy="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Oval 16">
              <a:extLst>
                <a:ext uri="{FF2B5EF4-FFF2-40B4-BE49-F238E27FC236}">
                  <a16:creationId xmlns:a16="http://schemas.microsoft.com/office/drawing/2014/main" id="{13BC4FA2-68F3-46F3-BC6E-2F2DF1508BEB}"/>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Oval 17">
              <a:extLst>
                <a:ext uri="{FF2B5EF4-FFF2-40B4-BE49-F238E27FC236}">
                  <a16:creationId xmlns:a16="http://schemas.microsoft.com/office/drawing/2014/main" id="{0151E1EE-93E4-4A77-B997-8D6C48DF4BE2}"/>
                </a:ext>
              </a:extLst>
            </p:cNvPr>
            <p:cNvSpPr>
              <a:spLocks noChangeArrowheads="1"/>
            </p:cNvSpPr>
            <p:nvPr/>
          </p:nvSpPr>
          <p:spPr bwMode="auto">
            <a:xfrm>
              <a:off x="410" y="1253"/>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1" name="Group 44">
            <a:extLst>
              <a:ext uri="{FF2B5EF4-FFF2-40B4-BE49-F238E27FC236}">
                <a16:creationId xmlns:a16="http://schemas.microsoft.com/office/drawing/2014/main" id="{E93DA0AC-7535-476C-990F-B85F7602B8E7}"/>
              </a:ext>
            </a:extLst>
          </p:cNvPr>
          <p:cNvGrpSpPr>
            <a:grpSpLocks noChangeAspect="1"/>
          </p:cNvGrpSpPr>
          <p:nvPr/>
        </p:nvGrpSpPr>
        <p:grpSpPr bwMode="auto">
          <a:xfrm>
            <a:off x="3766425" y="5522333"/>
            <a:ext cx="414076" cy="414076"/>
            <a:chOff x="6415" y="999"/>
            <a:chExt cx="312" cy="312"/>
          </a:xfrm>
          <a:solidFill>
            <a:schemeClr val="accent1"/>
          </a:solidFill>
        </p:grpSpPr>
        <p:sp>
          <p:nvSpPr>
            <p:cNvPr id="142" name="Rectangle 141">
              <a:extLst>
                <a:ext uri="{FF2B5EF4-FFF2-40B4-BE49-F238E27FC236}">
                  <a16:creationId xmlns:a16="http://schemas.microsoft.com/office/drawing/2014/main" id="{4AFBDF9B-9E79-4B10-BB08-044A5EAEEF1D}"/>
                </a:ext>
              </a:extLst>
            </p:cNvPr>
            <p:cNvSpPr>
              <a:spLocks noChangeArrowheads="1"/>
            </p:cNvSpPr>
            <p:nvPr/>
          </p:nvSpPr>
          <p:spPr bwMode="auto">
            <a:xfrm>
              <a:off x="6571" y="1155"/>
              <a:ext cx="78" cy="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46">
              <a:extLst>
                <a:ext uri="{FF2B5EF4-FFF2-40B4-BE49-F238E27FC236}">
                  <a16:creationId xmlns:a16="http://schemas.microsoft.com/office/drawing/2014/main" id="{B6BECFF0-E04A-441F-BE80-ED2C5D5ADDA2}"/>
                </a:ext>
              </a:extLst>
            </p:cNvPr>
            <p:cNvSpPr>
              <a:spLocks noChangeArrowheads="1"/>
            </p:cNvSpPr>
            <p:nvPr/>
          </p:nvSpPr>
          <p:spPr bwMode="auto">
            <a:xfrm>
              <a:off x="6415" y="999"/>
              <a:ext cx="58"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Rectangle 47">
              <a:extLst>
                <a:ext uri="{FF2B5EF4-FFF2-40B4-BE49-F238E27FC236}">
                  <a16:creationId xmlns:a16="http://schemas.microsoft.com/office/drawing/2014/main" id="{974A4BDF-7A89-43C0-AADA-30F23A6EB939}"/>
                </a:ext>
              </a:extLst>
            </p:cNvPr>
            <p:cNvSpPr>
              <a:spLocks noChangeArrowheads="1"/>
            </p:cNvSpPr>
            <p:nvPr/>
          </p:nvSpPr>
          <p:spPr bwMode="auto">
            <a:xfrm>
              <a:off x="6493" y="1077"/>
              <a:ext cx="58" cy="2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Rectangle 48">
              <a:extLst>
                <a:ext uri="{FF2B5EF4-FFF2-40B4-BE49-F238E27FC236}">
                  <a16:creationId xmlns:a16="http://schemas.microsoft.com/office/drawing/2014/main" id="{1927465D-CB51-43B1-A412-5C44E512D100}"/>
                </a:ext>
              </a:extLst>
            </p:cNvPr>
            <p:cNvSpPr>
              <a:spLocks noChangeArrowheads="1"/>
            </p:cNvSpPr>
            <p:nvPr/>
          </p:nvSpPr>
          <p:spPr bwMode="auto">
            <a:xfrm>
              <a:off x="6668" y="999"/>
              <a:ext cx="5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Rectangle 49">
              <a:extLst>
                <a:ext uri="{FF2B5EF4-FFF2-40B4-BE49-F238E27FC236}">
                  <a16:creationId xmlns:a16="http://schemas.microsoft.com/office/drawing/2014/main" id="{7A583C53-4B43-4AF8-97D0-240FFE849A51}"/>
                </a:ext>
              </a:extLst>
            </p:cNvPr>
            <p:cNvSpPr>
              <a:spLocks noChangeArrowheads="1"/>
            </p:cNvSpPr>
            <p:nvPr/>
          </p:nvSpPr>
          <p:spPr bwMode="auto">
            <a:xfrm>
              <a:off x="6415" y="999"/>
              <a:ext cx="31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50">
              <a:extLst>
                <a:ext uri="{FF2B5EF4-FFF2-40B4-BE49-F238E27FC236}">
                  <a16:creationId xmlns:a16="http://schemas.microsoft.com/office/drawing/2014/main" id="{A46B1459-881C-44B9-837D-B7740E0FF46A}"/>
                </a:ext>
              </a:extLst>
            </p:cNvPr>
            <p:cNvSpPr>
              <a:spLocks noChangeArrowheads="1"/>
            </p:cNvSpPr>
            <p:nvPr/>
          </p:nvSpPr>
          <p:spPr bwMode="auto">
            <a:xfrm>
              <a:off x="6493" y="1253"/>
              <a:ext cx="234" cy="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51">
              <a:extLst>
                <a:ext uri="{FF2B5EF4-FFF2-40B4-BE49-F238E27FC236}">
                  <a16:creationId xmlns:a16="http://schemas.microsoft.com/office/drawing/2014/main" id="{CF61A6DA-81C3-4CA8-9D39-7FC01F042347}"/>
                </a:ext>
              </a:extLst>
            </p:cNvPr>
            <p:cNvSpPr>
              <a:spLocks noChangeArrowheads="1"/>
            </p:cNvSpPr>
            <p:nvPr/>
          </p:nvSpPr>
          <p:spPr bwMode="auto">
            <a:xfrm>
              <a:off x="6493" y="1077"/>
              <a:ext cx="156" cy="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99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2371E425-CF35-4A73-8139-494D1190FA15}"/>
              </a:ext>
            </a:extLst>
          </p:cNvPr>
          <p:cNvPicPr>
            <a:picLocks noRot="1" noChangeAspect="1"/>
          </p:cNvPicPr>
          <p:nvPr>
            <a:videoFile r:link="rId1"/>
          </p:nvPr>
        </p:nvPicPr>
        <p:blipFill>
          <a:blip r:embed="rId3"/>
          <a:stretch>
            <a:fillRect/>
          </a:stretch>
        </p:blipFill>
        <p:spPr>
          <a:xfrm>
            <a:off x="2662062" y="2039257"/>
            <a:ext cx="7112350" cy="4074842"/>
          </a:xfrm>
          <a:prstGeom prst="rect">
            <a:avLst/>
          </a:prstGeom>
        </p:spPr>
      </p:pic>
      <p:sp>
        <p:nvSpPr>
          <p:cNvPr id="8" name="Title 7">
            <a:extLst>
              <a:ext uri="{FF2B5EF4-FFF2-40B4-BE49-F238E27FC236}">
                <a16:creationId xmlns:a16="http://schemas.microsoft.com/office/drawing/2014/main" id="{353E8F9C-2717-478B-BB16-780388DE19EB}"/>
              </a:ext>
            </a:extLst>
          </p:cNvPr>
          <p:cNvSpPr>
            <a:spLocks noGrp="1"/>
          </p:cNvSpPr>
          <p:nvPr>
            <p:ph type="title"/>
          </p:nvPr>
        </p:nvSpPr>
        <p:spPr>
          <a:xfrm>
            <a:off x="600059" y="466301"/>
            <a:ext cx="11239464" cy="553998"/>
          </a:xfrm>
        </p:spPr>
        <p:txBody>
          <a:bodyPr/>
          <a:lstStyle/>
          <a:p>
            <a:r>
              <a:rPr lang="en-US" dirty="0"/>
              <a:t>App Service </a:t>
            </a:r>
            <a:r>
              <a:rPr lang="en-US"/>
              <a:t>Environment</a:t>
            </a:r>
            <a:endParaRPr lang="en-US" dirty="0"/>
          </a:p>
        </p:txBody>
      </p:sp>
      <p:sp>
        <p:nvSpPr>
          <p:cNvPr id="9" name="Text Placeholder 8">
            <a:extLst>
              <a:ext uri="{FF2B5EF4-FFF2-40B4-BE49-F238E27FC236}">
                <a16:creationId xmlns:a16="http://schemas.microsoft.com/office/drawing/2014/main" id="{DC1293AC-8CA1-4929-A9C6-E95F78356789}"/>
              </a:ext>
            </a:extLst>
          </p:cNvPr>
          <p:cNvSpPr>
            <a:spLocks noGrp="1"/>
          </p:cNvSpPr>
          <p:nvPr>
            <p:ph type="body" sz="quarter" idx="10"/>
          </p:nvPr>
        </p:nvSpPr>
        <p:spPr>
          <a:xfrm>
            <a:off x="600059" y="1112971"/>
            <a:ext cx="11239464" cy="276999"/>
          </a:xfrm>
        </p:spPr>
        <p:txBody>
          <a:bodyPr/>
          <a:lstStyle/>
          <a:p>
            <a:r>
              <a:rPr lang="en-US" dirty="0"/>
              <a:t>Run business-critical web apps in a virtual network</a:t>
            </a:r>
          </a:p>
        </p:txBody>
      </p:sp>
    </p:spTree>
    <p:extLst>
      <p:ext uri="{BB962C8B-B14F-4D97-AF65-F5344CB8AC3E}">
        <p14:creationId xmlns:p14="http://schemas.microsoft.com/office/powerpoint/2010/main" val="175577247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5">
            <a:extLst>
              <a:ext uri="{FF2B5EF4-FFF2-40B4-BE49-F238E27FC236}">
                <a16:creationId xmlns:a16="http://schemas.microsoft.com/office/drawing/2014/main" id="{84ECE53C-8989-452B-A7FC-563F8EB05D2B}"/>
              </a:ext>
            </a:extLst>
          </p:cNvPr>
          <p:cNvSpPr/>
          <p:nvPr/>
        </p:nvSpPr>
        <p:spPr>
          <a:xfrm>
            <a:off x="2272328" y="3072912"/>
            <a:ext cx="2217940" cy="2002472"/>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810"/>
            <a:endParaRPr lang="en-US" sz="1400" kern="0" dirty="0">
              <a:solidFill>
                <a:schemeClr val="tx1"/>
              </a:solidFill>
              <a:latin typeface="Segoe UI Semilight"/>
            </a:endParaRPr>
          </a:p>
          <a:p>
            <a:pPr defTabSz="895810"/>
            <a:endParaRPr lang="en-US" sz="1400" kern="0" dirty="0">
              <a:solidFill>
                <a:schemeClr val="tx1"/>
              </a:solidFill>
              <a:latin typeface="Segoe UI Semilight"/>
            </a:endParaRPr>
          </a:p>
          <a:p>
            <a:pPr defTabSz="895810"/>
            <a:endParaRPr lang="en-US" sz="1400" kern="0" dirty="0">
              <a:solidFill>
                <a:schemeClr val="tx1"/>
              </a:solidFill>
              <a:latin typeface="Segoe UI Semilight"/>
            </a:endParaRPr>
          </a:p>
          <a:p>
            <a:pPr defTabSz="895810"/>
            <a:endParaRPr lang="en-US" sz="1400" kern="0" dirty="0">
              <a:solidFill>
                <a:schemeClr val="tx1"/>
              </a:solidFill>
              <a:latin typeface="Segoe UI Semilight"/>
            </a:endParaRPr>
          </a:p>
        </p:txBody>
      </p:sp>
      <p:sp>
        <p:nvSpPr>
          <p:cNvPr id="79" name="Rounded Rectangle 2">
            <a:extLst>
              <a:ext uri="{FF2B5EF4-FFF2-40B4-BE49-F238E27FC236}">
                <a16:creationId xmlns:a16="http://schemas.microsoft.com/office/drawing/2014/main" id="{6E76E5DD-8590-48ED-96AB-9E12679BE639}"/>
              </a:ext>
            </a:extLst>
          </p:cNvPr>
          <p:cNvSpPr/>
          <p:nvPr/>
        </p:nvSpPr>
        <p:spPr>
          <a:xfrm>
            <a:off x="1994922" y="2385830"/>
            <a:ext cx="7573125" cy="2810822"/>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5810"/>
            <a:endParaRPr lang="en-US" kern="0">
              <a:solidFill>
                <a:schemeClr val="tx1"/>
              </a:solidFill>
              <a:latin typeface="Segoe UI Semilight"/>
            </a:endParaRPr>
          </a:p>
        </p:txBody>
      </p:sp>
      <p:sp>
        <p:nvSpPr>
          <p:cNvPr id="82" name="TextBox 81">
            <a:extLst>
              <a:ext uri="{FF2B5EF4-FFF2-40B4-BE49-F238E27FC236}">
                <a16:creationId xmlns:a16="http://schemas.microsoft.com/office/drawing/2014/main" id="{97BBDF17-12A9-48F0-8A85-62A465806241}"/>
              </a:ext>
            </a:extLst>
          </p:cNvPr>
          <p:cNvSpPr txBox="1"/>
          <p:nvPr/>
        </p:nvSpPr>
        <p:spPr>
          <a:xfrm>
            <a:off x="2859659" y="4785366"/>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1"/>
                </a:solidFill>
              </a:rPr>
              <a:t>API apps</a:t>
            </a:r>
          </a:p>
        </p:txBody>
      </p:sp>
      <p:sp>
        <p:nvSpPr>
          <p:cNvPr id="91" name="TextBox 90">
            <a:extLst>
              <a:ext uri="{FF2B5EF4-FFF2-40B4-BE49-F238E27FC236}">
                <a16:creationId xmlns:a16="http://schemas.microsoft.com/office/drawing/2014/main" id="{592F40B5-AA71-408D-8DF0-55BDED746C05}"/>
              </a:ext>
            </a:extLst>
          </p:cNvPr>
          <p:cNvSpPr txBox="1"/>
          <p:nvPr/>
        </p:nvSpPr>
        <p:spPr>
          <a:xfrm>
            <a:off x="4862232" y="2706216"/>
            <a:ext cx="57643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1"/>
                </a:solidFill>
              </a:rPr>
              <a:t>WAF</a:t>
            </a:r>
          </a:p>
        </p:txBody>
      </p:sp>
      <p:sp>
        <p:nvSpPr>
          <p:cNvPr id="102" name="TextBox 101">
            <a:extLst>
              <a:ext uri="{FF2B5EF4-FFF2-40B4-BE49-F238E27FC236}">
                <a16:creationId xmlns:a16="http://schemas.microsoft.com/office/drawing/2014/main" id="{92B600FB-3BCE-40D6-AAFA-77EC55CC5D59}"/>
              </a:ext>
            </a:extLst>
          </p:cNvPr>
          <p:cNvSpPr txBox="1"/>
          <p:nvPr/>
        </p:nvSpPr>
        <p:spPr>
          <a:xfrm>
            <a:off x="2863518" y="4072877"/>
            <a:ext cx="1048693"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Web apps</a:t>
            </a:r>
          </a:p>
        </p:txBody>
      </p:sp>
      <p:sp>
        <p:nvSpPr>
          <p:cNvPr id="111" name="Freeform 80">
            <a:extLst>
              <a:ext uri="{FF2B5EF4-FFF2-40B4-BE49-F238E27FC236}">
                <a16:creationId xmlns:a16="http://schemas.microsoft.com/office/drawing/2014/main" id="{713F12AC-D115-430C-A6C4-CF674970CC3A}"/>
              </a:ext>
            </a:extLst>
          </p:cNvPr>
          <p:cNvSpPr>
            <a:spLocks/>
          </p:cNvSpPr>
          <p:nvPr/>
        </p:nvSpPr>
        <p:spPr bwMode="auto">
          <a:xfrm>
            <a:off x="5966484" y="1756984"/>
            <a:ext cx="888030" cy="258532"/>
          </a:xfrm>
          <a:prstGeom prst="rect">
            <a:avLst/>
          </a:prstGeom>
          <a:extLst/>
        </p:spPr>
        <p:txBody>
          <a:bodyPr wrap="square" lIns="91440">
            <a:spAutoFit/>
          </a:bodyPr>
          <a:lstStyle/>
          <a:p>
            <a:pPr algn="ctr" defTabSz="896386">
              <a:lnSpc>
                <a:spcPct val="90000"/>
              </a:lnSpc>
              <a:spcAft>
                <a:spcPts val="600"/>
              </a:spcAft>
            </a:pPr>
            <a:r>
              <a:rPr lang="en-US" sz="1200" kern="0" dirty="0">
                <a:latin typeface="Segoe UI" panose="020B0502040204020203" pitchFamily="34" charset="0"/>
                <a:cs typeface="Segoe UI" panose="020B0502040204020203" pitchFamily="34" charset="0"/>
              </a:rPr>
              <a:t>Internet</a:t>
            </a:r>
          </a:p>
        </p:txBody>
      </p:sp>
      <p:cxnSp>
        <p:nvCxnSpPr>
          <p:cNvPr id="114" name="Connector: Elbow 113">
            <a:extLst>
              <a:ext uri="{FF2B5EF4-FFF2-40B4-BE49-F238E27FC236}">
                <a16:creationId xmlns:a16="http://schemas.microsoft.com/office/drawing/2014/main" id="{F565C2E0-77F3-4592-B935-01D5174010E0}"/>
              </a:ext>
            </a:extLst>
          </p:cNvPr>
          <p:cNvCxnSpPr>
            <a:cxnSpLocks/>
            <a:stCxn id="111" idx="1"/>
          </p:cNvCxnSpPr>
          <p:nvPr/>
        </p:nvCxnSpPr>
        <p:spPr>
          <a:xfrm rot="10800000" flipV="1">
            <a:off x="5137560" y="1886249"/>
            <a:ext cx="828925" cy="264315"/>
          </a:xfrm>
          <a:prstGeom prst="bentConnector2">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E70E1D3-DB15-444B-A4B2-DE3E6EC0C8F1}"/>
              </a:ext>
            </a:extLst>
          </p:cNvPr>
          <p:cNvSpPr txBox="1"/>
          <p:nvPr/>
        </p:nvSpPr>
        <p:spPr>
          <a:xfrm>
            <a:off x="6568631" y="3123797"/>
            <a:ext cx="1419010"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API Management</a:t>
            </a:r>
          </a:p>
        </p:txBody>
      </p:sp>
      <p:sp>
        <p:nvSpPr>
          <p:cNvPr id="124" name="TextBox 123">
            <a:extLst>
              <a:ext uri="{FF2B5EF4-FFF2-40B4-BE49-F238E27FC236}">
                <a16:creationId xmlns:a16="http://schemas.microsoft.com/office/drawing/2014/main" id="{E5E500E8-FDC3-4E6E-BBF1-5D1BBAF45554}"/>
              </a:ext>
            </a:extLst>
          </p:cNvPr>
          <p:cNvSpPr txBox="1"/>
          <p:nvPr/>
        </p:nvSpPr>
        <p:spPr>
          <a:xfrm>
            <a:off x="8247760" y="3667061"/>
            <a:ext cx="1082388" cy="258532"/>
          </a:xfrm>
          <a:prstGeom prst="rect">
            <a:avLst/>
          </a:prstGeom>
        </p:spPr>
        <p:txBody>
          <a:bodyPr wrap="square" lIns="91440" tIns="45720" rIns="91440" bIns="4572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Admin apps</a:t>
            </a:r>
          </a:p>
        </p:txBody>
      </p:sp>
      <p:sp>
        <p:nvSpPr>
          <p:cNvPr id="139" name="TextBox 138">
            <a:extLst>
              <a:ext uri="{FF2B5EF4-FFF2-40B4-BE49-F238E27FC236}">
                <a16:creationId xmlns:a16="http://schemas.microsoft.com/office/drawing/2014/main" id="{FF2AD519-39AD-4D6D-BE75-D224FE962B60}"/>
              </a:ext>
            </a:extLst>
          </p:cNvPr>
          <p:cNvSpPr txBox="1"/>
          <p:nvPr/>
        </p:nvSpPr>
        <p:spPr>
          <a:xfrm>
            <a:off x="7369451" y="1930545"/>
            <a:ext cx="1534677" cy="4247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Expose ecommerce </a:t>
            </a:r>
            <a:br>
              <a:rPr lang="en-US" dirty="0">
                <a:solidFill>
                  <a:schemeClr val="tx1"/>
                </a:solidFill>
              </a:rPr>
            </a:br>
            <a:r>
              <a:rPr lang="en-US" dirty="0">
                <a:solidFill>
                  <a:schemeClr val="tx1"/>
                </a:solidFill>
              </a:rPr>
              <a:t>APIs to 3rd parties</a:t>
            </a:r>
          </a:p>
        </p:txBody>
      </p:sp>
      <p:sp>
        <p:nvSpPr>
          <p:cNvPr id="143" name="TextBox 142">
            <a:extLst>
              <a:ext uri="{FF2B5EF4-FFF2-40B4-BE49-F238E27FC236}">
                <a16:creationId xmlns:a16="http://schemas.microsoft.com/office/drawing/2014/main" id="{19CEB618-997B-4564-BB3E-0483B7A138CF}"/>
              </a:ext>
            </a:extLst>
          </p:cNvPr>
          <p:cNvSpPr txBox="1"/>
          <p:nvPr/>
        </p:nvSpPr>
        <p:spPr>
          <a:xfrm>
            <a:off x="9695226" y="3566398"/>
            <a:ext cx="1058591" cy="4247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Azure Active </a:t>
            </a:r>
            <a:br>
              <a:rPr lang="en-US" dirty="0">
                <a:solidFill>
                  <a:schemeClr val="tx1"/>
                </a:solidFill>
              </a:rPr>
            </a:br>
            <a:r>
              <a:rPr lang="en-US" dirty="0">
                <a:solidFill>
                  <a:schemeClr val="tx1"/>
                </a:solidFill>
              </a:rPr>
              <a:t>Directory</a:t>
            </a:r>
          </a:p>
        </p:txBody>
      </p:sp>
      <p:sp>
        <p:nvSpPr>
          <p:cNvPr id="151" name="TextBox 150">
            <a:extLst>
              <a:ext uri="{FF2B5EF4-FFF2-40B4-BE49-F238E27FC236}">
                <a16:creationId xmlns:a16="http://schemas.microsoft.com/office/drawing/2014/main" id="{1C4D2349-53C6-4EC8-B43D-AC1EE682652B}"/>
              </a:ext>
            </a:extLst>
          </p:cNvPr>
          <p:cNvSpPr txBox="1"/>
          <p:nvPr/>
        </p:nvSpPr>
        <p:spPr>
          <a:xfrm>
            <a:off x="6492715" y="4840715"/>
            <a:ext cx="1014396"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Azure cache</a:t>
            </a:r>
          </a:p>
        </p:txBody>
      </p:sp>
      <p:sp>
        <p:nvSpPr>
          <p:cNvPr id="153" name="TextBox 152">
            <a:extLst>
              <a:ext uri="{FF2B5EF4-FFF2-40B4-BE49-F238E27FC236}">
                <a16:creationId xmlns:a16="http://schemas.microsoft.com/office/drawing/2014/main" id="{B4D62440-ED87-4991-A27E-EF31709A908F}"/>
              </a:ext>
            </a:extLst>
          </p:cNvPr>
          <p:cNvSpPr txBox="1"/>
          <p:nvPr/>
        </p:nvSpPr>
        <p:spPr>
          <a:xfrm>
            <a:off x="5215223" y="5752288"/>
            <a:ext cx="1174720"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Express Route</a:t>
            </a:r>
          </a:p>
        </p:txBody>
      </p:sp>
      <p:sp>
        <p:nvSpPr>
          <p:cNvPr id="158" name="TextBox 157">
            <a:extLst>
              <a:ext uri="{FF2B5EF4-FFF2-40B4-BE49-F238E27FC236}">
                <a16:creationId xmlns:a16="http://schemas.microsoft.com/office/drawing/2014/main" id="{27E22D3B-3BAB-40B1-8199-B565F087932C}"/>
              </a:ext>
            </a:extLst>
          </p:cNvPr>
          <p:cNvSpPr txBox="1"/>
          <p:nvPr/>
        </p:nvSpPr>
        <p:spPr>
          <a:xfrm>
            <a:off x="9575592" y="5430477"/>
            <a:ext cx="1297858" cy="4247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On-premises Active Directory</a:t>
            </a:r>
          </a:p>
        </p:txBody>
      </p:sp>
      <p:sp>
        <p:nvSpPr>
          <p:cNvPr id="160" name="TextBox 159">
            <a:extLst>
              <a:ext uri="{FF2B5EF4-FFF2-40B4-BE49-F238E27FC236}">
                <a16:creationId xmlns:a16="http://schemas.microsoft.com/office/drawing/2014/main" id="{96DE276E-557C-45BC-9C9E-1C9A667B00AC}"/>
              </a:ext>
            </a:extLst>
          </p:cNvPr>
          <p:cNvSpPr txBox="1"/>
          <p:nvPr/>
        </p:nvSpPr>
        <p:spPr>
          <a:xfrm>
            <a:off x="4825832" y="6208684"/>
            <a:ext cx="1966314" cy="4247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dirty="0">
                <a:solidFill>
                  <a:schemeClr val="tx1"/>
                </a:solidFill>
              </a:rPr>
              <a:t>On-premises </a:t>
            </a:r>
            <a:br>
              <a:rPr lang="en-US" dirty="0">
                <a:solidFill>
                  <a:schemeClr val="tx1"/>
                </a:solidFill>
              </a:rPr>
            </a:br>
            <a:r>
              <a:rPr lang="en-US" dirty="0">
                <a:solidFill>
                  <a:schemeClr val="tx1"/>
                </a:solidFill>
              </a:rPr>
              <a:t>transactional data stores</a:t>
            </a:r>
          </a:p>
        </p:txBody>
      </p:sp>
      <p:cxnSp>
        <p:nvCxnSpPr>
          <p:cNvPr id="7" name="Straight Arrow Connector 6">
            <a:extLst>
              <a:ext uri="{FF2B5EF4-FFF2-40B4-BE49-F238E27FC236}">
                <a16:creationId xmlns:a16="http://schemas.microsoft.com/office/drawing/2014/main" id="{C5A63FD9-E322-4311-93BA-BAB3208EE380}"/>
              </a:ext>
            </a:extLst>
          </p:cNvPr>
          <p:cNvCxnSpPr/>
          <p:nvPr/>
        </p:nvCxnSpPr>
        <p:spPr>
          <a:xfrm>
            <a:off x="4030199" y="4639395"/>
            <a:ext cx="2676832"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542A74-2F85-4790-8451-C6C68828C696}"/>
              </a:ext>
            </a:extLst>
          </p:cNvPr>
          <p:cNvCxnSpPr>
            <a:cxnSpLocks/>
          </p:cNvCxnSpPr>
          <p:nvPr/>
        </p:nvCxnSpPr>
        <p:spPr>
          <a:xfrm>
            <a:off x="5807379" y="4639395"/>
            <a:ext cx="0" cy="722827"/>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1F33280-B567-41C7-A029-940A56C8AE65}"/>
              </a:ext>
            </a:extLst>
          </p:cNvPr>
          <p:cNvCxnSpPr>
            <a:cxnSpLocks/>
          </p:cNvCxnSpPr>
          <p:nvPr/>
        </p:nvCxnSpPr>
        <p:spPr>
          <a:xfrm flipH="1">
            <a:off x="4779909" y="3765219"/>
            <a:ext cx="338721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5DE72D-61F1-4AAD-A14D-09DF4553EA54}"/>
              </a:ext>
            </a:extLst>
          </p:cNvPr>
          <p:cNvCxnSpPr>
            <a:cxnSpLocks/>
          </p:cNvCxnSpPr>
          <p:nvPr/>
        </p:nvCxnSpPr>
        <p:spPr>
          <a:xfrm flipV="1">
            <a:off x="5143702" y="3021659"/>
            <a:ext cx="0" cy="74356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27AA31-3A55-42CA-AEFC-7CA0B8C10F7A}"/>
              </a:ext>
            </a:extLst>
          </p:cNvPr>
          <p:cNvCxnSpPr>
            <a:cxnSpLocks/>
          </p:cNvCxnSpPr>
          <p:nvPr/>
        </p:nvCxnSpPr>
        <p:spPr>
          <a:xfrm flipV="1">
            <a:off x="7278180" y="3411734"/>
            <a:ext cx="0" cy="35348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A907842-E865-445E-B8A2-60F80C2123D2}"/>
              </a:ext>
            </a:extLst>
          </p:cNvPr>
          <p:cNvCxnSpPr>
            <a:cxnSpLocks/>
          </p:cNvCxnSpPr>
          <p:nvPr/>
        </p:nvCxnSpPr>
        <p:spPr>
          <a:xfrm>
            <a:off x="5807379" y="6017447"/>
            <a:ext cx="0" cy="191237"/>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3A11B4D-2A3B-4A23-AA63-27625C45BCC3}"/>
              </a:ext>
            </a:extLst>
          </p:cNvPr>
          <p:cNvSpPr/>
          <p:nvPr/>
        </p:nvSpPr>
        <p:spPr>
          <a:xfrm>
            <a:off x="4217931" y="3519886"/>
            <a:ext cx="538316" cy="72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F762C732-03E0-4F78-A143-1137BF5CA32C}"/>
              </a:ext>
            </a:extLst>
          </p:cNvPr>
          <p:cNvSpPr txBox="1"/>
          <p:nvPr/>
        </p:nvSpPr>
        <p:spPr>
          <a:xfrm>
            <a:off x="4267189" y="3972044"/>
            <a:ext cx="43980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1"/>
                </a:solidFill>
              </a:rPr>
              <a:t>ILB</a:t>
            </a:r>
          </a:p>
        </p:txBody>
      </p:sp>
      <p:sp>
        <p:nvSpPr>
          <p:cNvPr id="83" name="TextBox 82">
            <a:extLst>
              <a:ext uri="{FF2B5EF4-FFF2-40B4-BE49-F238E27FC236}">
                <a16:creationId xmlns:a16="http://schemas.microsoft.com/office/drawing/2014/main" id="{BD93435A-843E-4601-82D2-0A42FA42A212}"/>
              </a:ext>
            </a:extLst>
          </p:cNvPr>
          <p:cNvSpPr txBox="1"/>
          <p:nvPr/>
        </p:nvSpPr>
        <p:spPr>
          <a:xfrm>
            <a:off x="2751909" y="3139199"/>
            <a:ext cx="1238994" cy="4247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dirty="0">
                <a:latin typeface="Segoe UI Semibold" panose="020B0702040204020203" pitchFamily="34" charset="0"/>
                <a:cs typeface="Segoe UI Semibold" panose="020B0702040204020203" pitchFamily="34" charset="0"/>
              </a:rPr>
              <a:t>App Service Environment</a:t>
            </a:r>
          </a:p>
        </p:txBody>
      </p:sp>
      <p:grpSp>
        <p:nvGrpSpPr>
          <p:cNvPr id="24" name="Group 23">
            <a:extLst>
              <a:ext uri="{FF2B5EF4-FFF2-40B4-BE49-F238E27FC236}">
                <a16:creationId xmlns:a16="http://schemas.microsoft.com/office/drawing/2014/main" id="{E98360B8-F6A2-4D91-B69F-59CA51729C79}"/>
              </a:ext>
            </a:extLst>
          </p:cNvPr>
          <p:cNvGrpSpPr/>
          <p:nvPr/>
        </p:nvGrpSpPr>
        <p:grpSpPr>
          <a:xfrm>
            <a:off x="2363007" y="3159492"/>
            <a:ext cx="383415" cy="384147"/>
            <a:chOff x="7063314" y="1805953"/>
            <a:chExt cx="1458720" cy="1461504"/>
          </a:xfrm>
          <a:solidFill>
            <a:schemeClr val="accent1"/>
          </a:solidFill>
        </p:grpSpPr>
        <p:sp>
          <p:nvSpPr>
            <p:cNvPr id="176" name="Freeform: Shape 175">
              <a:extLst>
                <a:ext uri="{FF2B5EF4-FFF2-40B4-BE49-F238E27FC236}">
                  <a16:creationId xmlns:a16="http://schemas.microsoft.com/office/drawing/2014/main" id="{77918B73-7701-4D57-B358-A2E9065DBDD6}"/>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465554C-0BA4-462B-BEF7-498ACBB540AB}"/>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5790837-859C-44C5-B7B4-CEA5124D94F2}"/>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FC5840C-385A-43CB-85F2-6197CEA62BFA}"/>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F297439-9F5B-4BEF-9A63-BFD62DB70D46}"/>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endParaRPr lang="en-US"/>
            </a:p>
          </p:txBody>
        </p:sp>
      </p:grpSp>
      <p:pic>
        <p:nvPicPr>
          <p:cNvPr id="214" name="Graphic 213">
            <a:extLst>
              <a:ext uri="{FF2B5EF4-FFF2-40B4-BE49-F238E27FC236}">
                <a16:creationId xmlns:a16="http://schemas.microsoft.com/office/drawing/2014/main" id="{CBFE6810-C0DC-4CC1-9316-46FA53E7907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97806" y="2589984"/>
            <a:ext cx="560748" cy="560748"/>
          </a:xfrm>
          <a:prstGeom prst="rect">
            <a:avLst/>
          </a:prstGeom>
        </p:spPr>
      </p:pic>
      <p:cxnSp>
        <p:nvCxnSpPr>
          <p:cNvPr id="235" name="Connector: Elbow 234">
            <a:extLst>
              <a:ext uri="{FF2B5EF4-FFF2-40B4-BE49-F238E27FC236}">
                <a16:creationId xmlns:a16="http://schemas.microsoft.com/office/drawing/2014/main" id="{9CA46487-B79A-4B40-B947-E8C30D7B7CB2}"/>
              </a:ext>
            </a:extLst>
          </p:cNvPr>
          <p:cNvCxnSpPr>
            <a:cxnSpLocks/>
            <a:stCxn id="111" idx="3"/>
            <a:endCxn id="214" idx="0"/>
          </p:cNvCxnSpPr>
          <p:nvPr/>
        </p:nvCxnSpPr>
        <p:spPr>
          <a:xfrm>
            <a:off x="6854514" y="1886250"/>
            <a:ext cx="423666" cy="703734"/>
          </a:xfrm>
          <a:prstGeom prst="bentConnector2">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5E3978B-C7A6-40F3-8C28-436F6EEECA17}"/>
              </a:ext>
            </a:extLst>
          </p:cNvPr>
          <p:cNvGrpSpPr/>
          <p:nvPr/>
        </p:nvGrpSpPr>
        <p:grpSpPr>
          <a:xfrm>
            <a:off x="8480385" y="3199450"/>
            <a:ext cx="617137" cy="470121"/>
            <a:chOff x="9839273" y="2331472"/>
            <a:chExt cx="617137" cy="470121"/>
          </a:xfrm>
        </p:grpSpPr>
        <p:grpSp>
          <p:nvGrpSpPr>
            <p:cNvPr id="250" name="Graphic 30">
              <a:extLst>
                <a:ext uri="{FF2B5EF4-FFF2-40B4-BE49-F238E27FC236}">
                  <a16:creationId xmlns:a16="http://schemas.microsoft.com/office/drawing/2014/main" id="{57628344-5D90-4489-8A7A-7AF4817267BE}"/>
                </a:ext>
              </a:extLst>
            </p:cNvPr>
            <p:cNvGrpSpPr/>
            <p:nvPr/>
          </p:nvGrpSpPr>
          <p:grpSpPr>
            <a:xfrm>
              <a:off x="9839273" y="2331472"/>
              <a:ext cx="396108" cy="396108"/>
              <a:chOff x="5980112" y="3259137"/>
              <a:chExt cx="476250" cy="476250"/>
            </a:xfrm>
          </p:grpSpPr>
          <p:sp>
            <p:nvSpPr>
              <p:cNvPr id="251" name="Freeform: Shape 250">
                <a:extLst>
                  <a:ext uri="{FF2B5EF4-FFF2-40B4-BE49-F238E27FC236}">
                    <a16:creationId xmlns:a16="http://schemas.microsoft.com/office/drawing/2014/main" id="{546E188B-F7B1-4061-8E44-A5EA31187B93}"/>
                  </a:ext>
                </a:extLst>
              </p:cNvPr>
              <p:cNvSpPr/>
              <p:nvPr/>
            </p:nvSpPr>
            <p:spPr>
              <a:xfrm>
                <a:off x="5972970" y="3251993"/>
                <a:ext cx="485775" cy="485775"/>
              </a:xfrm>
              <a:custGeom>
                <a:avLst/>
                <a:gdLst>
                  <a:gd name="connsiteX0" fmla="*/ 389981 w 485775"/>
                  <a:gd name="connsiteY0" fmla="*/ 434235 h 485775"/>
                  <a:gd name="connsiteX1" fmla="*/ 245515 w 485775"/>
                  <a:gd name="connsiteY1" fmla="*/ 483299 h 485775"/>
                  <a:gd name="connsiteX2" fmla="*/ 56253 w 485775"/>
                  <a:gd name="connsiteY2" fmla="*/ 389925 h 485775"/>
                  <a:gd name="connsiteX3" fmla="*/ 100621 w 485775"/>
                  <a:gd name="connsiteY3" fmla="*/ 56178 h 485775"/>
                  <a:gd name="connsiteX4" fmla="*/ 245067 w 485775"/>
                  <a:gd name="connsiteY4" fmla="*/ 7144 h 485775"/>
                  <a:gd name="connsiteX5" fmla="*/ 434329 w 485775"/>
                  <a:gd name="connsiteY5" fmla="*/ 100574 h 485775"/>
                  <a:gd name="connsiteX6" fmla="*/ 389981 w 485775"/>
                  <a:gd name="connsiteY6" fmla="*/ 4342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389981" y="434235"/>
                    </a:moveTo>
                    <a:cubicBezTo>
                      <a:pt x="346833" y="467230"/>
                      <a:pt x="295998" y="483299"/>
                      <a:pt x="245515" y="483299"/>
                    </a:cubicBezTo>
                    <a:cubicBezTo>
                      <a:pt x="173887" y="483299"/>
                      <a:pt x="103059" y="451142"/>
                      <a:pt x="56253" y="389925"/>
                    </a:cubicBezTo>
                    <a:cubicBezTo>
                      <a:pt x="-23719" y="285512"/>
                      <a:pt x="-3983" y="136188"/>
                      <a:pt x="100621" y="56178"/>
                    </a:cubicBezTo>
                    <a:cubicBezTo>
                      <a:pt x="143760" y="22984"/>
                      <a:pt x="194652" y="7144"/>
                      <a:pt x="245067" y="7144"/>
                    </a:cubicBezTo>
                    <a:cubicBezTo>
                      <a:pt x="316695" y="7144"/>
                      <a:pt x="387542" y="39300"/>
                      <a:pt x="434329" y="100574"/>
                    </a:cubicBezTo>
                    <a:cubicBezTo>
                      <a:pt x="514320" y="204959"/>
                      <a:pt x="494384" y="354311"/>
                      <a:pt x="389981" y="434235"/>
                    </a:cubicBezTo>
                  </a:path>
                </a:pathLst>
              </a:custGeom>
              <a:solidFill>
                <a:srgbClr val="0078D7"/>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37E9EB6-9849-45F5-AD9B-FAE690094A55}"/>
                  </a:ext>
                </a:extLst>
              </p:cNvPr>
              <p:cNvSpPr/>
              <p:nvPr/>
            </p:nvSpPr>
            <p:spPr>
              <a:xfrm>
                <a:off x="6009604" y="3262976"/>
                <a:ext cx="438150" cy="419100"/>
              </a:xfrm>
              <a:custGeom>
                <a:avLst/>
                <a:gdLst>
                  <a:gd name="connsiteX0" fmla="*/ 309598 w 438150"/>
                  <a:gd name="connsiteY0" fmla="*/ 275987 h 419100"/>
                  <a:gd name="connsiteX1" fmla="*/ 381426 w 438150"/>
                  <a:gd name="connsiteY1" fmla="*/ 285550 h 419100"/>
                  <a:gd name="connsiteX2" fmla="*/ 384569 w 438150"/>
                  <a:gd name="connsiteY2" fmla="*/ 282607 h 419100"/>
                  <a:gd name="connsiteX3" fmla="*/ 432432 w 438150"/>
                  <a:gd name="connsiteY3" fmla="*/ 315554 h 419100"/>
                  <a:gd name="connsiteX4" fmla="*/ 438814 w 438150"/>
                  <a:gd name="connsiteY4" fmla="*/ 295151 h 419100"/>
                  <a:gd name="connsiteX5" fmla="*/ 397952 w 438150"/>
                  <a:gd name="connsiteY5" fmla="*/ 263185 h 419100"/>
                  <a:gd name="connsiteX6" fmla="*/ 390999 w 438150"/>
                  <a:gd name="connsiteY6" fmla="*/ 213932 h 419100"/>
                  <a:gd name="connsiteX7" fmla="*/ 324933 w 438150"/>
                  <a:gd name="connsiteY7" fmla="*/ 200816 h 419100"/>
                  <a:gd name="connsiteX8" fmla="*/ 245942 w 438150"/>
                  <a:gd name="connsiteY8" fmla="*/ 126206 h 419100"/>
                  <a:gd name="connsiteX9" fmla="*/ 395256 w 438150"/>
                  <a:gd name="connsiteY9" fmla="*/ 86135 h 419100"/>
                  <a:gd name="connsiteX10" fmla="*/ 360909 w 438150"/>
                  <a:gd name="connsiteY10" fmla="*/ 50921 h 419100"/>
                  <a:gd name="connsiteX11" fmla="*/ 201565 w 438150"/>
                  <a:gd name="connsiteY11" fmla="*/ 80629 h 419100"/>
                  <a:gd name="connsiteX12" fmla="*/ 201546 w 438150"/>
                  <a:gd name="connsiteY12" fmla="*/ 80601 h 419100"/>
                  <a:gd name="connsiteX13" fmla="*/ 201537 w 438150"/>
                  <a:gd name="connsiteY13" fmla="*/ 80601 h 419100"/>
                  <a:gd name="connsiteX14" fmla="*/ 135024 w 438150"/>
                  <a:gd name="connsiteY14" fmla="*/ 7144 h 419100"/>
                  <a:gd name="connsiteX15" fmla="*/ 103477 w 438150"/>
                  <a:gd name="connsiteY15" fmla="*/ 19974 h 419100"/>
                  <a:gd name="connsiteX16" fmla="*/ 167809 w 438150"/>
                  <a:gd name="connsiteY16" fmla="*/ 101556 h 419100"/>
                  <a:gd name="connsiteX17" fmla="*/ 167809 w 438150"/>
                  <a:gd name="connsiteY17" fmla="*/ 101556 h 419100"/>
                  <a:gd name="connsiteX18" fmla="*/ 167971 w 438150"/>
                  <a:gd name="connsiteY18" fmla="*/ 101717 h 419100"/>
                  <a:gd name="connsiteX19" fmla="*/ 101829 w 438150"/>
                  <a:gd name="connsiteY19" fmla="*/ 159010 h 419100"/>
                  <a:gd name="connsiteX20" fmla="*/ 93809 w 438150"/>
                  <a:gd name="connsiteY20" fmla="*/ 167878 h 419100"/>
                  <a:gd name="connsiteX21" fmla="*/ 54595 w 438150"/>
                  <a:gd name="connsiteY21" fmla="*/ 170564 h 419100"/>
                  <a:gd name="connsiteX22" fmla="*/ 38174 w 438150"/>
                  <a:gd name="connsiteY22" fmla="*/ 67389 h 419100"/>
                  <a:gd name="connsiteX23" fmla="*/ 12532 w 438150"/>
                  <a:gd name="connsiteY23" fmla="*/ 98508 h 419100"/>
                  <a:gd name="connsiteX24" fmla="*/ 21914 w 438150"/>
                  <a:gd name="connsiteY24" fmla="*/ 194662 h 419100"/>
                  <a:gd name="connsiteX25" fmla="*/ 21867 w 438150"/>
                  <a:gd name="connsiteY25" fmla="*/ 281845 h 419100"/>
                  <a:gd name="connsiteX26" fmla="*/ 27191 w 438150"/>
                  <a:gd name="connsiteY26" fmla="*/ 287988 h 419100"/>
                  <a:gd name="connsiteX27" fmla="*/ 13285 w 438150"/>
                  <a:gd name="connsiteY27" fmla="*/ 371437 h 419100"/>
                  <a:gd name="connsiteX28" fmla="*/ 17781 w 438150"/>
                  <a:gd name="connsiteY28" fmla="*/ 379971 h 419100"/>
                  <a:gd name="connsiteX29" fmla="*/ 57405 w 438150"/>
                  <a:gd name="connsiteY29" fmla="*/ 418148 h 419100"/>
                  <a:gd name="connsiteX30" fmla="*/ 73730 w 438150"/>
                  <a:gd name="connsiteY30" fmla="*/ 309829 h 419100"/>
                  <a:gd name="connsiteX31" fmla="*/ 106906 w 438150"/>
                  <a:gd name="connsiteY31" fmla="*/ 304438 h 419100"/>
                  <a:gd name="connsiteX32" fmla="*/ 126194 w 438150"/>
                  <a:gd name="connsiteY32" fmla="*/ 320735 h 419100"/>
                  <a:gd name="connsiteX33" fmla="*/ 195584 w 438150"/>
                  <a:gd name="connsiteY33" fmla="*/ 364960 h 419100"/>
                  <a:gd name="connsiteX34" fmla="*/ 204804 w 438150"/>
                  <a:gd name="connsiteY34" fmla="*/ 398469 h 419100"/>
                  <a:gd name="connsiteX35" fmla="*/ 271317 w 438150"/>
                  <a:gd name="connsiteY35" fmla="*/ 407222 h 419100"/>
                  <a:gd name="connsiteX36" fmla="*/ 281871 w 438150"/>
                  <a:gd name="connsiteY36" fmla="*/ 395640 h 419100"/>
                  <a:gd name="connsiteX37" fmla="*/ 375273 w 438150"/>
                  <a:gd name="connsiteY37" fmla="*/ 405346 h 419100"/>
                  <a:gd name="connsiteX38" fmla="*/ 405781 w 438150"/>
                  <a:gd name="connsiteY38" fmla="*/ 367760 h 419100"/>
                  <a:gd name="connsiteX39" fmla="*/ 288624 w 438150"/>
                  <a:gd name="connsiteY39" fmla="*/ 359759 h 419100"/>
                  <a:gd name="connsiteX40" fmla="*/ 280071 w 438150"/>
                  <a:gd name="connsiteY40" fmla="*/ 340900 h 419100"/>
                  <a:gd name="connsiteX41" fmla="*/ 217034 w 438150"/>
                  <a:gd name="connsiteY41" fmla="*/ 330108 h 419100"/>
                  <a:gd name="connsiteX42" fmla="*/ 152664 w 438150"/>
                  <a:gd name="connsiteY42" fmla="*/ 287341 h 419100"/>
                  <a:gd name="connsiteX43" fmla="*/ 139720 w 438150"/>
                  <a:gd name="connsiteY43" fmla="*/ 276692 h 419100"/>
                  <a:gd name="connsiteX44" fmla="*/ 142749 w 438150"/>
                  <a:gd name="connsiteY44" fmla="*/ 204778 h 419100"/>
                  <a:gd name="connsiteX45" fmla="*/ 151045 w 438150"/>
                  <a:gd name="connsiteY45" fmla="*/ 196615 h 419100"/>
                  <a:gd name="connsiteX46" fmla="*/ 213138 w 438150"/>
                  <a:gd name="connsiteY46" fmla="*/ 146380 h 419100"/>
                  <a:gd name="connsiteX47" fmla="*/ 210890 w 438150"/>
                  <a:gd name="connsiteY47" fmla="*/ 144161 h 419100"/>
                  <a:gd name="connsiteX48" fmla="*/ 213167 w 438150"/>
                  <a:gd name="connsiteY48" fmla="*/ 146323 h 419100"/>
                  <a:gd name="connsiteX49" fmla="*/ 213148 w 438150"/>
                  <a:gd name="connsiteY49" fmla="*/ 146333 h 419100"/>
                  <a:gd name="connsiteX50" fmla="*/ 304245 w 438150"/>
                  <a:gd name="connsiteY50" fmla="*/ 223152 h 419100"/>
                  <a:gd name="connsiteX51" fmla="*/ 309598 w 438150"/>
                  <a:gd name="connsiteY51" fmla="*/ 27598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8150" h="419100">
                    <a:moveTo>
                      <a:pt x="309598" y="275987"/>
                    </a:moveTo>
                    <a:cubicBezTo>
                      <a:pt x="326895" y="298542"/>
                      <a:pt x="358995" y="302619"/>
                      <a:pt x="381426" y="285550"/>
                    </a:cubicBezTo>
                    <a:cubicBezTo>
                      <a:pt x="382598" y="284655"/>
                      <a:pt x="383503" y="283569"/>
                      <a:pt x="384569" y="282607"/>
                    </a:cubicBezTo>
                    <a:cubicBezTo>
                      <a:pt x="407515" y="298771"/>
                      <a:pt x="423450" y="309439"/>
                      <a:pt x="432432" y="315554"/>
                    </a:cubicBezTo>
                    <a:cubicBezTo>
                      <a:pt x="435090" y="308667"/>
                      <a:pt x="436928" y="302057"/>
                      <a:pt x="438814" y="295151"/>
                    </a:cubicBezTo>
                    <a:cubicBezTo>
                      <a:pt x="429327" y="288093"/>
                      <a:pt x="416497" y="278216"/>
                      <a:pt x="397952" y="263185"/>
                    </a:cubicBezTo>
                    <a:cubicBezTo>
                      <a:pt x="404038" y="247183"/>
                      <a:pt x="402114" y="228514"/>
                      <a:pt x="390999" y="213932"/>
                    </a:cubicBezTo>
                    <a:cubicBezTo>
                      <a:pt x="375101" y="193357"/>
                      <a:pt x="346936" y="188128"/>
                      <a:pt x="324933" y="200816"/>
                    </a:cubicBezTo>
                    <a:cubicBezTo>
                      <a:pt x="300683" y="179060"/>
                      <a:pt x="274041" y="154124"/>
                      <a:pt x="245942" y="126206"/>
                    </a:cubicBezTo>
                    <a:cubicBezTo>
                      <a:pt x="333239" y="79258"/>
                      <a:pt x="395256" y="86135"/>
                      <a:pt x="395256" y="86135"/>
                    </a:cubicBezTo>
                    <a:cubicBezTo>
                      <a:pt x="384903" y="72933"/>
                      <a:pt x="373301" y="61370"/>
                      <a:pt x="360909" y="50921"/>
                    </a:cubicBezTo>
                    <a:cubicBezTo>
                      <a:pt x="324095" y="45234"/>
                      <a:pt x="266907" y="45872"/>
                      <a:pt x="201565" y="80629"/>
                    </a:cubicBezTo>
                    <a:lnTo>
                      <a:pt x="201546" y="80601"/>
                    </a:lnTo>
                    <a:lnTo>
                      <a:pt x="201537" y="80601"/>
                    </a:lnTo>
                    <a:cubicBezTo>
                      <a:pt x="179763" y="57807"/>
                      <a:pt x="157598" y="33376"/>
                      <a:pt x="135024" y="7144"/>
                    </a:cubicBezTo>
                    <a:cubicBezTo>
                      <a:pt x="124222" y="10601"/>
                      <a:pt x="113669" y="14878"/>
                      <a:pt x="103477" y="19974"/>
                    </a:cubicBezTo>
                    <a:cubicBezTo>
                      <a:pt x="120136" y="47234"/>
                      <a:pt x="142549" y="74733"/>
                      <a:pt x="167809" y="101556"/>
                    </a:cubicBezTo>
                    <a:lnTo>
                      <a:pt x="167809" y="101556"/>
                    </a:lnTo>
                    <a:cubicBezTo>
                      <a:pt x="167856" y="101613"/>
                      <a:pt x="167914" y="101660"/>
                      <a:pt x="167971" y="101717"/>
                    </a:cubicBezTo>
                    <a:cubicBezTo>
                      <a:pt x="146911" y="116443"/>
                      <a:pt x="123460" y="136131"/>
                      <a:pt x="101829" y="159010"/>
                    </a:cubicBezTo>
                    <a:cubicBezTo>
                      <a:pt x="99067" y="161954"/>
                      <a:pt x="96409" y="164916"/>
                      <a:pt x="93809" y="167878"/>
                    </a:cubicBezTo>
                    <a:cubicBezTo>
                      <a:pt x="80884" y="165173"/>
                      <a:pt x="67292" y="165964"/>
                      <a:pt x="54595" y="170564"/>
                    </a:cubicBezTo>
                    <a:cubicBezTo>
                      <a:pt x="33030" y="124035"/>
                      <a:pt x="34764" y="86658"/>
                      <a:pt x="38174" y="67389"/>
                    </a:cubicBezTo>
                    <a:cubicBezTo>
                      <a:pt x="28811" y="77200"/>
                      <a:pt x="20067" y="87516"/>
                      <a:pt x="12532" y="98508"/>
                    </a:cubicBezTo>
                    <a:cubicBezTo>
                      <a:pt x="6903" y="121510"/>
                      <a:pt x="5303" y="154686"/>
                      <a:pt x="21914" y="194662"/>
                    </a:cubicBezTo>
                    <a:cubicBezTo>
                      <a:pt x="2683" y="219827"/>
                      <a:pt x="1779" y="255518"/>
                      <a:pt x="21867" y="281845"/>
                    </a:cubicBezTo>
                    <a:cubicBezTo>
                      <a:pt x="23543" y="284026"/>
                      <a:pt x="25334" y="286055"/>
                      <a:pt x="27191" y="287988"/>
                    </a:cubicBezTo>
                    <a:cubicBezTo>
                      <a:pt x="18419" y="317868"/>
                      <a:pt x="14494" y="346691"/>
                      <a:pt x="13285" y="371437"/>
                    </a:cubicBezTo>
                    <a:cubicBezTo>
                      <a:pt x="15542" y="374504"/>
                      <a:pt x="15542" y="376980"/>
                      <a:pt x="17781" y="379971"/>
                    </a:cubicBezTo>
                    <a:cubicBezTo>
                      <a:pt x="29201" y="394621"/>
                      <a:pt x="43546" y="406965"/>
                      <a:pt x="57405" y="418148"/>
                    </a:cubicBezTo>
                    <a:cubicBezTo>
                      <a:pt x="55690" y="391954"/>
                      <a:pt x="57538" y="353320"/>
                      <a:pt x="73730" y="309829"/>
                    </a:cubicBezTo>
                    <a:cubicBezTo>
                      <a:pt x="84903" y="310677"/>
                      <a:pt x="96267" y="308915"/>
                      <a:pt x="106906" y="304438"/>
                    </a:cubicBezTo>
                    <a:cubicBezTo>
                      <a:pt x="113002" y="309801"/>
                      <a:pt x="119384" y="315220"/>
                      <a:pt x="126194" y="320735"/>
                    </a:cubicBezTo>
                    <a:cubicBezTo>
                      <a:pt x="149559" y="339233"/>
                      <a:pt x="172867" y="353625"/>
                      <a:pt x="195584" y="364960"/>
                    </a:cubicBezTo>
                    <a:cubicBezTo>
                      <a:pt x="194403" y="376514"/>
                      <a:pt x="197298" y="388525"/>
                      <a:pt x="204804" y="398469"/>
                    </a:cubicBezTo>
                    <a:cubicBezTo>
                      <a:pt x="220854" y="419195"/>
                      <a:pt x="250572" y="423062"/>
                      <a:pt x="271317" y="407222"/>
                    </a:cubicBezTo>
                    <a:cubicBezTo>
                      <a:pt x="275632" y="403917"/>
                      <a:pt x="279042" y="399926"/>
                      <a:pt x="281871" y="395640"/>
                    </a:cubicBezTo>
                    <a:cubicBezTo>
                      <a:pt x="318913" y="403889"/>
                      <a:pt x="351279" y="405346"/>
                      <a:pt x="375273" y="405346"/>
                    </a:cubicBezTo>
                    <a:cubicBezTo>
                      <a:pt x="378950" y="405346"/>
                      <a:pt x="396009" y="382143"/>
                      <a:pt x="405781" y="367760"/>
                    </a:cubicBezTo>
                    <a:cubicBezTo>
                      <a:pt x="391170" y="370818"/>
                      <a:pt x="347841" y="376771"/>
                      <a:pt x="288624" y="359759"/>
                    </a:cubicBezTo>
                    <a:cubicBezTo>
                      <a:pt x="287195" y="353111"/>
                      <a:pt x="284462" y="346653"/>
                      <a:pt x="280071" y="340900"/>
                    </a:cubicBezTo>
                    <a:cubicBezTo>
                      <a:pt x="265031" y="321183"/>
                      <a:pt x="237532" y="316916"/>
                      <a:pt x="217034" y="330108"/>
                    </a:cubicBezTo>
                    <a:cubicBezTo>
                      <a:pt x="196451" y="318945"/>
                      <a:pt x="174895" y="304952"/>
                      <a:pt x="152664" y="287341"/>
                    </a:cubicBezTo>
                    <a:cubicBezTo>
                      <a:pt x="148178" y="283788"/>
                      <a:pt x="143873" y="280245"/>
                      <a:pt x="139720" y="276692"/>
                    </a:cubicBezTo>
                    <a:cubicBezTo>
                      <a:pt x="153302" y="255289"/>
                      <a:pt x="154750" y="227857"/>
                      <a:pt x="142749" y="204778"/>
                    </a:cubicBezTo>
                    <a:cubicBezTo>
                      <a:pt x="145473" y="202054"/>
                      <a:pt x="148149" y="199320"/>
                      <a:pt x="151045" y="196615"/>
                    </a:cubicBezTo>
                    <a:cubicBezTo>
                      <a:pt x="173057" y="176051"/>
                      <a:pt x="193764" y="159591"/>
                      <a:pt x="213138" y="146380"/>
                    </a:cubicBezTo>
                    <a:cubicBezTo>
                      <a:pt x="212357" y="145656"/>
                      <a:pt x="211652" y="144894"/>
                      <a:pt x="210890" y="144161"/>
                    </a:cubicBezTo>
                    <a:cubicBezTo>
                      <a:pt x="211662" y="144875"/>
                      <a:pt x="212386" y="145609"/>
                      <a:pt x="213167" y="146323"/>
                    </a:cubicBezTo>
                    <a:cubicBezTo>
                      <a:pt x="213157" y="146323"/>
                      <a:pt x="213157" y="146333"/>
                      <a:pt x="213148" y="146333"/>
                    </a:cubicBezTo>
                    <a:cubicBezTo>
                      <a:pt x="242875" y="173822"/>
                      <a:pt x="274394" y="199873"/>
                      <a:pt x="304245" y="223152"/>
                    </a:cubicBezTo>
                    <a:cubicBezTo>
                      <a:pt x="296349" y="239897"/>
                      <a:pt x="297587" y="260290"/>
                      <a:pt x="309598" y="275987"/>
                    </a:cubicBezTo>
                    <a:close/>
                  </a:path>
                </a:pathLst>
              </a:custGeom>
              <a:solidFill>
                <a:srgbClr val="FFFFFF"/>
              </a:solidFill>
              <a:ln w="9525" cap="flat">
                <a:noFill/>
                <a:prstDash val="solid"/>
                <a:miter/>
              </a:ln>
            </p:spPr>
            <p:txBody>
              <a:bodyPr rtlCol="0" anchor="ctr"/>
              <a:lstStyle/>
              <a:p>
                <a:endParaRPr lang="en-US"/>
              </a:p>
            </p:txBody>
          </p:sp>
        </p:grpSp>
        <p:sp>
          <p:nvSpPr>
            <p:cNvPr id="253" name="Freeform 9">
              <a:extLst>
                <a:ext uri="{FF2B5EF4-FFF2-40B4-BE49-F238E27FC236}">
                  <a16:creationId xmlns:a16="http://schemas.microsoft.com/office/drawing/2014/main" id="{1008BBB2-0C96-4B5A-A37D-8FDF5C90D659}"/>
                </a:ext>
              </a:extLst>
            </p:cNvPr>
            <p:cNvSpPr>
              <a:spLocks noChangeAspect="1" noEditPoints="1"/>
            </p:cNvSpPr>
            <p:nvPr/>
          </p:nvSpPr>
          <p:spPr bwMode="black">
            <a:xfrm rot="19008987">
              <a:off x="10143742" y="2548072"/>
              <a:ext cx="312668" cy="2535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2"/>
            </a:solidFill>
            <a:ln>
              <a:noFill/>
            </a:ln>
          </p:spPr>
          <p:txBody>
            <a:bodyPr vert="horz" wrap="square" lIns="68574" tIns="34287" rIns="68574" bIns="34287" numCol="1" anchor="t" anchorCtr="0" compatLnSpc="1">
              <a:prstTxWarp prst="textNoShape">
                <a:avLst/>
              </a:prstTxWarp>
            </a:bodyPr>
            <a:lstStyle/>
            <a:p>
              <a:endParaRPr lang="en-US" sz="1350" dirty="0"/>
            </a:p>
          </p:txBody>
        </p:sp>
      </p:grpSp>
      <p:grpSp>
        <p:nvGrpSpPr>
          <p:cNvPr id="74" name="Group 73">
            <a:extLst>
              <a:ext uri="{FF2B5EF4-FFF2-40B4-BE49-F238E27FC236}">
                <a16:creationId xmlns:a16="http://schemas.microsoft.com/office/drawing/2014/main" id="{B77928BC-F761-4930-BF99-A006B251E9BD}"/>
              </a:ext>
            </a:extLst>
          </p:cNvPr>
          <p:cNvGrpSpPr/>
          <p:nvPr/>
        </p:nvGrpSpPr>
        <p:grpSpPr>
          <a:xfrm>
            <a:off x="9980614" y="3065730"/>
            <a:ext cx="487816" cy="487816"/>
            <a:chOff x="9089482" y="3332670"/>
            <a:chExt cx="359903" cy="359903"/>
          </a:xfrm>
          <a:solidFill>
            <a:schemeClr val="accent1"/>
          </a:solidFill>
        </p:grpSpPr>
        <p:sp>
          <p:nvSpPr>
            <p:cNvPr id="71" name="Freeform: Shape 70">
              <a:extLst>
                <a:ext uri="{FF2B5EF4-FFF2-40B4-BE49-F238E27FC236}">
                  <a16:creationId xmlns:a16="http://schemas.microsoft.com/office/drawing/2014/main" id="{1C12607F-8C0B-4012-83D6-F7C9AA8D0769}"/>
                </a:ext>
              </a:extLst>
            </p:cNvPr>
            <p:cNvSpPr/>
            <p:nvPr/>
          </p:nvSpPr>
          <p:spPr>
            <a:xfrm>
              <a:off x="9195167" y="3468099"/>
              <a:ext cx="70225" cy="122894"/>
            </a:xfrm>
            <a:custGeom>
              <a:avLst/>
              <a:gdLst>
                <a:gd name="connsiteX0" fmla="*/ 65397 w 70224"/>
                <a:gd name="connsiteY0" fmla="*/ 6584 h 122893"/>
                <a:gd name="connsiteX1" fmla="*/ 6584 w 70224"/>
                <a:gd name="connsiteY1" fmla="*/ 61008 h 122893"/>
                <a:gd name="connsiteX2" fmla="*/ 10973 w 70224"/>
                <a:gd name="connsiteY2" fmla="*/ 75053 h 122893"/>
                <a:gd name="connsiteX3" fmla="*/ 10095 w 70224"/>
                <a:gd name="connsiteY3" fmla="*/ 82953 h 122893"/>
                <a:gd name="connsiteX4" fmla="*/ 70664 w 70224"/>
                <a:gd name="connsiteY4" fmla="*/ 119821 h 122893"/>
                <a:gd name="connsiteX5" fmla="*/ 70664 w 70224"/>
                <a:gd name="connsiteY5" fmla="*/ 13606 h 122893"/>
                <a:gd name="connsiteX6" fmla="*/ 65397 w 70224"/>
                <a:gd name="connsiteY6" fmla="*/ 6584 h 1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24" h="122893">
                  <a:moveTo>
                    <a:pt x="65397" y="6584"/>
                  </a:moveTo>
                  <a:lnTo>
                    <a:pt x="6584" y="61008"/>
                  </a:lnTo>
                  <a:cubicBezTo>
                    <a:pt x="9217" y="65397"/>
                    <a:pt x="10973" y="70664"/>
                    <a:pt x="10973" y="75053"/>
                  </a:cubicBezTo>
                  <a:cubicBezTo>
                    <a:pt x="10973" y="77686"/>
                    <a:pt x="10973" y="80320"/>
                    <a:pt x="10095" y="82953"/>
                  </a:cubicBezTo>
                  <a:lnTo>
                    <a:pt x="70664" y="119821"/>
                  </a:lnTo>
                  <a:lnTo>
                    <a:pt x="70664" y="13606"/>
                  </a:lnTo>
                  <a:cubicBezTo>
                    <a:pt x="69786" y="13606"/>
                    <a:pt x="66275" y="7461"/>
                    <a:pt x="65397" y="658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528B699-2A6D-4190-BAC9-284A1C0C7DC1}"/>
                </a:ext>
              </a:extLst>
            </p:cNvPr>
            <p:cNvSpPr/>
            <p:nvPr/>
          </p:nvSpPr>
          <p:spPr>
            <a:xfrm>
              <a:off x="9272827" y="3467254"/>
              <a:ext cx="70225" cy="122894"/>
            </a:xfrm>
            <a:custGeom>
              <a:avLst/>
              <a:gdLst>
                <a:gd name="connsiteX0" fmla="*/ 17995 w 70224"/>
                <a:gd name="connsiteY0" fmla="*/ 6584 h 122893"/>
                <a:gd name="connsiteX1" fmla="*/ 6584 w 70224"/>
                <a:gd name="connsiteY1" fmla="*/ 15362 h 122893"/>
                <a:gd name="connsiteX2" fmla="*/ 6584 w 70224"/>
                <a:gd name="connsiteY2" fmla="*/ 120699 h 122893"/>
                <a:gd name="connsiteX3" fmla="*/ 67153 w 70224"/>
                <a:gd name="connsiteY3" fmla="*/ 82075 h 122893"/>
                <a:gd name="connsiteX4" fmla="*/ 65397 w 70224"/>
                <a:gd name="connsiteY4" fmla="*/ 75931 h 122893"/>
                <a:gd name="connsiteX5" fmla="*/ 67153 w 70224"/>
                <a:gd name="connsiteY5" fmla="*/ 65397 h 122893"/>
                <a:gd name="connsiteX6" fmla="*/ 17995 w 70224"/>
                <a:gd name="connsiteY6" fmla="*/ 6584 h 1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24" h="122893">
                  <a:moveTo>
                    <a:pt x="17995" y="6584"/>
                  </a:moveTo>
                  <a:cubicBezTo>
                    <a:pt x="17117" y="7461"/>
                    <a:pt x="7461" y="14484"/>
                    <a:pt x="6584" y="15362"/>
                  </a:cubicBezTo>
                  <a:lnTo>
                    <a:pt x="6584" y="120699"/>
                  </a:lnTo>
                  <a:lnTo>
                    <a:pt x="67153" y="82075"/>
                  </a:lnTo>
                  <a:cubicBezTo>
                    <a:pt x="66275" y="79442"/>
                    <a:pt x="65397" y="77686"/>
                    <a:pt x="65397" y="75931"/>
                  </a:cubicBezTo>
                  <a:cubicBezTo>
                    <a:pt x="65397" y="72419"/>
                    <a:pt x="66275" y="68908"/>
                    <a:pt x="67153" y="65397"/>
                  </a:cubicBezTo>
                  <a:lnTo>
                    <a:pt x="17995" y="6584"/>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472B976-1F1C-4C53-BB4F-49621F2437F1}"/>
                </a:ext>
              </a:extLst>
            </p:cNvPr>
            <p:cNvSpPr/>
            <p:nvPr/>
          </p:nvSpPr>
          <p:spPr>
            <a:xfrm>
              <a:off x="9089482" y="3332670"/>
              <a:ext cx="359903" cy="359903"/>
            </a:xfrm>
            <a:custGeom>
              <a:avLst/>
              <a:gdLst>
                <a:gd name="connsiteX0" fmla="*/ 183902 w 359902"/>
                <a:gd name="connsiteY0" fmla="*/ 6584 h 359902"/>
                <a:gd name="connsiteX1" fmla="*/ 6584 w 359902"/>
                <a:gd name="connsiteY1" fmla="*/ 217258 h 359902"/>
                <a:gd name="connsiteX2" fmla="*/ 183024 w 359902"/>
                <a:gd name="connsiteY2" fmla="*/ 361220 h 359902"/>
                <a:gd name="connsiteX3" fmla="*/ 360342 w 359902"/>
                <a:gd name="connsiteY3" fmla="*/ 218136 h 359902"/>
                <a:gd name="connsiteX4" fmla="*/ 183902 w 359902"/>
                <a:gd name="connsiteY4" fmla="*/ 6584 h 359902"/>
                <a:gd name="connsiteX5" fmla="*/ 277827 w 359902"/>
                <a:gd name="connsiteY5" fmla="*/ 239204 h 359902"/>
                <a:gd name="connsiteX6" fmla="*/ 257638 w 359902"/>
                <a:gd name="connsiteY6" fmla="*/ 230426 h 359902"/>
                <a:gd name="connsiteX7" fmla="*/ 209358 w 359902"/>
                <a:gd name="connsiteY7" fmla="*/ 264660 h 359902"/>
                <a:gd name="connsiteX8" fmla="*/ 213747 w 359902"/>
                <a:gd name="connsiteY8" fmla="*/ 280461 h 359902"/>
                <a:gd name="connsiteX9" fmla="*/ 185657 w 359902"/>
                <a:gd name="connsiteY9" fmla="*/ 308551 h 359902"/>
                <a:gd name="connsiteX10" fmla="*/ 157567 w 359902"/>
                <a:gd name="connsiteY10" fmla="*/ 280461 h 359902"/>
                <a:gd name="connsiteX11" fmla="*/ 164590 w 359902"/>
                <a:gd name="connsiteY11" fmla="*/ 262027 h 359902"/>
                <a:gd name="connsiteX12" fmla="*/ 108410 w 359902"/>
                <a:gd name="connsiteY12" fmla="*/ 232181 h 359902"/>
                <a:gd name="connsiteX13" fmla="*/ 89098 w 359902"/>
                <a:gd name="connsiteY13" fmla="*/ 240082 h 359902"/>
                <a:gd name="connsiteX14" fmla="*/ 61008 w 359902"/>
                <a:gd name="connsiteY14" fmla="*/ 211992 h 359902"/>
                <a:gd name="connsiteX15" fmla="*/ 89098 w 359902"/>
                <a:gd name="connsiteY15" fmla="*/ 183902 h 359902"/>
                <a:gd name="connsiteX16" fmla="*/ 102265 w 359902"/>
                <a:gd name="connsiteY16" fmla="*/ 187413 h 359902"/>
                <a:gd name="connsiteX17" fmla="*/ 161079 w 359902"/>
                <a:gd name="connsiteY17" fmla="*/ 132989 h 359902"/>
                <a:gd name="connsiteX18" fmla="*/ 154934 w 359902"/>
                <a:gd name="connsiteY18" fmla="*/ 114554 h 359902"/>
                <a:gd name="connsiteX19" fmla="*/ 186535 w 359902"/>
                <a:gd name="connsiteY19" fmla="*/ 83831 h 359902"/>
                <a:gd name="connsiteX20" fmla="*/ 218136 w 359902"/>
                <a:gd name="connsiteY20" fmla="*/ 114554 h 359902"/>
                <a:gd name="connsiteX21" fmla="*/ 212869 w 359902"/>
                <a:gd name="connsiteY21" fmla="*/ 131233 h 359902"/>
                <a:gd name="connsiteX22" fmla="*/ 262905 w 359902"/>
                <a:gd name="connsiteY22" fmla="*/ 190046 h 359902"/>
                <a:gd name="connsiteX23" fmla="*/ 279583 w 359902"/>
                <a:gd name="connsiteY23" fmla="*/ 184779 h 359902"/>
                <a:gd name="connsiteX24" fmla="*/ 307673 w 359902"/>
                <a:gd name="connsiteY24" fmla="*/ 212869 h 359902"/>
                <a:gd name="connsiteX25" fmla="*/ 277827 w 359902"/>
                <a:gd name="connsiteY25" fmla="*/ 239204 h 35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9902" h="359902">
                  <a:moveTo>
                    <a:pt x="183902" y="6584"/>
                  </a:moveTo>
                  <a:lnTo>
                    <a:pt x="6584" y="217258"/>
                  </a:lnTo>
                  <a:lnTo>
                    <a:pt x="183024" y="361220"/>
                  </a:lnTo>
                  <a:lnTo>
                    <a:pt x="360342" y="218136"/>
                  </a:lnTo>
                  <a:lnTo>
                    <a:pt x="183902" y="6584"/>
                  </a:lnTo>
                  <a:close/>
                  <a:moveTo>
                    <a:pt x="277827" y="239204"/>
                  </a:moveTo>
                  <a:cubicBezTo>
                    <a:pt x="269927" y="239204"/>
                    <a:pt x="262905" y="235692"/>
                    <a:pt x="257638" y="230426"/>
                  </a:cubicBezTo>
                  <a:lnTo>
                    <a:pt x="209358" y="264660"/>
                  </a:lnTo>
                  <a:cubicBezTo>
                    <a:pt x="212869" y="269049"/>
                    <a:pt x="213747" y="274316"/>
                    <a:pt x="213747" y="280461"/>
                  </a:cubicBezTo>
                  <a:cubicBezTo>
                    <a:pt x="213747" y="296262"/>
                    <a:pt x="200580" y="308551"/>
                    <a:pt x="185657" y="308551"/>
                  </a:cubicBezTo>
                  <a:cubicBezTo>
                    <a:pt x="169857" y="308551"/>
                    <a:pt x="157567" y="296262"/>
                    <a:pt x="157567" y="280461"/>
                  </a:cubicBezTo>
                  <a:cubicBezTo>
                    <a:pt x="157567" y="273438"/>
                    <a:pt x="160201" y="267294"/>
                    <a:pt x="164590" y="262027"/>
                  </a:cubicBezTo>
                  <a:lnTo>
                    <a:pt x="108410" y="232181"/>
                  </a:lnTo>
                  <a:cubicBezTo>
                    <a:pt x="103143" y="237448"/>
                    <a:pt x="96120" y="240082"/>
                    <a:pt x="89098" y="240082"/>
                  </a:cubicBezTo>
                  <a:cubicBezTo>
                    <a:pt x="73297" y="240082"/>
                    <a:pt x="61008" y="227792"/>
                    <a:pt x="61008" y="211992"/>
                  </a:cubicBezTo>
                  <a:cubicBezTo>
                    <a:pt x="61008" y="196191"/>
                    <a:pt x="74175" y="183902"/>
                    <a:pt x="89098" y="183902"/>
                  </a:cubicBezTo>
                  <a:cubicBezTo>
                    <a:pt x="93487" y="183902"/>
                    <a:pt x="97876" y="184779"/>
                    <a:pt x="102265" y="187413"/>
                  </a:cubicBezTo>
                  <a:lnTo>
                    <a:pt x="161079" y="132989"/>
                  </a:lnTo>
                  <a:cubicBezTo>
                    <a:pt x="156689" y="127722"/>
                    <a:pt x="154934" y="120699"/>
                    <a:pt x="154934" y="114554"/>
                  </a:cubicBezTo>
                  <a:cubicBezTo>
                    <a:pt x="154934" y="96998"/>
                    <a:pt x="168979" y="83831"/>
                    <a:pt x="186535" y="83831"/>
                  </a:cubicBezTo>
                  <a:cubicBezTo>
                    <a:pt x="204091" y="83831"/>
                    <a:pt x="218136" y="97876"/>
                    <a:pt x="218136" y="114554"/>
                  </a:cubicBezTo>
                  <a:cubicBezTo>
                    <a:pt x="218136" y="120699"/>
                    <a:pt x="216381" y="125966"/>
                    <a:pt x="212869" y="131233"/>
                  </a:cubicBezTo>
                  <a:lnTo>
                    <a:pt x="262905" y="190046"/>
                  </a:lnTo>
                  <a:cubicBezTo>
                    <a:pt x="267294" y="186535"/>
                    <a:pt x="273438" y="184779"/>
                    <a:pt x="279583" y="184779"/>
                  </a:cubicBezTo>
                  <a:cubicBezTo>
                    <a:pt x="295384" y="184779"/>
                    <a:pt x="307673" y="197069"/>
                    <a:pt x="307673" y="212869"/>
                  </a:cubicBezTo>
                  <a:cubicBezTo>
                    <a:pt x="305917" y="226037"/>
                    <a:pt x="292750" y="239204"/>
                    <a:pt x="277827" y="239204"/>
                  </a:cubicBezTo>
                  <a:close/>
                </a:path>
              </a:pathLst>
            </a:custGeom>
            <a:grpFill/>
            <a:ln w="9525" cap="flat">
              <a:noFill/>
              <a:prstDash val="solid"/>
              <a:miter/>
            </a:ln>
          </p:spPr>
          <p:txBody>
            <a:bodyPr rtlCol="0" anchor="ctr"/>
            <a:lstStyle/>
            <a:p>
              <a:endParaRPr lang="en-US" dirty="0"/>
            </a:p>
          </p:txBody>
        </p:sp>
      </p:grpSp>
      <p:cxnSp>
        <p:nvCxnSpPr>
          <p:cNvPr id="78" name="Straight Arrow Connector 77">
            <a:extLst>
              <a:ext uri="{FF2B5EF4-FFF2-40B4-BE49-F238E27FC236}">
                <a16:creationId xmlns:a16="http://schemas.microsoft.com/office/drawing/2014/main" id="{B5C03A78-B1B9-4D3A-871E-6967774DBCDE}"/>
              </a:ext>
            </a:extLst>
          </p:cNvPr>
          <p:cNvCxnSpPr/>
          <p:nvPr/>
        </p:nvCxnSpPr>
        <p:spPr>
          <a:xfrm>
            <a:off x="10224521" y="4042241"/>
            <a:ext cx="0" cy="1319981"/>
          </a:xfrm>
          <a:prstGeom prst="straightConnector1">
            <a:avLst/>
          </a:prstGeom>
          <a:ln w="12700">
            <a:solidFill>
              <a:srgbClr val="0078D7"/>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58" name="Graphic 257">
            <a:extLst>
              <a:ext uri="{FF2B5EF4-FFF2-40B4-BE49-F238E27FC236}">
                <a16:creationId xmlns:a16="http://schemas.microsoft.com/office/drawing/2014/main" id="{DD3D8B24-83AB-425D-91E6-094C26BDB1A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10817" y="3588947"/>
            <a:ext cx="352544" cy="352544"/>
          </a:xfrm>
          <a:prstGeom prst="rect">
            <a:avLst/>
          </a:prstGeom>
        </p:spPr>
      </p:pic>
      <p:sp>
        <p:nvSpPr>
          <p:cNvPr id="2" name="Title 1">
            <a:extLst>
              <a:ext uri="{FF2B5EF4-FFF2-40B4-BE49-F238E27FC236}">
                <a16:creationId xmlns:a16="http://schemas.microsoft.com/office/drawing/2014/main" id="{F32B9670-77EF-4535-A7C3-D856C7AB6F62}"/>
              </a:ext>
            </a:extLst>
          </p:cNvPr>
          <p:cNvSpPr>
            <a:spLocks noGrp="1"/>
          </p:cNvSpPr>
          <p:nvPr>
            <p:ph type="title"/>
          </p:nvPr>
        </p:nvSpPr>
        <p:spPr/>
        <p:txBody>
          <a:bodyPr/>
          <a:lstStyle/>
          <a:p>
            <a:r>
              <a:rPr lang="en-US" dirty="0"/>
              <a:t>E-commerce apps</a:t>
            </a:r>
            <a:r>
              <a:rPr lang="en-US"/>
              <a:t> with ASE</a:t>
            </a:r>
            <a:endParaRPr lang="en-US" dirty="0"/>
          </a:p>
        </p:txBody>
      </p:sp>
      <p:sp>
        <p:nvSpPr>
          <p:cNvPr id="3" name="Text Placeholder 2">
            <a:extLst>
              <a:ext uri="{FF2B5EF4-FFF2-40B4-BE49-F238E27FC236}">
                <a16:creationId xmlns:a16="http://schemas.microsoft.com/office/drawing/2014/main" id="{30E0822B-3CBF-4B2B-B685-611A7E5E49A1}"/>
              </a:ext>
            </a:extLst>
          </p:cNvPr>
          <p:cNvSpPr>
            <a:spLocks noGrp="1"/>
          </p:cNvSpPr>
          <p:nvPr>
            <p:ph type="body" sz="quarter" idx="10"/>
          </p:nvPr>
        </p:nvSpPr>
        <p:spPr/>
        <p:txBody>
          <a:bodyPr/>
          <a:lstStyle/>
          <a:p>
            <a:r>
              <a:rPr lang="en-US"/>
              <a:t>Scalable</a:t>
            </a:r>
            <a:r>
              <a:rPr lang="en-US" dirty="0"/>
              <a:t> and secure architecture</a:t>
            </a:r>
          </a:p>
        </p:txBody>
      </p:sp>
      <p:grpSp>
        <p:nvGrpSpPr>
          <p:cNvPr id="81" name="Group 80">
            <a:extLst>
              <a:ext uri="{FF2B5EF4-FFF2-40B4-BE49-F238E27FC236}">
                <a16:creationId xmlns:a16="http://schemas.microsoft.com/office/drawing/2014/main" id="{0221F4B5-2CF2-4318-9B33-685E92C32324}"/>
              </a:ext>
            </a:extLst>
          </p:cNvPr>
          <p:cNvGrpSpPr/>
          <p:nvPr/>
        </p:nvGrpSpPr>
        <p:grpSpPr>
          <a:xfrm>
            <a:off x="6101043" y="1326370"/>
            <a:ext cx="618910" cy="383130"/>
            <a:chOff x="5565776" y="1755776"/>
            <a:chExt cx="200025" cy="123825"/>
          </a:xfrm>
        </p:grpSpPr>
        <p:sp>
          <p:nvSpPr>
            <p:cNvPr id="89" name="Oval 79">
              <a:extLst>
                <a:ext uri="{FF2B5EF4-FFF2-40B4-BE49-F238E27FC236}">
                  <a16:creationId xmlns:a16="http://schemas.microsoft.com/office/drawing/2014/main" id="{74F22830-ED3C-48E0-AF53-94BDDCC6759E}"/>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0">
              <a:extLst>
                <a:ext uri="{FF2B5EF4-FFF2-40B4-BE49-F238E27FC236}">
                  <a16:creationId xmlns:a16="http://schemas.microsoft.com/office/drawing/2014/main" id="{9F27D132-279F-4214-9CC9-76026BC5D3BB}"/>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Oval 81">
              <a:extLst>
                <a:ext uri="{FF2B5EF4-FFF2-40B4-BE49-F238E27FC236}">
                  <a16:creationId xmlns:a16="http://schemas.microsoft.com/office/drawing/2014/main" id="{45CD795E-9066-4987-B947-09EC66BC4239}"/>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67">
            <a:extLst>
              <a:ext uri="{FF2B5EF4-FFF2-40B4-BE49-F238E27FC236}">
                <a16:creationId xmlns:a16="http://schemas.microsoft.com/office/drawing/2014/main" id="{6F07D91E-DC1E-4361-8073-BB65E4D97CE2}"/>
              </a:ext>
            </a:extLst>
          </p:cNvPr>
          <p:cNvGrpSpPr>
            <a:grpSpLocks noChangeAspect="1"/>
          </p:cNvGrpSpPr>
          <p:nvPr/>
        </p:nvGrpSpPr>
        <p:grpSpPr bwMode="auto">
          <a:xfrm>
            <a:off x="4889910" y="2268786"/>
            <a:ext cx="495300" cy="371475"/>
            <a:chOff x="2810" y="1038"/>
            <a:chExt cx="312" cy="234"/>
          </a:xfrm>
        </p:grpSpPr>
        <p:sp>
          <p:nvSpPr>
            <p:cNvPr id="94" name="AutoShape 66">
              <a:extLst>
                <a:ext uri="{FF2B5EF4-FFF2-40B4-BE49-F238E27FC236}">
                  <a16:creationId xmlns:a16="http://schemas.microsoft.com/office/drawing/2014/main" id="{91A8489F-3F19-4022-B925-F0E78FA10309}"/>
                </a:ext>
              </a:extLst>
            </p:cNvPr>
            <p:cNvSpPr>
              <a:spLocks noChangeAspect="1" noChangeArrowheads="1" noTextEdit="1"/>
            </p:cNvSpPr>
            <p:nvPr/>
          </p:nvSpPr>
          <p:spPr bwMode="auto">
            <a:xfrm>
              <a:off x="28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68">
              <a:extLst>
                <a:ext uri="{FF2B5EF4-FFF2-40B4-BE49-F238E27FC236}">
                  <a16:creationId xmlns:a16="http://schemas.microsoft.com/office/drawing/2014/main" id="{1923E472-1115-42B9-A8ED-BF189E6AB82B}"/>
                </a:ext>
              </a:extLst>
            </p:cNvPr>
            <p:cNvSpPr>
              <a:spLocks noChangeArrowheads="1"/>
            </p:cNvSpPr>
            <p:nvPr/>
          </p:nvSpPr>
          <p:spPr bwMode="auto">
            <a:xfrm>
              <a:off x="28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69">
              <a:extLst>
                <a:ext uri="{FF2B5EF4-FFF2-40B4-BE49-F238E27FC236}">
                  <a16:creationId xmlns:a16="http://schemas.microsoft.com/office/drawing/2014/main" id="{625D4D12-DE47-43F7-98D1-D8D9FB3DAA5C}"/>
                </a:ext>
              </a:extLst>
            </p:cNvPr>
            <p:cNvSpPr>
              <a:spLocks noChangeArrowheads="1"/>
            </p:cNvSpPr>
            <p:nvPr/>
          </p:nvSpPr>
          <p:spPr bwMode="auto">
            <a:xfrm>
              <a:off x="28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70">
              <a:extLst>
                <a:ext uri="{FF2B5EF4-FFF2-40B4-BE49-F238E27FC236}">
                  <a16:creationId xmlns:a16="http://schemas.microsoft.com/office/drawing/2014/main" id="{A92257DA-3B19-4674-B2A8-488CBC35AF27}"/>
                </a:ext>
              </a:extLst>
            </p:cNvPr>
            <p:cNvSpPr>
              <a:spLocks noChangeArrowheads="1"/>
            </p:cNvSpPr>
            <p:nvPr/>
          </p:nvSpPr>
          <p:spPr bwMode="auto">
            <a:xfrm>
              <a:off x="282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Oval 71">
              <a:extLst>
                <a:ext uri="{FF2B5EF4-FFF2-40B4-BE49-F238E27FC236}">
                  <a16:creationId xmlns:a16="http://schemas.microsoft.com/office/drawing/2014/main" id="{74F618EB-9C14-4B1D-86BC-5E3CA6A3886F}"/>
                </a:ext>
              </a:extLst>
            </p:cNvPr>
            <p:cNvSpPr>
              <a:spLocks noChangeArrowheads="1"/>
            </p:cNvSpPr>
            <p:nvPr/>
          </p:nvSpPr>
          <p:spPr bwMode="auto">
            <a:xfrm>
              <a:off x="28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Oval 72">
              <a:extLst>
                <a:ext uri="{FF2B5EF4-FFF2-40B4-BE49-F238E27FC236}">
                  <a16:creationId xmlns:a16="http://schemas.microsoft.com/office/drawing/2014/main" id="{ECAF897E-FD33-40BF-8C19-51EA0E8FC529}"/>
                </a:ext>
              </a:extLst>
            </p:cNvPr>
            <p:cNvSpPr>
              <a:spLocks noChangeArrowheads="1"/>
            </p:cNvSpPr>
            <p:nvPr/>
          </p:nvSpPr>
          <p:spPr bwMode="auto">
            <a:xfrm>
              <a:off x="28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3">
              <a:extLst>
                <a:ext uri="{FF2B5EF4-FFF2-40B4-BE49-F238E27FC236}">
                  <a16:creationId xmlns:a16="http://schemas.microsoft.com/office/drawing/2014/main" id="{F19D9D7C-D21E-4893-B24B-61217C63C611}"/>
                </a:ext>
              </a:extLst>
            </p:cNvPr>
            <p:cNvSpPr>
              <a:spLocks/>
            </p:cNvSpPr>
            <p:nvPr/>
          </p:nvSpPr>
          <p:spPr bwMode="auto">
            <a:xfrm>
              <a:off x="2908" y="1143"/>
              <a:ext cx="53" cy="92"/>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74">
              <a:extLst>
                <a:ext uri="{FF2B5EF4-FFF2-40B4-BE49-F238E27FC236}">
                  <a16:creationId xmlns:a16="http://schemas.microsoft.com/office/drawing/2014/main" id="{48FFBC39-6373-4E2F-9C3F-82220DF7CAF4}"/>
                </a:ext>
              </a:extLst>
            </p:cNvPr>
            <p:cNvSpPr>
              <a:spLocks/>
            </p:cNvSpPr>
            <p:nvPr/>
          </p:nvSpPr>
          <p:spPr bwMode="auto">
            <a:xfrm>
              <a:off x="2913" y="1106"/>
              <a:ext cx="106" cy="61"/>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75">
              <a:extLst>
                <a:ext uri="{FF2B5EF4-FFF2-40B4-BE49-F238E27FC236}">
                  <a16:creationId xmlns:a16="http://schemas.microsoft.com/office/drawing/2014/main" id="{F6617968-8043-48EC-A6EE-6AD57AEC9A2A}"/>
                </a:ext>
              </a:extLst>
            </p:cNvPr>
            <p:cNvSpPr>
              <a:spLocks/>
            </p:cNvSpPr>
            <p:nvPr/>
          </p:nvSpPr>
          <p:spPr bwMode="auto">
            <a:xfrm>
              <a:off x="2971" y="1143"/>
              <a:ext cx="53" cy="92"/>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a:extLst>
              <a:ext uri="{FF2B5EF4-FFF2-40B4-BE49-F238E27FC236}">
                <a16:creationId xmlns:a16="http://schemas.microsoft.com/office/drawing/2014/main" id="{692E1448-C0DD-42E5-9B59-154302847640}"/>
              </a:ext>
            </a:extLst>
          </p:cNvPr>
          <p:cNvGrpSpPr/>
          <p:nvPr/>
        </p:nvGrpSpPr>
        <p:grpSpPr>
          <a:xfrm>
            <a:off x="2270618" y="2774294"/>
            <a:ext cx="2079392" cy="258532"/>
            <a:chOff x="2444348" y="2774294"/>
            <a:chExt cx="2079392" cy="258532"/>
          </a:xfrm>
        </p:grpSpPr>
        <p:sp>
          <p:nvSpPr>
            <p:cNvPr id="84" name="TextBox 83">
              <a:extLst>
                <a:ext uri="{FF2B5EF4-FFF2-40B4-BE49-F238E27FC236}">
                  <a16:creationId xmlns:a16="http://schemas.microsoft.com/office/drawing/2014/main" id="{2B359B78-D0BF-4722-9994-2BF0FD84752D}"/>
                </a:ext>
              </a:extLst>
            </p:cNvPr>
            <p:cNvSpPr txBox="1"/>
            <p:nvPr/>
          </p:nvSpPr>
          <p:spPr>
            <a:xfrm>
              <a:off x="2789874" y="2774294"/>
              <a:ext cx="1733866" cy="2585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dirty="0">
                  <a:latin typeface="Segoe UI Semibold" panose="020B0702040204020203" pitchFamily="34" charset="0"/>
                  <a:cs typeface="Segoe UI Semibold" panose="020B0702040204020203" pitchFamily="34" charset="0"/>
                </a:rPr>
                <a:t>Azure Virtual Network</a:t>
              </a:r>
            </a:p>
          </p:txBody>
        </p:sp>
        <p:grpSp>
          <p:nvGrpSpPr>
            <p:cNvPr id="132" name="Group 18">
              <a:extLst>
                <a:ext uri="{FF2B5EF4-FFF2-40B4-BE49-F238E27FC236}">
                  <a16:creationId xmlns:a16="http://schemas.microsoft.com/office/drawing/2014/main" id="{217CF86D-4238-4196-A276-DA56C283253B}"/>
                </a:ext>
              </a:extLst>
            </p:cNvPr>
            <p:cNvGrpSpPr>
              <a:grpSpLocks noChangeAspect="1"/>
            </p:cNvGrpSpPr>
            <p:nvPr/>
          </p:nvGrpSpPr>
          <p:grpSpPr bwMode="auto">
            <a:xfrm>
              <a:off x="2444348" y="2821006"/>
              <a:ext cx="362299" cy="160246"/>
              <a:chOff x="2204" y="1874"/>
              <a:chExt cx="312" cy="138"/>
            </a:xfrm>
          </p:grpSpPr>
          <p:sp>
            <p:nvSpPr>
              <p:cNvPr id="133" name="Freeform 19">
                <a:extLst>
                  <a:ext uri="{FF2B5EF4-FFF2-40B4-BE49-F238E27FC236}">
                    <a16:creationId xmlns:a16="http://schemas.microsoft.com/office/drawing/2014/main" id="{DDDD4048-80E3-436B-9E8F-A9CA49E8B44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0">
                <a:extLst>
                  <a:ext uri="{FF2B5EF4-FFF2-40B4-BE49-F238E27FC236}">
                    <a16:creationId xmlns:a16="http://schemas.microsoft.com/office/drawing/2014/main" id="{9AD1796D-2ECC-44AA-89FA-CC5F549E84F9}"/>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1">
                <a:extLst>
                  <a:ext uri="{FF2B5EF4-FFF2-40B4-BE49-F238E27FC236}">
                    <a16:creationId xmlns:a16="http://schemas.microsoft.com/office/drawing/2014/main" id="{B931DE52-CF25-4F28-9347-64140CBA4DC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2">
                <a:extLst>
                  <a:ext uri="{FF2B5EF4-FFF2-40B4-BE49-F238E27FC236}">
                    <a16:creationId xmlns:a16="http://schemas.microsoft.com/office/drawing/2014/main" id="{CC89AACE-3015-4452-9259-3F978EDF648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23">
                <a:extLst>
                  <a:ext uri="{FF2B5EF4-FFF2-40B4-BE49-F238E27FC236}">
                    <a16:creationId xmlns:a16="http://schemas.microsoft.com/office/drawing/2014/main" id="{87344444-0E69-42E2-829C-DB8CD2F153C0}"/>
                  </a:ext>
                </a:extLst>
              </p:cNvPr>
              <p:cNvSpPr>
                <a:spLocks noChangeArrowheads="1"/>
              </p:cNvSpPr>
              <p:nvPr/>
            </p:nvSpPr>
            <p:spPr bwMode="auto">
              <a:xfrm>
                <a:off x="2345" y="1928"/>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24">
                <a:extLst>
                  <a:ext uri="{FF2B5EF4-FFF2-40B4-BE49-F238E27FC236}">
                    <a16:creationId xmlns:a16="http://schemas.microsoft.com/office/drawing/2014/main" id="{39D055F0-FC69-486A-82F6-DCF9DA013650}"/>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Oval 25">
                <a:extLst>
                  <a:ext uri="{FF2B5EF4-FFF2-40B4-BE49-F238E27FC236}">
                    <a16:creationId xmlns:a16="http://schemas.microsoft.com/office/drawing/2014/main" id="{C2B88511-309C-4141-A08B-6D9079A339A2}"/>
                  </a:ext>
                </a:extLst>
              </p:cNvPr>
              <p:cNvSpPr>
                <a:spLocks noChangeArrowheads="1"/>
              </p:cNvSpPr>
              <p:nvPr/>
            </p:nvSpPr>
            <p:spPr bwMode="auto">
              <a:xfrm>
                <a:off x="2302"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1" name="Group 140">
            <a:extLst>
              <a:ext uri="{FF2B5EF4-FFF2-40B4-BE49-F238E27FC236}">
                <a16:creationId xmlns:a16="http://schemas.microsoft.com/office/drawing/2014/main" id="{E665207D-38D1-41C0-986F-555B0C8E3F33}"/>
              </a:ext>
            </a:extLst>
          </p:cNvPr>
          <p:cNvGrpSpPr/>
          <p:nvPr/>
        </p:nvGrpSpPr>
        <p:grpSpPr>
          <a:xfrm>
            <a:off x="6819584" y="4491078"/>
            <a:ext cx="330436" cy="351559"/>
            <a:chOff x="9375929" y="2207880"/>
            <a:chExt cx="330436" cy="351559"/>
          </a:xfrm>
          <a:solidFill>
            <a:schemeClr val="accent1"/>
          </a:solidFill>
        </p:grpSpPr>
        <p:sp>
          <p:nvSpPr>
            <p:cNvPr id="142" name="Freeform: Shape 141">
              <a:extLst>
                <a:ext uri="{FF2B5EF4-FFF2-40B4-BE49-F238E27FC236}">
                  <a16:creationId xmlns:a16="http://schemas.microsoft.com/office/drawing/2014/main" id="{E9E003DB-B97C-4606-AA38-EF514CB4D8C8}"/>
                </a:ext>
              </a:extLst>
            </p:cNvPr>
            <p:cNvSpPr>
              <a:spLocks/>
            </p:cNvSpPr>
            <p:nvPr/>
          </p:nvSpPr>
          <p:spPr bwMode="auto">
            <a:xfrm>
              <a:off x="9375929" y="2207880"/>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sp>
          <p:nvSpPr>
            <p:cNvPr id="144" name="Freeform: Shape 143">
              <a:extLst>
                <a:ext uri="{FF2B5EF4-FFF2-40B4-BE49-F238E27FC236}">
                  <a16:creationId xmlns:a16="http://schemas.microsoft.com/office/drawing/2014/main" id="{EF20AD73-346F-46D2-9A2E-9AE127C71CEF}"/>
                </a:ext>
              </a:extLst>
            </p:cNvPr>
            <p:cNvSpPr>
              <a:spLocks/>
            </p:cNvSpPr>
            <p:nvPr/>
          </p:nvSpPr>
          <p:spPr bwMode="auto">
            <a:xfrm>
              <a:off x="9525831" y="2319765"/>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2"/>
            </a:solidFill>
            <a:ln w="6350">
              <a:noFill/>
            </a:ln>
          </p:spPr>
          <p:txBody>
            <a:bodyPr vert="horz" wrap="square" lIns="91427" tIns="45713" rIns="91427" bIns="45713" numCol="1" anchor="t" anchorCtr="0" compatLnSpc="1">
              <a:prstTxWarp prst="textNoShape">
                <a:avLst/>
              </a:prstTxWarp>
              <a:noAutofit/>
            </a:bodyPr>
            <a:lstStyle/>
            <a:p>
              <a:pPr defTabSz="457112">
                <a:defRPr/>
              </a:pPr>
              <a:endParaRPr lang="en-US" sz="1600">
                <a:latin typeface="Calibri" panose="020F0502020204030204"/>
              </a:endParaRPr>
            </a:p>
          </p:txBody>
        </p:sp>
      </p:grpSp>
      <p:sp>
        <p:nvSpPr>
          <p:cNvPr id="145" name="Freeform 12">
            <a:extLst>
              <a:ext uri="{FF2B5EF4-FFF2-40B4-BE49-F238E27FC236}">
                <a16:creationId xmlns:a16="http://schemas.microsoft.com/office/drawing/2014/main" id="{0895D15B-A44A-4246-A1C3-883638872C69}"/>
              </a:ext>
            </a:extLst>
          </p:cNvPr>
          <p:cNvSpPr>
            <a:spLocks/>
          </p:cNvSpPr>
          <p:nvPr/>
        </p:nvSpPr>
        <p:spPr bwMode="auto">
          <a:xfrm>
            <a:off x="5680997" y="5478416"/>
            <a:ext cx="255983" cy="25598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220">
            <a:extLst>
              <a:ext uri="{FF2B5EF4-FFF2-40B4-BE49-F238E27FC236}">
                <a16:creationId xmlns:a16="http://schemas.microsoft.com/office/drawing/2014/main" id="{6F4727B7-9DF3-4098-9C76-276311800CB2}"/>
              </a:ext>
            </a:extLst>
          </p:cNvPr>
          <p:cNvSpPr/>
          <p:nvPr/>
        </p:nvSpPr>
        <p:spPr bwMode="auto">
          <a:xfrm>
            <a:off x="2723946" y="3837849"/>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220">
            <a:extLst>
              <a:ext uri="{FF2B5EF4-FFF2-40B4-BE49-F238E27FC236}">
                <a16:creationId xmlns:a16="http://schemas.microsoft.com/office/drawing/2014/main" id="{6D3E6098-901E-4084-A008-9CD05356C6EF}"/>
              </a:ext>
            </a:extLst>
          </p:cNvPr>
          <p:cNvSpPr/>
          <p:nvPr/>
        </p:nvSpPr>
        <p:spPr bwMode="auto">
          <a:xfrm>
            <a:off x="3061696" y="3837849"/>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220">
            <a:extLst>
              <a:ext uri="{FF2B5EF4-FFF2-40B4-BE49-F238E27FC236}">
                <a16:creationId xmlns:a16="http://schemas.microsoft.com/office/drawing/2014/main" id="{9F93E375-1CFC-46A3-8FE9-94B53A111202}"/>
              </a:ext>
            </a:extLst>
          </p:cNvPr>
          <p:cNvSpPr/>
          <p:nvPr/>
        </p:nvSpPr>
        <p:spPr bwMode="auto">
          <a:xfrm>
            <a:off x="3399446" y="3837849"/>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220">
            <a:extLst>
              <a:ext uri="{FF2B5EF4-FFF2-40B4-BE49-F238E27FC236}">
                <a16:creationId xmlns:a16="http://schemas.microsoft.com/office/drawing/2014/main" id="{C9D39719-CCA6-4086-A133-EF42DDDE6432}"/>
              </a:ext>
            </a:extLst>
          </p:cNvPr>
          <p:cNvSpPr/>
          <p:nvPr/>
        </p:nvSpPr>
        <p:spPr bwMode="auto">
          <a:xfrm>
            <a:off x="3737197" y="3837849"/>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B7640337-E413-4853-AB9A-D99B38E0F84A}"/>
              </a:ext>
            </a:extLst>
          </p:cNvPr>
          <p:cNvGrpSpPr/>
          <p:nvPr/>
        </p:nvGrpSpPr>
        <p:grpSpPr>
          <a:xfrm>
            <a:off x="2729993" y="4528575"/>
            <a:ext cx="1224993" cy="234571"/>
            <a:chOff x="2729993" y="4528575"/>
            <a:chExt cx="1224993" cy="234571"/>
          </a:xfrm>
          <a:solidFill>
            <a:schemeClr val="accent1"/>
          </a:solidFill>
        </p:grpSpPr>
        <p:sp>
          <p:nvSpPr>
            <p:cNvPr id="152" name="Freeform 13">
              <a:extLst>
                <a:ext uri="{FF2B5EF4-FFF2-40B4-BE49-F238E27FC236}">
                  <a16:creationId xmlns:a16="http://schemas.microsoft.com/office/drawing/2014/main" id="{C8650FF8-A7A1-498C-A920-1DF480FD3550}"/>
                </a:ext>
              </a:extLst>
            </p:cNvPr>
            <p:cNvSpPr>
              <a:spLocks/>
            </p:cNvSpPr>
            <p:nvPr/>
          </p:nvSpPr>
          <p:spPr bwMode="auto">
            <a:xfrm>
              <a:off x="3743244"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54" name="Freeform 13">
              <a:extLst>
                <a:ext uri="{FF2B5EF4-FFF2-40B4-BE49-F238E27FC236}">
                  <a16:creationId xmlns:a16="http://schemas.microsoft.com/office/drawing/2014/main" id="{A8FFAA2C-B39B-42ED-B639-0710BC87123E}"/>
                </a:ext>
              </a:extLst>
            </p:cNvPr>
            <p:cNvSpPr>
              <a:spLocks/>
            </p:cNvSpPr>
            <p:nvPr/>
          </p:nvSpPr>
          <p:spPr bwMode="auto">
            <a:xfrm>
              <a:off x="3406419"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55" name="Freeform 13">
              <a:extLst>
                <a:ext uri="{FF2B5EF4-FFF2-40B4-BE49-F238E27FC236}">
                  <a16:creationId xmlns:a16="http://schemas.microsoft.com/office/drawing/2014/main" id="{CAC913F1-5160-4241-A215-154C2E37E5ED}"/>
                </a:ext>
              </a:extLst>
            </p:cNvPr>
            <p:cNvSpPr>
              <a:spLocks/>
            </p:cNvSpPr>
            <p:nvPr/>
          </p:nvSpPr>
          <p:spPr bwMode="auto">
            <a:xfrm>
              <a:off x="3067498"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3E2BEAC6-A4FE-4159-84C7-70133382C9D4}"/>
                </a:ext>
              </a:extLst>
            </p:cNvPr>
            <p:cNvSpPr>
              <a:spLocks/>
            </p:cNvSpPr>
            <p:nvPr/>
          </p:nvSpPr>
          <p:spPr bwMode="auto">
            <a:xfrm>
              <a:off x="2729993"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a:extLst>
              <a:ext uri="{FF2B5EF4-FFF2-40B4-BE49-F238E27FC236}">
                <a16:creationId xmlns:a16="http://schemas.microsoft.com/office/drawing/2014/main" id="{AF67E86E-87D5-40FC-980C-B41667F7BD68}"/>
              </a:ext>
            </a:extLst>
          </p:cNvPr>
          <p:cNvSpPr/>
          <p:nvPr/>
        </p:nvSpPr>
        <p:spPr bwMode="auto">
          <a:xfrm flipV="1">
            <a:off x="2151936" y="3941491"/>
            <a:ext cx="492324" cy="697902"/>
          </a:xfrm>
          <a:custGeom>
            <a:avLst/>
            <a:gdLst>
              <a:gd name="connsiteX0" fmla="*/ 0 w 625929"/>
              <a:gd name="connsiteY0" fmla="*/ 0 h 521476"/>
              <a:gd name="connsiteX1" fmla="*/ 625929 w 625929"/>
              <a:gd name="connsiteY1" fmla="*/ 0 h 521476"/>
              <a:gd name="connsiteX2" fmla="*/ 625929 w 625929"/>
              <a:gd name="connsiteY2" fmla="*/ 521476 h 521476"/>
              <a:gd name="connsiteX3" fmla="*/ 0 w 625929"/>
              <a:gd name="connsiteY3" fmla="*/ 521476 h 521476"/>
              <a:gd name="connsiteX4" fmla="*/ 0 w 625929"/>
              <a:gd name="connsiteY4" fmla="*/ 0 h 521476"/>
              <a:gd name="connsiteX0" fmla="*/ 0 w 680357"/>
              <a:gd name="connsiteY0" fmla="*/ 0 h 521476"/>
              <a:gd name="connsiteX1" fmla="*/ 625929 w 680357"/>
              <a:gd name="connsiteY1" fmla="*/ 0 h 521476"/>
              <a:gd name="connsiteX2" fmla="*/ 680357 w 680357"/>
              <a:gd name="connsiteY2" fmla="*/ 270813 h 521476"/>
              <a:gd name="connsiteX3" fmla="*/ 625929 w 680357"/>
              <a:gd name="connsiteY3" fmla="*/ 521476 h 521476"/>
              <a:gd name="connsiteX4" fmla="*/ 0 w 680357"/>
              <a:gd name="connsiteY4" fmla="*/ 521476 h 521476"/>
              <a:gd name="connsiteX5" fmla="*/ 0 w 680357"/>
              <a:gd name="connsiteY5" fmla="*/ 0 h 521476"/>
              <a:gd name="connsiteX0" fmla="*/ 680357 w 771797"/>
              <a:gd name="connsiteY0" fmla="*/ 270813 h 521476"/>
              <a:gd name="connsiteX1" fmla="*/ 625929 w 771797"/>
              <a:gd name="connsiteY1" fmla="*/ 521476 h 521476"/>
              <a:gd name="connsiteX2" fmla="*/ 0 w 771797"/>
              <a:gd name="connsiteY2" fmla="*/ 521476 h 521476"/>
              <a:gd name="connsiteX3" fmla="*/ 0 w 771797"/>
              <a:gd name="connsiteY3" fmla="*/ 0 h 521476"/>
              <a:gd name="connsiteX4" fmla="*/ 625929 w 771797"/>
              <a:gd name="connsiteY4" fmla="*/ 0 h 521476"/>
              <a:gd name="connsiteX5" fmla="*/ 771797 w 771797"/>
              <a:gd name="connsiteY5" fmla="*/ 362253 h 521476"/>
              <a:gd name="connsiteX0" fmla="*/ 625929 w 771797"/>
              <a:gd name="connsiteY0" fmla="*/ 521476 h 521476"/>
              <a:gd name="connsiteX1" fmla="*/ 0 w 771797"/>
              <a:gd name="connsiteY1" fmla="*/ 521476 h 521476"/>
              <a:gd name="connsiteX2" fmla="*/ 0 w 771797"/>
              <a:gd name="connsiteY2" fmla="*/ 0 h 521476"/>
              <a:gd name="connsiteX3" fmla="*/ 625929 w 771797"/>
              <a:gd name="connsiteY3" fmla="*/ 0 h 521476"/>
              <a:gd name="connsiteX4" fmla="*/ 771797 w 771797"/>
              <a:gd name="connsiteY4" fmla="*/ 362253 h 521476"/>
              <a:gd name="connsiteX0" fmla="*/ 625929 w 625929"/>
              <a:gd name="connsiteY0" fmla="*/ 521476 h 521476"/>
              <a:gd name="connsiteX1" fmla="*/ 0 w 625929"/>
              <a:gd name="connsiteY1" fmla="*/ 521476 h 521476"/>
              <a:gd name="connsiteX2" fmla="*/ 0 w 625929"/>
              <a:gd name="connsiteY2" fmla="*/ 0 h 521476"/>
              <a:gd name="connsiteX3" fmla="*/ 625929 w 625929"/>
              <a:gd name="connsiteY3" fmla="*/ 0 h 521476"/>
            </a:gdLst>
            <a:ahLst/>
            <a:cxnLst>
              <a:cxn ang="0">
                <a:pos x="connsiteX0" y="connsiteY0"/>
              </a:cxn>
              <a:cxn ang="0">
                <a:pos x="connsiteX1" y="connsiteY1"/>
              </a:cxn>
              <a:cxn ang="0">
                <a:pos x="connsiteX2" y="connsiteY2"/>
              </a:cxn>
              <a:cxn ang="0">
                <a:pos x="connsiteX3" y="connsiteY3"/>
              </a:cxn>
            </a:cxnLst>
            <a:rect l="l" t="t" r="r" b="b"/>
            <a:pathLst>
              <a:path w="625929" h="521476">
                <a:moveTo>
                  <a:pt x="625929" y="521476"/>
                </a:moveTo>
                <a:lnTo>
                  <a:pt x="0" y="521476"/>
                </a:lnTo>
                <a:lnTo>
                  <a:pt x="0" y="0"/>
                </a:lnTo>
                <a:lnTo>
                  <a:pt x="625929" y="0"/>
                </a:lnTo>
              </a:path>
            </a:pathLst>
          </a:custGeom>
          <a:noFill/>
          <a:ln w="127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26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E6F220-7321-4D15-BCDD-7A4CEED03475}"/>
              </a:ext>
            </a:extLst>
          </p:cNvPr>
          <p:cNvSpPr>
            <a:spLocks noGrp="1"/>
          </p:cNvSpPr>
          <p:nvPr>
            <p:ph type="title"/>
          </p:nvPr>
        </p:nvSpPr>
        <p:spPr/>
        <p:txBody>
          <a:bodyPr/>
          <a:lstStyle/>
          <a:p>
            <a:r>
              <a:rPr lang="en-US" dirty="0"/>
              <a:t>Multi-tier apps</a:t>
            </a:r>
            <a:r>
              <a:rPr lang="en-US"/>
              <a:t> with ASE</a:t>
            </a:r>
            <a:endParaRPr lang="en-US" dirty="0"/>
          </a:p>
        </p:txBody>
      </p:sp>
      <p:sp>
        <p:nvSpPr>
          <p:cNvPr id="8" name="Text Placeholder 7">
            <a:extLst>
              <a:ext uri="{FF2B5EF4-FFF2-40B4-BE49-F238E27FC236}">
                <a16:creationId xmlns:a16="http://schemas.microsoft.com/office/drawing/2014/main" id="{F7F6A5BF-9A45-422D-AEE7-E77EFB5F344E}"/>
              </a:ext>
            </a:extLst>
          </p:cNvPr>
          <p:cNvSpPr>
            <a:spLocks noGrp="1"/>
          </p:cNvSpPr>
          <p:nvPr>
            <p:ph type="body" sz="quarter" idx="11"/>
          </p:nvPr>
        </p:nvSpPr>
        <p:spPr/>
        <p:txBody>
          <a:bodyPr/>
          <a:lstStyle/>
          <a:p>
            <a:r>
              <a:rPr lang="en-US" dirty="0"/>
              <a:t>ILB ASE with geo distribution</a:t>
            </a:r>
          </a:p>
        </p:txBody>
      </p:sp>
      <p:grpSp>
        <p:nvGrpSpPr>
          <p:cNvPr id="2" name="Group 1">
            <a:extLst>
              <a:ext uri="{FF2B5EF4-FFF2-40B4-BE49-F238E27FC236}">
                <a16:creationId xmlns:a16="http://schemas.microsoft.com/office/drawing/2014/main" id="{B616F6D3-2EA9-4809-A244-1F920D5FB0D7}"/>
              </a:ext>
            </a:extLst>
          </p:cNvPr>
          <p:cNvGrpSpPr>
            <a:grpSpLocks noChangeAspect="1"/>
          </p:cNvGrpSpPr>
          <p:nvPr/>
        </p:nvGrpSpPr>
        <p:grpSpPr>
          <a:xfrm>
            <a:off x="2455890" y="1499022"/>
            <a:ext cx="7524699" cy="5029197"/>
            <a:chOff x="2383791" y="1880624"/>
            <a:chExt cx="6763720" cy="4520595"/>
          </a:xfrm>
        </p:grpSpPr>
        <p:grpSp>
          <p:nvGrpSpPr>
            <p:cNvPr id="18" name="Group 17">
              <a:extLst>
                <a:ext uri="{FF2B5EF4-FFF2-40B4-BE49-F238E27FC236}">
                  <a16:creationId xmlns:a16="http://schemas.microsoft.com/office/drawing/2014/main" id="{964FA129-4CD5-4437-9AD1-E72F16563714}"/>
                </a:ext>
              </a:extLst>
            </p:cNvPr>
            <p:cNvGrpSpPr/>
            <p:nvPr/>
          </p:nvGrpSpPr>
          <p:grpSpPr>
            <a:xfrm>
              <a:off x="5104455" y="5265323"/>
              <a:ext cx="1324436" cy="274675"/>
              <a:chOff x="7393859" y="4774669"/>
              <a:chExt cx="1740310" cy="274675"/>
            </a:xfrm>
          </p:grpSpPr>
          <p:cxnSp>
            <p:nvCxnSpPr>
              <p:cNvPr id="320" name="Straight Connector 319">
                <a:extLst>
                  <a:ext uri="{FF2B5EF4-FFF2-40B4-BE49-F238E27FC236}">
                    <a16:creationId xmlns:a16="http://schemas.microsoft.com/office/drawing/2014/main" id="{E4FE6C27-ABFF-4E61-8494-560823EBB09B}"/>
                  </a:ext>
                </a:extLst>
              </p:cNvPr>
              <p:cNvCxnSpPr/>
              <p:nvPr/>
            </p:nvCxnSpPr>
            <p:spPr>
              <a:xfrm>
                <a:off x="7393859" y="4774669"/>
                <a:ext cx="1740310" cy="0"/>
              </a:xfrm>
              <a:prstGeom prst="line">
                <a:avLst/>
              </a:prstGeom>
              <a:ln w="38100">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084900C-4300-40A3-8685-141CCE5A57D8}"/>
                  </a:ext>
                </a:extLst>
              </p:cNvPr>
              <p:cNvCxnSpPr/>
              <p:nvPr/>
            </p:nvCxnSpPr>
            <p:spPr>
              <a:xfrm>
                <a:off x="7393859" y="5049344"/>
                <a:ext cx="1740310" cy="0"/>
              </a:xfrm>
              <a:prstGeom prst="line">
                <a:avLst/>
              </a:prstGeom>
              <a:ln w="38100">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182" name="Rounded Rectangle 75">
              <a:extLst>
                <a:ext uri="{FF2B5EF4-FFF2-40B4-BE49-F238E27FC236}">
                  <a16:creationId xmlns:a16="http://schemas.microsoft.com/office/drawing/2014/main" id="{1E52FDC4-7E32-4D7F-953A-6C005C4F4B94}"/>
                </a:ext>
              </a:extLst>
            </p:cNvPr>
            <p:cNvSpPr/>
            <p:nvPr/>
          </p:nvSpPr>
          <p:spPr>
            <a:xfrm>
              <a:off x="2656551" y="4194312"/>
              <a:ext cx="2052276" cy="1415685"/>
            </a:xfrm>
            <a:prstGeom prst="rect">
              <a:avLst/>
            </a:pr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p:txBody>
        </p:sp>
        <p:sp>
          <p:nvSpPr>
            <p:cNvPr id="198" name="Rectangle 197">
              <a:extLst>
                <a:ext uri="{FF2B5EF4-FFF2-40B4-BE49-F238E27FC236}">
                  <a16:creationId xmlns:a16="http://schemas.microsoft.com/office/drawing/2014/main" id="{672E694D-A629-454E-BA06-883553248114}"/>
                </a:ext>
              </a:extLst>
            </p:cNvPr>
            <p:cNvSpPr/>
            <p:nvPr/>
          </p:nvSpPr>
          <p:spPr>
            <a:xfrm>
              <a:off x="4425739" y="4838947"/>
              <a:ext cx="538316" cy="6910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9D0023B6-5121-42C8-8A57-FF14BF38138B}"/>
                </a:ext>
              </a:extLst>
            </p:cNvPr>
            <p:cNvSpPr txBox="1"/>
            <p:nvPr/>
          </p:nvSpPr>
          <p:spPr>
            <a:xfrm>
              <a:off x="4481048" y="5275633"/>
              <a:ext cx="43980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1"/>
                  </a:solidFill>
                </a:rPr>
                <a:t>ILB</a:t>
              </a:r>
            </a:p>
          </p:txBody>
        </p:sp>
        <p:sp>
          <p:nvSpPr>
            <p:cNvPr id="289" name="Rounded Rectangle 75">
              <a:extLst>
                <a:ext uri="{FF2B5EF4-FFF2-40B4-BE49-F238E27FC236}">
                  <a16:creationId xmlns:a16="http://schemas.microsoft.com/office/drawing/2014/main" id="{D3A5915C-8F36-455F-AEFB-C52DC1A03A6A}"/>
                </a:ext>
              </a:extLst>
            </p:cNvPr>
            <p:cNvSpPr/>
            <p:nvPr/>
          </p:nvSpPr>
          <p:spPr>
            <a:xfrm>
              <a:off x="2383791" y="3695779"/>
              <a:ext cx="2722916" cy="2382192"/>
            </a:xfrm>
            <a:prstGeom prst="rect">
              <a:avLst/>
            </a:pr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p:txBody>
        </p:sp>
        <p:sp>
          <p:nvSpPr>
            <p:cNvPr id="280" name="Rectangle 279">
              <a:extLst>
                <a:ext uri="{FF2B5EF4-FFF2-40B4-BE49-F238E27FC236}">
                  <a16:creationId xmlns:a16="http://schemas.microsoft.com/office/drawing/2014/main" id="{00DA9A28-411D-4E28-B12D-20894653C1E2}"/>
                </a:ext>
              </a:extLst>
            </p:cNvPr>
            <p:cNvSpPr/>
            <p:nvPr/>
          </p:nvSpPr>
          <p:spPr>
            <a:xfrm>
              <a:off x="4133438" y="3492267"/>
              <a:ext cx="592148" cy="3125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75">
              <a:extLst>
                <a:ext uri="{FF2B5EF4-FFF2-40B4-BE49-F238E27FC236}">
                  <a16:creationId xmlns:a16="http://schemas.microsoft.com/office/drawing/2014/main" id="{373DBAD7-11E9-4A44-8D0F-DE2DAB313DB3}"/>
                </a:ext>
              </a:extLst>
            </p:cNvPr>
            <p:cNvSpPr/>
            <p:nvPr/>
          </p:nvSpPr>
          <p:spPr>
            <a:xfrm>
              <a:off x="6892718" y="4194312"/>
              <a:ext cx="2052276" cy="1808591"/>
            </a:xfrm>
            <a:prstGeom prst="rect">
              <a:avLst/>
            </a:pr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p:txBody>
        </p:sp>
        <p:grpSp>
          <p:nvGrpSpPr>
            <p:cNvPr id="256" name="Group 255">
              <a:extLst>
                <a:ext uri="{FF2B5EF4-FFF2-40B4-BE49-F238E27FC236}">
                  <a16:creationId xmlns:a16="http://schemas.microsoft.com/office/drawing/2014/main" id="{91BF8B58-DCB6-4320-9B71-C7048AAB4BAE}"/>
                </a:ext>
              </a:extLst>
            </p:cNvPr>
            <p:cNvGrpSpPr/>
            <p:nvPr/>
          </p:nvGrpSpPr>
          <p:grpSpPr>
            <a:xfrm>
              <a:off x="6993882" y="4252450"/>
              <a:ext cx="1627900" cy="424732"/>
              <a:chOff x="4106258" y="2356423"/>
              <a:chExt cx="1627900" cy="424732"/>
            </a:xfrm>
          </p:grpSpPr>
          <p:sp>
            <p:nvSpPr>
              <p:cNvPr id="258" name="TextBox 257">
                <a:extLst>
                  <a:ext uri="{FF2B5EF4-FFF2-40B4-BE49-F238E27FC236}">
                    <a16:creationId xmlns:a16="http://schemas.microsoft.com/office/drawing/2014/main" id="{9DE638BD-F750-49B3-8550-14E092DB5258}"/>
                  </a:ext>
                </a:extLst>
              </p:cNvPr>
              <p:cNvSpPr txBox="1"/>
              <p:nvPr/>
            </p:nvSpPr>
            <p:spPr>
              <a:xfrm>
                <a:off x="4495164" y="2356423"/>
                <a:ext cx="1238994" cy="4247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a:latin typeface="Segoe UI Semibold" panose="020B0702040204020203" pitchFamily="34" charset="0"/>
                    <a:cs typeface="Segoe UI Semibold" panose="020B0702040204020203" pitchFamily="34" charset="0"/>
                  </a:rPr>
                  <a:t>App Service Environment</a:t>
                </a:r>
              </a:p>
            </p:txBody>
          </p:sp>
          <p:grpSp>
            <p:nvGrpSpPr>
              <p:cNvPr id="259" name="Group 258">
                <a:extLst>
                  <a:ext uri="{FF2B5EF4-FFF2-40B4-BE49-F238E27FC236}">
                    <a16:creationId xmlns:a16="http://schemas.microsoft.com/office/drawing/2014/main" id="{F5E62A05-9001-4B0A-A133-E04B4304FAED}"/>
                  </a:ext>
                </a:extLst>
              </p:cNvPr>
              <p:cNvGrpSpPr/>
              <p:nvPr/>
            </p:nvGrpSpPr>
            <p:grpSpPr>
              <a:xfrm>
                <a:off x="4106258" y="2376714"/>
                <a:ext cx="383414" cy="384146"/>
                <a:chOff x="7063314" y="1805953"/>
                <a:chExt cx="1458720" cy="1461504"/>
              </a:xfrm>
            </p:grpSpPr>
            <p:sp>
              <p:nvSpPr>
                <p:cNvPr id="260" name="Freeform: Shape 259">
                  <a:extLst>
                    <a:ext uri="{FF2B5EF4-FFF2-40B4-BE49-F238E27FC236}">
                      <a16:creationId xmlns:a16="http://schemas.microsoft.com/office/drawing/2014/main" id="{B3963DB5-3CED-4FF8-8892-363D1FECEAE9}"/>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chemeClr val="accent1"/>
                </a:solidFill>
                <a:ln w="20193"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B68AB17-7159-48A9-9ED2-677A2DC80F33}"/>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chemeClr val="accent1"/>
                </a:solidFill>
                <a:ln w="20193"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A0574D-DAF3-4956-8057-76C173352966}"/>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chemeClr val="accent1"/>
                </a:solidFill>
                <a:ln w="20193"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191F62F-78DA-49E6-A682-88F70760F75D}"/>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chemeClr val="accent1"/>
                </a:solidFill>
                <a:ln w="20193"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913FE1-83F3-464F-B116-8413CC6BEEED}"/>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grpSp>
        </p:grpSp>
        <p:sp>
          <p:nvSpPr>
            <p:cNvPr id="249" name="Rectangle 248">
              <a:extLst>
                <a:ext uri="{FF2B5EF4-FFF2-40B4-BE49-F238E27FC236}">
                  <a16:creationId xmlns:a16="http://schemas.microsoft.com/office/drawing/2014/main" id="{1468882B-7117-4972-AA8F-863F2082D72A}"/>
                </a:ext>
              </a:extLst>
            </p:cNvPr>
            <p:cNvSpPr/>
            <p:nvPr/>
          </p:nvSpPr>
          <p:spPr>
            <a:xfrm>
              <a:off x="6627112" y="4838947"/>
              <a:ext cx="538316" cy="6910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DF3D23A7-DAB5-42C9-BFC4-34935C7497C8}"/>
                </a:ext>
              </a:extLst>
            </p:cNvPr>
            <p:cNvSpPr txBox="1"/>
            <p:nvPr/>
          </p:nvSpPr>
          <p:spPr>
            <a:xfrm>
              <a:off x="6682421" y="5275633"/>
              <a:ext cx="43980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1"/>
                  </a:solidFill>
                </a:rPr>
                <a:t>ILB</a:t>
              </a:r>
            </a:p>
          </p:txBody>
        </p:sp>
        <p:sp>
          <p:nvSpPr>
            <p:cNvPr id="297" name="Rounded Rectangle 75">
              <a:extLst>
                <a:ext uri="{FF2B5EF4-FFF2-40B4-BE49-F238E27FC236}">
                  <a16:creationId xmlns:a16="http://schemas.microsoft.com/office/drawing/2014/main" id="{0084F0D8-6E79-4757-BF81-28D73B80954E}"/>
                </a:ext>
              </a:extLst>
            </p:cNvPr>
            <p:cNvSpPr/>
            <p:nvPr/>
          </p:nvSpPr>
          <p:spPr>
            <a:xfrm>
              <a:off x="6424595" y="3695778"/>
              <a:ext cx="2722916" cy="2705441"/>
            </a:xfrm>
            <a:prstGeom prst="rect">
              <a:avLst/>
            </a:prstGeom>
            <a:noFill/>
            <a:ln w="12700">
              <a:solidFill>
                <a:srgbClr val="0078D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a:p>
              <a:pPr defTabSz="895810"/>
              <a:endParaRPr lang="en-US" sz="1400" kern="0">
                <a:solidFill>
                  <a:srgbClr val="353535"/>
                </a:solidFill>
                <a:latin typeface="Segoe UI Semilight"/>
              </a:endParaRPr>
            </a:p>
          </p:txBody>
        </p:sp>
        <p:sp>
          <p:nvSpPr>
            <p:cNvPr id="301" name="Rectangle 300">
              <a:extLst>
                <a:ext uri="{FF2B5EF4-FFF2-40B4-BE49-F238E27FC236}">
                  <a16:creationId xmlns:a16="http://schemas.microsoft.com/office/drawing/2014/main" id="{0F04270D-296E-47D8-8E2B-871A0A1741DA}"/>
                </a:ext>
              </a:extLst>
            </p:cNvPr>
            <p:cNvSpPr/>
            <p:nvPr/>
          </p:nvSpPr>
          <p:spPr>
            <a:xfrm>
              <a:off x="6829558" y="3467685"/>
              <a:ext cx="538316" cy="4817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86D5927F-77A5-468D-BACB-8FEA01D5C2CB}"/>
                </a:ext>
              </a:extLst>
            </p:cNvPr>
            <p:cNvCxnSpPr>
              <a:cxnSpLocks/>
            </p:cNvCxnSpPr>
            <p:nvPr/>
          </p:nvCxnSpPr>
          <p:spPr>
            <a:xfrm rot="5400000" flipH="1" flipV="1">
              <a:off x="5763667" y="2027842"/>
              <a:ext cx="12700" cy="2675855"/>
            </a:xfrm>
            <a:prstGeom prst="bentConnector3">
              <a:avLst>
                <a:gd name="adj1" fmla="val 1800000"/>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3FE4BA8-D99D-49DF-BE84-59739F176902}"/>
                </a:ext>
              </a:extLst>
            </p:cNvPr>
            <p:cNvSpPr/>
            <p:nvPr/>
          </p:nvSpPr>
          <p:spPr>
            <a:xfrm>
              <a:off x="5940779" y="2850896"/>
              <a:ext cx="538956" cy="538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Connector: Elbow 314">
              <a:extLst>
                <a:ext uri="{FF2B5EF4-FFF2-40B4-BE49-F238E27FC236}">
                  <a16:creationId xmlns:a16="http://schemas.microsoft.com/office/drawing/2014/main" id="{B37933CB-E25A-4A48-B997-FC923BD83283}"/>
                </a:ext>
              </a:extLst>
            </p:cNvPr>
            <p:cNvCxnSpPr>
              <a:cxnSpLocks/>
            </p:cNvCxnSpPr>
            <p:nvPr/>
          </p:nvCxnSpPr>
          <p:spPr>
            <a:xfrm rot="10800000" flipH="1" flipV="1">
              <a:off x="4713417" y="4011415"/>
              <a:ext cx="114279" cy="831273"/>
            </a:xfrm>
            <a:prstGeom prst="bentConnector2">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322" name="Rectangle 321">
              <a:extLst>
                <a:ext uri="{FF2B5EF4-FFF2-40B4-BE49-F238E27FC236}">
                  <a16:creationId xmlns:a16="http://schemas.microsoft.com/office/drawing/2014/main" id="{AF188BDF-3D87-48DA-A036-DC582861FA1D}"/>
                </a:ext>
              </a:extLst>
            </p:cNvPr>
            <p:cNvSpPr/>
            <p:nvPr/>
          </p:nvSpPr>
          <p:spPr>
            <a:xfrm>
              <a:off x="5287215" y="4677182"/>
              <a:ext cx="958916" cy="461665"/>
            </a:xfrm>
            <a:prstGeom prst="rect">
              <a:avLst/>
            </a:prstGeom>
          </p:spPr>
          <p:txBody>
            <a:bodyPr wrap="none">
              <a:spAutoFit/>
            </a:bodyPr>
            <a:lstStyle/>
            <a:p>
              <a:pPr algn="ctr"/>
              <a:r>
                <a:rPr lang="en-US" sz="1200" kern="0">
                  <a:solidFill>
                    <a:schemeClr val="accent1"/>
                  </a:solidFill>
                  <a:latin typeface="Segoe UI Semibold" panose="020B0702040204020203" pitchFamily="34" charset="0"/>
                  <a:cs typeface="Segoe UI Semibold" panose="020B0702040204020203" pitchFamily="34" charset="0"/>
                </a:rPr>
                <a:t>Peering</a:t>
              </a:r>
              <a:br>
                <a:rPr lang="en-US" sz="1200" kern="0">
                  <a:solidFill>
                    <a:schemeClr val="accent1"/>
                  </a:solidFill>
                  <a:latin typeface="Segoe UI Semibold" panose="020B0702040204020203" pitchFamily="34" charset="0"/>
                  <a:cs typeface="Segoe UI Semibold" panose="020B0702040204020203" pitchFamily="34" charset="0"/>
                </a:rPr>
              </a:br>
              <a:r>
                <a:rPr lang="en-US" sz="1200" kern="0">
                  <a:solidFill>
                    <a:schemeClr val="accent1"/>
                  </a:solidFill>
                  <a:latin typeface="Segoe UI Semibold" panose="020B0702040204020203" pitchFamily="34" charset="0"/>
                  <a:cs typeface="Segoe UI Semibold" panose="020B0702040204020203" pitchFamily="34" charset="0"/>
                </a:rPr>
                <a:t>connection</a:t>
              </a:r>
            </a:p>
          </p:txBody>
        </p:sp>
        <p:sp>
          <p:nvSpPr>
            <p:cNvPr id="103" name="Freeform 80">
              <a:extLst>
                <a:ext uri="{FF2B5EF4-FFF2-40B4-BE49-F238E27FC236}">
                  <a16:creationId xmlns:a16="http://schemas.microsoft.com/office/drawing/2014/main" id="{5270FEF4-9336-45CD-8CD7-4C53B80EAFB7}"/>
                </a:ext>
              </a:extLst>
            </p:cNvPr>
            <p:cNvSpPr>
              <a:spLocks/>
            </p:cNvSpPr>
            <p:nvPr/>
          </p:nvSpPr>
          <p:spPr bwMode="auto">
            <a:xfrm>
              <a:off x="5774223" y="2311238"/>
              <a:ext cx="888030" cy="258532"/>
            </a:xfrm>
            <a:prstGeom prst="rect">
              <a:avLst/>
            </a:prstGeom>
          </p:spPr>
          <p:txBody>
            <a:bodyPr wrap="square" lIns="91440">
              <a:spAutoFit/>
            </a:bodyPr>
            <a:lstStyle/>
            <a:p>
              <a:pPr algn="ctr" defTabSz="896386">
                <a:lnSpc>
                  <a:spcPct val="90000"/>
                </a:lnSpc>
                <a:spcAft>
                  <a:spcPts val="600"/>
                </a:spcAft>
              </a:pPr>
              <a:r>
                <a:rPr lang="en-US" sz="1200" kern="0">
                  <a:latin typeface="Segoe UI" panose="020B0502040204020203" pitchFamily="34" charset="0"/>
                  <a:cs typeface="Segoe UI" panose="020B0502040204020203" pitchFamily="34" charset="0"/>
                </a:rPr>
                <a:t>Internet</a:t>
              </a:r>
            </a:p>
          </p:txBody>
        </p:sp>
        <p:grpSp>
          <p:nvGrpSpPr>
            <p:cNvPr id="104" name="Group 103">
              <a:extLst>
                <a:ext uri="{FF2B5EF4-FFF2-40B4-BE49-F238E27FC236}">
                  <a16:creationId xmlns:a16="http://schemas.microsoft.com/office/drawing/2014/main" id="{B7D97779-0FAF-49FB-8537-E9697C7B23DB}"/>
                </a:ext>
              </a:extLst>
            </p:cNvPr>
            <p:cNvGrpSpPr/>
            <p:nvPr/>
          </p:nvGrpSpPr>
          <p:grpSpPr>
            <a:xfrm>
              <a:off x="5908782" y="1880624"/>
              <a:ext cx="618910" cy="383130"/>
              <a:chOff x="5565776" y="1755776"/>
              <a:chExt cx="200025" cy="123825"/>
            </a:xfrm>
          </p:grpSpPr>
          <p:sp>
            <p:nvSpPr>
              <p:cNvPr id="105" name="Oval 79">
                <a:extLst>
                  <a:ext uri="{FF2B5EF4-FFF2-40B4-BE49-F238E27FC236}">
                    <a16:creationId xmlns:a16="http://schemas.microsoft.com/office/drawing/2014/main" id="{75576D5D-00E1-4C83-B3ED-36E42C973BD7}"/>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
                <a:extLst>
                  <a:ext uri="{FF2B5EF4-FFF2-40B4-BE49-F238E27FC236}">
                    <a16:creationId xmlns:a16="http://schemas.microsoft.com/office/drawing/2014/main" id="{7F025227-51E5-4461-A0E3-A498B42EC1F4}"/>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a:extLst>
                  <a:ext uri="{FF2B5EF4-FFF2-40B4-BE49-F238E27FC236}">
                    <a16:creationId xmlns:a16="http://schemas.microsoft.com/office/drawing/2014/main" id="{D917B41D-F560-44A0-944A-E9720A91BF03}"/>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 name="Straight Arrow Connector 3">
              <a:extLst>
                <a:ext uri="{FF2B5EF4-FFF2-40B4-BE49-F238E27FC236}">
                  <a16:creationId xmlns:a16="http://schemas.microsoft.com/office/drawing/2014/main" id="{62114224-8068-4031-B4DF-49F2C5C46542}"/>
                </a:ext>
              </a:extLst>
            </p:cNvPr>
            <p:cNvCxnSpPr>
              <a:cxnSpLocks/>
            </p:cNvCxnSpPr>
            <p:nvPr/>
          </p:nvCxnSpPr>
          <p:spPr>
            <a:xfrm>
              <a:off x="6210257" y="2565416"/>
              <a:ext cx="0" cy="200087"/>
            </a:xfrm>
            <a:prstGeom prst="straightConnector1">
              <a:avLst/>
            </a:prstGeom>
            <a:ln w="12700">
              <a:solidFill>
                <a:srgbClr val="0078D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1" name="Group 67">
              <a:extLst>
                <a:ext uri="{FF2B5EF4-FFF2-40B4-BE49-F238E27FC236}">
                  <a16:creationId xmlns:a16="http://schemas.microsoft.com/office/drawing/2014/main" id="{134FC24E-C832-48E6-887B-9E126755A15B}"/>
                </a:ext>
              </a:extLst>
            </p:cNvPr>
            <p:cNvGrpSpPr>
              <a:grpSpLocks noChangeAspect="1"/>
            </p:cNvGrpSpPr>
            <p:nvPr/>
          </p:nvGrpSpPr>
          <p:grpSpPr bwMode="auto">
            <a:xfrm>
              <a:off x="4178089" y="3457638"/>
              <a:ext cx="495300" cy="371475"/>
              <a:chOff x="2810" y="1038"/>
              <a:chExt cx="312" cy="234"/>
            </a:xfrm>
          </p:grpSpPr>
          <p:sp>
            <p:nvSpPr>
              <p:cNvPr id="112" name="AutoShape 66">
                <a:extLst>
                  <a:ext uri="{FF2B5EF4-FFF2-40B4-BE49-F238E27FC236}">
                    <a16:creationId xmlns:a16="http://schemas.microsoft.com/office/drawing/2014/main" id="{B285604E-81C7-4266-8790-752E107AD0D0}"/>
                  </a:ext>
                </a:extLst>
              </p:cNvPr>
              <p:cNvSpPr>
                <a:spLocks noChangeAspect="1" noChangeArrowheads="1" noTextEdit="1"/>
              </p:cNvSpPr>
              <p:nvPr/>
            </p:nvSpPr>
            <p:spPr bwMode="auto">
              <a:xfrm>
                <a:off x="28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68">
                <a:extLst>
                  <a:ext uri="{FF2B5EF4-FFF2-40B4-BE49-F238E27FC236}">
                    <a16:creationId xmlns:a16="http://schemas.microsoft.com/office/drawing/2014/main" id="{78EE9141-D98C-46F5-8137-6CAF754EBA62}"/>
                  </a:ext>
                </a:extLst>
              </p:cNvPr>
              <p:cNvSpPr>
                <a:spLocks noChangeArrowheads="1"/>
              </p:cNvSpPr>
              <p:nvPr/>
            </p:nvSpPr>
            <p:spPr bwMode="auto">
              <a:xfrm>
                <a:off x="28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69">
                <a:extLst>
                  <a:ext uri="{FF2B5EF4-FFF2-40B4-BE49-F238E27FC236}">
                    <a16:creationId xmlns:a16="http://schemas.microsoft.com/office/drawing/2014/main" id="{CDE90447-205C-4BAE-ADDE-20CB66AF091E}"/>
                  </a:ext>
                </a:extLst>
              </p:cNvPr>
              <p:cNvSpPr>
                <a:spLocks noChangeArrowheads="1"/>
              </p:cNvSpPr>
              <p:nvPr/>
            </p:nvSpPr>
            <p:spPr bwMode="auto">
              <a:xfrm>
                <a:off x="28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70">
                <a:extLst>
                  <a:ext uri="{FF2B5EF4-FFF2-40B4-BE49-F238E27FC236}">
                    <a16:creationId xmlns:a16="http://schemas.microsoft.com/office/drawing/2014/main" id="{55FC806F-ABC9-438C-B223-3D240A0D52E6}"/>
                  </a:ext>
                </a:extLst>
              </p:cNvPr>
              <p:cNvSpPr>
                <a:spLocks noChangeArrowheads="1"/>
              </p:cNvSpPr>
              <p:nvPr/>
            </p:nvSpPr>
            <p:spPr bwMode="auto">
              <a:xfrm>
                <a:off x="282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71">
                <a:extLst>
                  <a:ext uri="{FF2B5EF4-FFF2-40B4-BE49-F238E27FC236}">
                    <a16:creationId xmlns:a16="http://schemas.microsoft.com/office/drawing/2014/main" id="{B4A1923F-CD22-487B-9D45-DA1294728E22}"/>
                  </a:ext>
                </a:extLst>
              </p:cNvPr>
              <p:cNvSpPr>
                <a:spLocks noChangeArrowheads="1"/>
              </p:cNvSpPr>
              <p:nvPr/>
            </p:nvSpPr>
            <p:spPr bwMode="auto">
              <a:xfrm>
                <a:off x="28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72">
                <a:extLst>
                  <a:ext uri="{FF2B5EF4-FFF2-40B4-BE49-F238E27FC236}">
                    <a16:creationId xmlns:a16="http://schemas.microsoft.com/office/drawing/2014/main" id="{2EC151AF-15F1-41B6-B531-7BEC58AEAFF3}"/>
                  </a:ext>
                </a:extLst>
              </p:cNvPr>
              <p:cNvSpPr>
                <a:spLocks noChangeArrowheads="1"/>
              </p:cNvSpPr>
              <p:nvPr/>
            </p:nvSpPr>
            <p:spPr bwMode="auto">
              <a:xfrm>
                <a:off x="28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3">
                <a:extLst>
                  <a:ext uri="{FF2B5EF4-FFF2-40B4-BE49-F238E27FC236}">
                    <a16:creationId xmlns:a16="http://schemas.microsoft.com/office/drawing/2014/main" id="{7B502A15-9A06-43F7-BDD2-268C9EA7BBB2}"/>
                  </a:ext>
                </a:extLst>
              </p:cNvPr>
              <p:cNvSpPr>
                <a:spLocks/>
              </p:cNvSpPr>
              <p:nvPr/>
            </p:nvSpPr>
            <p:spPr bwMode="auto">
              <a:xfrm>
                <a:off x="2908" y="1143"/>
                <a:ext cx="53" cy="92"/>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4">
                <a:extLst>
                  <a:ext uri="{FF2B5EF4-FFF2-40B4-BE49-F238E27FC236}">
                    <a16:creationId xmlns:a16="http://schemas.microsoft.com/office/drawing/2014/main" id="{B4D42F71-E9A1-4F28-9926-ADEE2AD8F2D3}"/>
                  </a:ext>
                </a:extLst>
              </p:cNvPr>
              <p:cNvSpPr>
                <a:spLocks/>
              </p:cNvSpPr>
              <p:nvPr/>
            </p:nvSpPr>
            <p:spPr bwMode="auto">
              <a:xfrm>
                <a:off x="2913" y="1106"/>
                <a:ext cx="106" cy="61"/>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5">
                <a:extLst>
                  <a:ext uri="{FF2B5EF4-FFF2-40B4-BE49-F238E27FC236}">
                    <a16:creationId xmlns:a16="http://schemas.microsoft.com/office/drawing/2014/main" id="{9CEB0AAB-5D2E-4BBE-B35C-0A34D2A3AE5E}"/>
                  </a:ext>
                </a:extLst>
              </p:cNvPr>
              <p:cNvSpPr>
                <a:spLocks/>
              </p:cNvSpPr>
              <p:nvPr/>
            </p:nvSpPr>
            <p:spPr bwMode="auto">
              <a:xfrm>
                <a:off x="2971" y="1143"/>
                <a:ext cx="53" cy="92"/>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2" name="Rectangle 121">
              <a:extLst>
                <a:ext uri="{FF2B5EF4-FFF2-40B4-BE49-F238E27FC236}">
                  <a16:creationId xmlns:a16="http://schemas.microsoft.com/office/drawing/2014/main" id="{D9A6BC4D-9D95-48B3-8B9E-B3DC20930DB9}"/>
                </a:ext>
              </a:extLst>
            </p:cNvPr>
            <p:cNvSpPr/>
            <p:nvPr/>
          </p:nvSpPr>
          <p:spPr>
            <a:xfrm>
              <a:off x="6805520" y="3492267"/>
              <a:ext cx="592148" cy="3125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67">
              <a:extLst>
                <a:ext uri="{FF2B5EF4-FFF2-40B4-BE49-F238E27FC236}">
                  <a16:creationId xmlns:a16="http://schemas.microsoft.com/office/drawing/2014/main" id="{D8F24508-7670-42C9-9842-8CB826A5F9F2}"/>
                </a:ext>
              </a:extLst>
            </p:cNvPr>
            <p:cNvGrpSpPr>
              <a:grpSpLocks noChangeAspect="1"/>
            </p:cNvGrpSpPr>
            <p:nvPr/>
          </p:nvGrpSpPr>
          <p:grpSpPr bwMode="auto">
            <a:xfrm>
              <a:off x="6853944" y="3457638"/>
              <a:ext cx="495300" cy="371475"/>
              <a:chOff x="2810" y="1038"/>
              <a:chExt cx="312" cy="234"/>
            </a:xfrm>
          </p:grpSpPr>
          <p:sp>
            <p:nvSpPr>
              <p:cNvPr id="124" name="AutoShape 66">
                <a:extLst>
                  <a:ext uri="{FF2B5EF4-FFF2-40B4-BE49-F238E27FC236}">
                    <a16:creationId xmlns:a16="http://schemas.microsoft.com/office/drawing/2014/main" id="{979B7A95-EE09-4EA2-AF21-918424C1A54E}"/>
                  </a:ext>
                </a:extLst>
              </p:cNvPr>
              <p:cNvSpPr>
                <a:spLocks noChangeAspect="1" noChangeArrowheads="1" noTextEdit="1"/>
              </p:cNvSpPr>
              <p:nvPr/>
            </p:nvSpPr>
            <p:spPr bwMode="auto">
              <a:xfrm>
                <a:off x="28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8">
                <a:extLst>
                  <a:ext uri="{FF2B5EF4-FFF2-40B4-BE49-F238E27FC236}">
                    <a16:creationId xmlns:a16="http://schemas.microsoft.com/office/drawing/2014/main" id="{4565BD7A-4E65-41DA-8FB9-E7E5BFFDA626}"/>
                  </a:ext>
                </a:extLst>
              </p:cNvPr>
              <p:cNvSpPr>
                <a:spLocks noChangeArrowheads="1"/>
              </p:cNvSpPr>
              <p:nvPr/>
            </p:nvSpPr>
            <p:spPr bwMode="auto">
              <a:xfrm>
                <a:off x="28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9">
                <a:extLst>
                  <a:ext uri="{FF2B5EF4-FFF2-40B4-BE49-F238E27FC236}">
                    <a16:creationId xmlns:a16="http://schemas.microsoft.com/office/drawing/2014/main" id="{313F5CDF-4959-4983-90EA-B7C00E451260}"/>
                  </a:ext>
                </a:extLst>
              </p:cNvPr>
              <p:cNvSpPr>
                <a:spLocks noChangeArrowheads="1"/>
              </p:cNvSpPr>
              <p:nvPr/>
            </p:nvSpPr>
            <p:spPr bwMode="auto">
              <a:xfrm>
                <a:off x="28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70">
                <a:extLst>
                  <a:ext uri="{FF2B5EF4-FFF2-40B4-BE49-F238E27FC236}">
                    <a16:creationId xmlns:a16="http://schemas.microsoft.com/office/drawing/2014/main" id="{316EAEA9-C9C6-4B97-BF48-9F5E5D5ADF9D}"/>
                  </a:ext>
                </a:extLst>
              </p:cNvPr>
              <p:cNvSpPr>
                <a:spLocks noChangeArrowheads="1"/>
              </p:cNvSpPr>
              <p:nvPr/>
            </p:nvSpPr>
            <p:spPr bwMode="auto">
              <a:xfrm>
                <a:off x="282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71">
                <a:extLst>
                  <a:ext uri="{FF2B5EF4-FFF2-40B4-BE49-F238E27FC236}">
                    <a16:creationId xmlns:a16="http://schemas.microsoft.com/office/drawing/2014/main" id="{208FAC3E-0C43-4085-B51D-77A5764BB3A8}"/>
                  </a:ext>
                </a:extLst>
              </p:cNvPr>
              <p:cNvSpPr>
                <a:spLocks noChangeArrowheads="1"/>
              </p:cNvSpPr>
              <p:nvPr/>
            </p:nvSpPr>
            <p:spPr bwMode="auto">
              <a:xfrm>
                <a:off x="28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72">
                <a:extLst>
                  <a:ext uri="{FF2B5EF4-FFF2-40B4-BE49-F238E27FC236}">
                    <a16:creationId xmlns:a16="http://schemas.microsoft.com/office/drawing/2014/main" id="{A35389C7-908D-4294-8934-F0ADB6651AC3}"/>
                  </a:ext>
                </a:extLst>
              </p:cNvPr>
              <p:cNvSpPr>
                <a:spLocks noChangeArrowheads="1"/>
              </p:cNvSpPr>
              <p:nvPr/>
            </p:nvSpPr>
            <p:spPr bwMode="auto">
              <a:xfrm>
                <a:off x="28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
                <a:extLst>
                  <a:ext uri="{FF2B5EF4-FFF2-40B4-BE49-F238E27FC236}">
                    <a16:creationId xmlns:a16="http://schemas.microsoft.com/office/drawing/2014/main" id="{3D4A6945-C512-4297-9234-70C2D2BDEAC4}"/>
                  </a:ext>
                </a:extLst>
              </p:cNvPr>
              <p:cNvSpPr>
                <a:spLocks/>
              </p:cNvSpPr>
              <p:nvPr/>
            </p:nvSpPr>
            <p:spPr bwMode="auto">
              <a:xfrm>
                <a:off x="2908" y="1143"/>
                <a:ext cx="53" cy="92"/>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4">
                <a:extLst>
                  <a:ext uri="{FF2B5EF4-FFF2-40B4-BE49-F238E27FC236}">
                    <a16:creationId xmlns:a16="http://schemas.microsoft.com/office/drawing/2014/main" id="{9F23B99B-3CF3-4A18-8E7A-0D1E233459D4}"/>
                  </a:ext>
                </a:extLst>
              </p:cNvPr>
              <p:cNvSpPr>
                <a:spLocks/>
              </p:cNvSpPr>
              <p:nvPr/>
            </p:nvSpPr>
            <p:spPr bwMode="auto">
              <a:xfrm>
                <a:off x="2913" y="1106"/>
                <a:ext cx="106" cy="61"/>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5">
                <a:extLst>
                  <a:ext uri="{FF2B5EF4-FFF2-40B4-BE49-F238E27FC236}">
                    <a16:creationId xmlns:a16="http://schemas.microsoft.com/office/drawing/2014/main" id="{D410BC63-8AFE-478C-B201-C1D47A541255}"/>
                  </a:ext>
                </a:extLst>
              </p:cNvPr>
              <p:cNvSpPr>
                <a:spLocks/>
              </p:cNvSpPr>
              <p:nvPr/>
            </p:nvSpPr>
            <p:spPr bwMode="auto">
              <a:xfrm>
                <a:off x="2971" y="1143"/>
                <a:ext cx="53" cy="92"/>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8" name="TextBox 277">
              <a:extLst>
                <a:ext uri="{FF2B5EF4-FFF2-40B4-BE49-F238E27FC236}">
                  <a16:creationId xmlns:a16="http://schemas.microsoft.com/office/drawing/2014/main" id="{D558A638-28C5-44F4-B33E-4A195BF8B25F}"/>
                </a:ext>
              </a:extLst>
            </p:cNvPr>
            <p:cNvSpPr txBox="1"/>
            <p:nvPr/>
          </p:nvSpPr>
          <p:spPr>
            <a:xfrm>
              <a:off x="4154185" y="3874113"/>
              <a:ext cx="57643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1"/>
                  </a:solidFill>
                </a:rPr>
                <a:t>WAF</a:t>
              </a:r>
            </a:p>
          </p:txBody>
        </p:sp>
        <p:sp>
          <p:nvSpPr>
            <p:cNvPr id="299" name="TextBox 298">
              <a:extLst>
                <a:ext uri="{FF2B5EF4-FFF2-40B4-BE49-F238E27FC236}">
                  <a16:creationId xmlns:a16="http://schemas.microsoft.com/office/drawing/2014/main" id="{34FDDB74-D1FA-4F1A-9CE1-839BEB9EDB54}"/>
                </a:ext>
              </a:extLst>
            </p:cNvPr>
            <p:cNvSpPr txBox="1"/>
            <p:nvPr/>
          </p:nvSpPr>
          <p:spPr>
            <a:xfrm>
              <a:off x="6823389" y="3874113"/>
              <a:ext cx="57643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1"/>
                  </a:solidFill>
                </a:rPr>
                <a:t>WAF</a:t>
              </a:r>
            </a:p>
          </p:txBody>
        </p:sp>
        <p:pic>
          <p:nvPicPr>
            <p:cNvPr id="133" name="Graphic 132">
              <a:extLst>
                <a:ext uri="{FF2B5EF4-FFF2-40B4-BE49-F238E27FC236}">
                  <a16:creationId xmlns:a16="http://schemas.microsoft.com/office/drawing/2014/main" id="{6F5AC5BE-D731-4A28-A2D1-FE3BDC8C557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0262" y="4899505"/>
              <a:ext cx="352544" cy="352544"/>
            </a:xfrm>
            <a:prstGeom prst="rect">
              <a:avLst/>
            </a:prstGeom>
          </p:spPr>
        </p:pic>
        <p:pic>
          <p:nvPicPr>
            <p:cNvPr id="135" name="Graphic 134">
              <a:extLst>
                <a:ext uri="{FF2B5EF4-FFF2-40B4-BE49-F238E27FC236}">
                  <a16:creationId xmlns:a16="http://schemas.microsoft.com/office/drawing/2014/main" id="{2DE7C769-9C4D-44E0-BD94-9B5B90FD9BF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5824" y="4899505"/>
              <a:ext cx="352544" cy="352544"/>
            </a:xfrm>
            <a:prstGeom prst="rect">
              <a:avLst/>
            </a:prstGeom>
          </p:spPr>
        </p:pic>
        <p:grpSp>
          <p:nvGrpSpPr>
            <p:cNvPr id="136" name="Group 135">
              <a:extLst>
                <a:ext uri="{FF2B5EF4-FFF2-40B4-BE49-F238E27FC236}">
                  <a16:creationId xmlns:a16="http://schemas.microsoft.com/office/drawing/2014/main" id="{6BA90056-BCEF-4B0C-B1F1-6F6DEE4DB38D}"/>
                </a:ext>
              </a:extLst>
            </p:cNvPr>
            <p:cNvGrpSpPr/>
            <p:nvPr/>
          </p:nvGrpSpPr>
          <p:grpSpPr>
            <a:xfrm>
              <a:off x="2720701" y="4252450"/>
              <a:ext cx="1627900" cy="424732"/>
              <a:chOff x="4106258" y="2356423"/>
              <a:chExt cx="1627900" cy="424732"/>
            </a:xfrm>
          </p:grpSpPr>
          <p:sp>
            <p:nvSpPr>
              <p:cNvPr id="137" name="TextBox 136">
                <a:extLst>
                  <a:ext uri="{FF2B5EF4-FFF2-40B4-BE49-F238E27FC236}">
                    <a16:creationId xmlns:a16="http://schemas.microsoft.com/office/drawing/2014/main" id="{F6306D57-621C-4674-977E-9CA49B5409A9}"/>
                  </a:ext>
                </a:extLst>
              </p:cNvPr>
              <p:cNvSpPr txBox="1"/>
              <p:nvPr/>
            </p:nvSpPr>
            <p:spPr>
              <a:xfrm>
                <a:off x="4495164" y="2356423"/>
                <a:ext cx="1238994" cy="4247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a:latin typeface="Segoe UI Semibold" panose="020B0702040204020203" pitchFamily="34" charset="0"/>
                    <a:cs typeface="Segoe UI Semibold" panose="020B0702040204020203" pitchFamily="34" charset="0"/>
                  </a:rPr>
                  <a:t>App Service Environment</a:t>
                </a:r>
              </a:p>
            </p:txBody>
          </p:sp>
          <p:grpSp>
            <p:nvGrpSpPr>
              <p:cNvPr id="138" name="Group 137">
                <a:extLst>
                  <a:ext uri="{FF2B5EF4-FFF2-40B4-BE49-F238E27FC236}">
                    <a16:creationId xmlns:a16="http://schemas.microsoft.com/office/drawing/2014/main" id="{4F577CD3-55F3-4496-B0E0-BA63811874CA}"/>
                  </a:ext>
                </a:extLst>
              </p:cNvPr>
              <p:cNvGrpSpPr/>
              <p:nvPr/>
            </p:nvGrpSpPr>
            <p:grpSpPr>
              <a:xfrm>
                <a:off x="4106258" y="2376714"/>
                <a:ext cx="383414" cy="384146"/>
                <a:chOff x="7063314" y="1805953"/>
                <a:chExt cx="1458720" cy="1461504"/>
              </a:xfrm>
            </p:grpSpPr>
            <p:sp>
              <p:nvSpPr>
                <p:cNvPr id="139" name="Freeform: Shape 138">
                  <a:extLst>
                    <a:ext uri="{FF2B5EF4-FFF2-40B4-BE49-F238E27FC236}">
                      <a16:creationId xmlns:a16="http://schemas.microsoft.com/office/drawing/2014/main" id="{099946D1-CAE2-4473-8659-1F4A9FEDE4DE}"/>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chemeClr val="accent1"/>
                </a:solidFill>
                <a:ln w="2019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AD166EBD-F1FB-44A6-8F85-459ED05E8D29}"/>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chemeClr val="accent1"/>
                </a:solidFill>
                <a:ln w="2019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8B3441E-DC03-4D0B-9720-354A5C233093}"/>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chemeClr val="accent1"/>
                </a:solidFill>
                <a:ln w="2019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3FC73C4-03A0-4C9D-A565-C87045906F39}"/>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chemeClr val="accent1"/>
                </a:solidFill>
                <a:ln w="2019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63673F7-E70B-4E1D-9FEF-EAEB27A19E22}"/>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453C2D72-829B-41B6-815A-EA763874A488}"/>
                </a:ext>
              </a:extLst>
            </p:cNvPr>
            <p:cNvCxnSpPr>
              <a:cxnSpLocks/>
            </p:cNvCxnSpPr>
            <p:nvPr/>
          </p:nvCxnSpPr>
          <p:spPr>
            <a:xfrm>
              <a:off x="4882806" y="5395453"/>
              <a:ext cx="1826305"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8983B32-F77D-4B33-8E77-F78DF2705890}"/>
                </a:ext>
              </a:extLst>
            </p:cNvPr>
            <p:cNvCxnSpPr>
              <a:cxnSpLocks/>
            </p:cNvCxnSpPr>
            <p:nvPr/>
          </p:nvCxnSpPr>
          <p:spPr>
            <a:xfrm rot="10800000" flipV="1">
              <a:off x="6780278" y="4011415"/>
              <a:ext cx="114279" cy="831273"/>
            </a:xfrm>
            <a:prstGeom prst="bentConnector2">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E67A44ED-DE27-4E9F-81B9-6EE50081E328}"/>
                </a:ext>
              </a:extLst>
            </p:cNvPr>
            <p:cNvSpPr txBox="1"/>
            <p:nvPr/>
          </p:nvSpPr>
          <p:spPr>
            <a:xfrm>
              <a:off x="3148570" y="5172723"/>
              <a:ext cx="1048693"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a:solidFill>
                    <a:schemeClr val="tx1"/>
                  </a:solidFill>
                </a:rPr>
                <a:t>Web apps</a:t>
              </a:r>
            </a:p>
          </p:txBody>
        </p:sp>
        <p:sp>
          <p:nvSpPr>
            <p:cNvPr id="152" name="Freeform 220">
              <a:extLst>
                <a:ext uri="{FF2B5EF4-FFF2-40B4-BE49-F238E27FC236}">
                  <a16:creationId xmlns:a16="http://schemas.microsoft.com/office/drawing/2014/main" id="{0ACA19DD-802C-4482-B1DD-F40B8A739EA0}"/>
                </a:ext>
              </a:extLst>
            </p:cNvPr>
            <p:cNvSpPr/>
            <p:nvPr/>
          </p:nvSpPr>
          <p:spPr bwMode="auto">
            <a:xfrm>
              <a:off x="3008998" y="4937695"/>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220">
              <a:extLst>
                <a:ext uri="{FF2B5EF4-FFF2-40B4-BE49-F238E27FC236}">
                  <a16:creationId xmlns:a16="http://schemas.microsoft.com/office/drawing/2014/main" id="{A0C63196-DFCA-4D98-A437-1ACC1B54E4A2}"/>
                </a:ext>
              </a:extLst>
            </p:cNvPr>
            <p:cNvSpPr/>
            <p:nvPr/>
          </p:nvSpPr>
          <p:spPr bwMode="auto">
            <a:xfrm>
              <a:off x="3346748" y="4937695"/>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220">
              <a:extLst>
                <a:ext uri="{FF2B5EF4-FFF2-40B4-BE49-F238E27FC236}">
                  <a16:creationId xmlns:a16="http://schemas.microsoft.com/office/drawing/2014/main" id="{4D7EB0E5-E410-4891-9AD4-8E97B23EE862}"/>
                </a:ext>
              </a:extLst>
            </p:cNvPr>
            <p:cNvSpPr/>
            <p:nvPr/>
          </p:nvSpPr>
          <p:spPr bwMode="auto">
            <a:xfrm>
              <a:off x="3684498" y="4937695"/>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220">
              <a:extLst>
                <a:ext uri="{FF2B5EF4-FFF2-40B4-BE49-F238E27FC236}">
                  <a16:creationId xmlns:a16="http://schemas.microsoft.com/office/drawing/2014/main" id="{91AE067A-DF08-4A3C-A513-02E70ADFCFC0}"/>
                </a:ext>
              </a:extLst>
            </p:cNvPr>
            <p:cNvSpPr/>
            <p:nvPr/>
          </p:nvSpPr>
          <p:spPr bwMode="auto">
            <a:xfrm>
              <a:off x="4022249" y="4937695"/>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8" name="TextBox 157">
              <a:extLst>
                <a:ext uri="{FF2B5EF4-FFF2-40B4-BE49-F238E27FC236}">
                  <a16:creationId xmlns:a16="http://schemas.microsoft.com/office/drawing/2014/main" id="{A7CA40E2-2EC4-49CB-932D-6CEE0FBE4FD5}"/>
                </a:ext>
              </a:extLst>
            </p:cNvPr>
            <p:cNvSpPr txBox="1"/>
            <p:nvPr/>
          </p:nvSpPr>
          <p:spPr>
            <a:xfrm>
              <a:off x="7457991" y="5057038"/>
              <a:ext cx="1048693" cy="258532"/>
            </a:xfrm>
            <a:prstGeom prst="rect">
              <a:avLst/>
            </a:prstGeom>
          </p:spPr>
          <p:txBody>
            <a:bodyPr wrap="square" lIns="91440">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r>
                <a:rPr lang="en-US">
                  <a:solidFill>
                    <a:schemeClr val="tx1"/>
                  </a:solidFill>
                </a:rPr>
                <a:t>Web apps</a:t>
              </a:r>
            </a:p>
          </p:txBody>
        </p:sp>
        <p:sp>
          <p:nvSpPr>
            <p:cNvPr id="159" name="Freeform 220">
              <a:extLst>
                <a:ext uri="{FF2B5EF4-FFF2-40B4-BE49-F238E27FC236}">
                  <a16:creationId xmlns:a16="http://schemas.microsoft.com/office/drawing/2014/main" id="{EAFEC958-C94D-4D8B-9DF4-CC72D4E3370B}"/>
                </a:ext>
              </a:extLst>
            </p:cNvPr>
            <p:cNvSpPr/>
            <p:nvPr/>
          </p:nvSpPr>
          <p:spPr bwMode="auto">
            <a:xfrm>
              <a:off x="7318419" y="4822010"/>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220">
              <a:extLst>
                <a:ext uri="{FF2B5EF4-FFF2-40B4-BE49-F238E27FC236}">
                  <a16:creationId xmlns:a16="http://schemas.microsoft.com/office/drawing/2014/main" id="{CEADCDF8-5014-4938-8FE4-9CDE58A7C395}"/>
                </a:ext>
              </a:extLst>
            </p:cNvPr>
            <p:cNvSpPr/>
            <p:nvPr/>
          </p:nvSpPr>
          <p:spPr bwMode="auto">
            <a:xfrm>
              <a:off x="7656169" y="4822010"/>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220">
              <a:extLst>
                <a:ext uri="{FF2B5EF4-FFF2-40B4-BE49-F238E27FC236}">
                  <a16:creationId xmlns:a16="http://schemas.microsoft.com/office/drawing/2014/main" id="{D512E766-4C90-4CEE-8AA0-E083309A83A7}"/>
                </a:ext>
              </a:extLst>
            </p:cNvPr>
            <p:cNvSpPr/>
            <p:nvPr/>
          </p:nvSpPr>
          <p:spPr bwMode="auto">
            <a:xfrm>
              <a:off x="7993919" y="4822010"/>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220">
              <a:extLst>
                <a:ext uri="{FF2B5EF4-FFF2-40B4-BE49-F238E27FC236}">
                  <a16:creationId xmlns:a16="http://schemas.microsoft.com/office/drawing/2014/main" id="{A3DB0C4A-A899-49E2-9738-F644A2EA1B8F}"/>
                </a:ext>
              </a:extLst>
            </p:cNvPr>
            <p:cNvSpPr/>
            <p:nvPr/>
          </p:nvSpPr>
          <p:spPr bwMode="auto">
            <a:xfrm>
              <a:off x="8331670" y="4822010"/>
              <a:ext cx="223836" cy="22383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a:extLst>
                <a:ext uri="{FF2B5EF4-FFF2-40B4-BE49-F238E27FC236}">
                  <a16:creationId xmlns:a16="http://schemas.microsoft.com/office/drawing/2014/main" id="{076C2BC1-C805-41AD-AF40-852A39223EF6}"/>
                </a:ext>
              </a:extLst>
            </p:cNvPr>
            <p:cNvSpPr txBox="1"/>
            <p:nvPr/>
          </p:nvSpPr>
          <p:spPr>
            <a:xfrm>
              <a:off x="7418058" y="5672965"/>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1"/>
                  </a:solidFill>
                </a:rPr>
                <a:t>API apps</a:t>
              </a:r>
            </a:p>
          </p:txBody>
        </p:sp>
        <p:grpSp>
          <p:nvGrpSpPr>
            <p:cNvPr id="164" name="Group 163">
              <a:extLst>
                <a:ext uri="{FF2B5EF4-FFF2-40B4-BE49-F238E27FC236}">
                  <a16:creationId xmlns:a16="http://schemas.microsoft.com/office/drawing/2014/main" id="{8011B3A6-51EB-44B3-8356-E51D87486619}"/>
                </a:ext>
              </a:extLst>
            </p:cNvPr>
            <p:cNvGrpSpPr/>
            <p:nvPr/>
          </p:nvGrpSpPr>
          <p:grpSpPr>
            <a:xfrm>
              <a:off x="7324466" y="5416174"/>
              <a:ext cx="1224993" cy="234571"/>
              <a:chOff x="2729993" y="4528575"/>
              <a:chExt cx="1224993" cy="234571"/>
            </a:xfrm>
            <a:solidFill>
              <a:schemeClr val="accent1"/>
            </a:solidFill>
          </p:grpSpPr>
          <p:sp>
            <p:nvSpPr>
              <p:cNvPr id="165" name="Freeform 13">
                <a:extLst>
                  <a:ext uri="{FF2B5EF4-FFF2-40B4-BE49-F238E27FC236}">
                    <a16:creationId xmlns:a16="http://schemas.microsoft.com/office/drawing/2014/main" id="{E4D7EB9D-BE67-4F7E-BDFF-66AA768310DB}"/>
                  </a:ext>
                </a:extLst>
              </p:cNvPr>
              <p:cNvSpPr>
                <a:spLocks/>
              </p:cNvSpPr>
              <p:nvPr/>
            </p:nvSpPr>
            <p:spPr bwMode="auto">
              <a:xfrm>
                <a:off x="3743244"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3">
                <a:extLst>
                  <a:ext uri="{FF2B5EF4-FFF2-40B4-BE49-F238E27FC236}">
                    <a16:creationId xmlns:a16="http://schemas.microsoft.com/office/drawing/2014/main" id="{3D36C203-1296-40A3-8801-4535CF7B1BD2}"/>
                  </a:ext>
                </a:extLst>
              </p:cNvPr>
              <p:cNvSpPr>
                <a:spLocks/>
              </p:cNvSpPr>
              <p:nvPr/>
            </p:nvSpPr>
            <p:spPr bwMode="auto">
              <a:xfrm>
                <a:off x="3406419"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3">
                <a:extLst>
                  <a:ext uri="{FF2B5EF4-FFF2-40B4-BE49-F238E27FC236}">
                    <a16:creationId xmlns:a16="http://schemas.microsoft.com/office/drawing/2014/main" id="{878F9CF5-057C-49B8-BC84-C6833BE40568}"/>
                  </a:ext>
                </a:extLst>
              </p:cNvPr>
              <p:cNvSpPr>
                <a:spLocks/>
              </p:cNvSpPr>
              <p:nvPr/>
            </p:nvSpPr>
            <p:spPr bwMode="auto">
              <a:xfrm>
                <a:off x="3067498"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3">
                <a:extLst>
                  <a:ext uri="{FF2B5EF4-FFF2-40B4-BE49-F238E27FC236}">
                    <a16:creationId xmlns:a16="http://schemas.microsoft.com/office/drawing/2014/main" id="{81884EE3-5C47-4D1E-A95B-E995F7A2FFE3}"/>
                  </a:ext>
                </a:extLst>
              </p:cNvPr>
              <p:cNvSpPr>
                <a:spLocks/>
              </p:cNvSpPr>
              <p:nvPr/>
            </p:nvSpPr>
            <p:spPr bwMode="auto">
              <a:xfrm>
                <a:off x="2729993" y="4528575"/>
                <a:ext cx="211742" cy="234571"/>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71" name="TextBox 170">
              <a:extLst>
                <a:ext uri="{FF2B5EF4-FFF2-40B4-BE49-F238E27FC236}">
                  <a16:creationId xmlns:a16="http://schemas.microsoft.com/office/drawing/2014/main" id="{D2B8A851-98BE-4390-B2FE-7F929A14DD20}"/>
                </a:ext>
              </a:extLst>
            </p:cNvPr>
            <p:cNvSpPr txBox="1"/>
            <p:nvPr/>
          </p:nvSpPr>
          <p:spPr>
            <a:xfrm>
              <a:off x="3002077" y="5684240"/>
              <a:ext cx="1733866" cy="2585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a:latin typeface="Segoe UI Semibold" panose="020B0702040204020203" pitchFamily="34" charset="0"/>
                  <a:cs typeface="Segoe UI Semibold" panose="020B0702040204020203" pitchFamily="34" charset="0"/>
                </a:rPr>
                <a:t>Azure Virtual Network</a:t>
              </a:r>
            </a:p>
          </p:txBody>
        </p:sp>
        <p:grpSp>
          <p:nvGrpSpPr>
            <p:cNvPr id="172" name="Group 18">
              <a:extLst>
                <a:ext uri="{FF2B5EF4-FFF2-40B4-BE49-F238E27FC236}">
                  <a16:creationId xmlns:a16="http://schemas.microsoft.com/office/drawing/2014/main" id="{42FF8893-BF24-40AA-B7C0-5B8041331255}"/>
                </a:ext>
              </a:extLst>
            </p:cNvPr>
            <p:cNvGrpSpPr>
              <a:grpSpLocks noChangeAspect="1"/>
            </p:cNvGrpSpPr>
            <p:nvPr/>
          </p:nvGrpSpPr>
          <p:grpSpPr bwMode="auto">
            <a:xfrm>
              <a:off x="2656544" y="5730952"/>
              <a:ext cx="362298" cy="160246"/>
              <a:chOff x="2204" y="1874"/>
              <a:chExt cx="312" cy="138"/>
            </a:xfrm>
            <a:solidFill>
              <a:schemeClr val="accent1"/>
            </a:solidFill>
          </p:grpSpPr>
          <p:sp>
            <p:nvSpPr>
              <p:cNvPr id="173" name="Freeform 19">
                <a:extLst>
                  <a:ext uri="{FF2B5EF4-FFF2-40B4-BE49-F238E27FC236}">
                    <a16:creationId xmlns:a16="http://schemas.microsoft.com/office/drawing/2014/main" id="{732C7750-91B6-4DBE-A121-1AD58626BD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0">
                <a:extLst>
                  <a:ext uri="{FF2B5EF4-FFF2-40B4-BE49-F238E27FC236}">
                    <a16:creationId xmlns:a16="http://schemas.microsoft.com/office/drawing/2014/main" id="{01E5E0E0-7BEE-4367-BD7D-A371A43F68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1">
                <a:extLst>
                  <a:ext uri="{FF2B5EF4-FFF2-40B4-BE49-F238E27FC236}">
                    <a16:creationId xmlns:a16="http://schemas.microsoft.com/office/drawing/2014/main" id="{D1C74A5C-4E59-4884-88E3-DE966C6E19A1}"/>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2">
                <a:extLst>
                  <a:ext uri="{FF2B5EF4-FFF2-40B4-BE49-F238E27FC236}">
                    <a16:creationId xmlns:a16="http://schemas.microsoft.com/office/drawing/2014/main" id="{7D591665-65FE-427D-A18C-A9A4E38E7F3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23">
                <a:extLst>
                  <a:ext uri="{FF2B5EF4-FFF2-40B4-BE49-F238E27FC236}">
                    <a16:creationId xmlns:a16="http://schemas.microsoft.com/office/drawing/2014/main" id="{8186CFA4-16B8-4ED9-AA2D-C2DD822C3BFC}"/>
                  </a:ext>
                </a:extLst>
              </p:cNvPr>
              <p:cNvSpPr>
                <a:spLocks noChangeArrowheads="1"/>
              </p:cNvSpPr>
              <p:nvPr/>
            </p:nvSpPr>
            <p:spPr bwMode="auto">
              <a:xfrm>
                <a:off x="2345" y="1928"/>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24">
                <a:extLst>
                  <a:ext uri="{FF2B5EF4-FFF2-40B4-BE49-F238E27FC236}">
                    <a16:creationId xmlns:a16="http://schemas.microsoft.com/office/drawing/2014/main" id="{4F2AB550-3A9A-417B-855E-5AC17F71577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25">
                <a:extLst>
                  <a:ext uri="{FF2B5EF4-FFF2-40B4-BE49-F238E27FC236}">
                    <a16:creationId xmlns:a16="http://schemas.microsoft.com/office/drawing/2014/main" id="{F3AEBA86-AC76-436C-8295-B145BE3C31B8}"/>
                  </a:ext>
                </a:extLst>
              </p:cNvPr>
              <p:cNvSpPr>
                <a:spLocks noChangeArrowheads="1"/>
              </p:cNvSpPr>
              <p:nvPr/>
            </p:nvSpPr>
            <p:spPr bwMode="auto">
              <a:xfrm>
                <a:off x="2302"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1" name="TextBox 180">
              <a:extLst>
                <a:ext uri="{FF2B5EF4-FFF2-40B4-BE49-F238E27FC236}">
                  <a16:creationId xmlns:a16="http://schemas.microsoft.com/office/drawing/2014/main" id="{7B11E117-4F83-4D68-B106-8862EA2F068F}"/>
                </a:ext>
              </a:extLst>
            </p:cNvPr>
            <p:cNvSpPr txBox="1"/>
            <p:nvPr/>
          </p:nvSpPr>
          <p:spPr>
            <a:xfrm>
              <a:off x="7237570" y="6049840"/>
              <a:ext cx="1733866" cy="2585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a:latin typeface="Segoe UI Semibold" panose="020B0702040204020203" pitchFamily="34" charset="0"/>
                  <a:cs typeface="Segoe UI Semibold" panose="020B0702040204020203" pitchFamily="34" charset="0"/>
                </a:rPr>
                <a:t>Azure Virtual Network</a:t>
              </a:r>
            </a:p>
          </p:txBody>
        </p:sp>
        <p:grpSp>
          <p:nvGrpSpPr>
            <p:cNvPr id="183" name="Group 18">
              <a:extLst>
                <a:ext uri="{FF2B5EF4-FFF2-40B4-BE49-F238E27FC236}">
                  <a16:creationId xmlns:a16="http://schemas.microsoft.com/office/drawing/2014/main" id="{3E40EC25-B474-4C32-A030-C8C3C569D7A1}"/>
                </a:ext>
              </a:extLst>
            </p:cNvPr>
            <p:cNvGrpSpPr>
              <a:grpSpLocks noChangeAspect="1"/>
            </p:cNvGrpSpPr>
            <p:nvPr/>
          </p:nvGrpSpPr>
          <p:grpSpPr bwMode="auto">
            <a:xfrm>
              <a:off x="6892037" y="6096552"/>
              <a:ext cx="362298" cy="160246"/>
              <a:chOff x="2204" y="1874"/>
              <a:chExt cx="312" cy="138"/>
            </a:xfrm>
            <a:solidFill>
              <a:schemeClr val="accent1"/>
            </a:solidFill>
          </p:grpSpPr>
          <p:sp>
            <p:nvSpPr>
              <p:cNvPr id="184" name="Freeform 19">
                <a:extLst>
                  <a:ext uri="{FF2B5EF4-FFF2-40B4-BE49-F238E27FC236}">
                    <a16:creationId xmlns:a16="http://schemas.microsoft.com/office/drawing/2014/main" id="{1E39D4BA-DD2F-47ED-B1F4-D00139B096B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0">
                <a:extLst>
                  <a:ext uri="{FF2B5EF4-FFF2-40B4-BE49-F238E27FC236}">
                    <a16:creationId xmlns:a16="http://schemas.microsoft.com/office/drawing/2014/main" id="{A3068590-4AA5-438C-9E44-1FE77EBA6F1C}"/>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1">
                <a:extLst>
                  <a:ext uri="{FF2B5EF4-FFF2-40B4-BE49-F238E27FC236}">
                    <a16:creationId xmlns:a16="http://schemas.microsoft.com/office/drawing/2014/main" id="{EFA2E0B1-2F64-41BA-BC03-B0575A12C91F}"/>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2">
                <a:extLst>
                  <a:ext uri="{FF2B5EF4-FFF2-40B4-BE49-F238E27FC236}">
                    <a16:creationId xmlns:a16="http://schemas.microsoft.com/office/drawing/2014/main" id="{E37DFBC6-1682-4677-BA78-88B83F4CA152}"/>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23">
                <a:extLst>
                  <a:ext uri="{FF2B5EF4-FFF2-40B4-BE49-F238E27FC236}">
                    <a16:creationId xmlns:a16="http://schemas.microsoft.com/office/drawing/2014/main" id="{D5EE7AD6-0642-46FA-8FFB-15F2E65296AC}"/>
                  </a:ext>
                </a:extLst>
              </p:cNvPr>
              <p:cNvSpPr>
                <a:spLocks noChangeArrowheads="1"/>
              </p:cNvSpPr>
              <p:nvPr/>
            </p:nvSpPr>
            <p:spPr bwMode="auto">
              <a:xfrm>
                <a:off x="2345" y="1928"/>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24">
                <a:extLst>
                  <a:ext uri="{FF2B5EF4-FFF2-40B4-BE49-F238E27FC236}">
                    <a16:creationId xmlns:a16="http://schemas.microsoft.com/office/drawing/2014/main" id="{313C511D-D763-4B8B-9A0C-456777556787}"/>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25">
                <a:extLst>
                  <a:ext uri="{FF2B5EF4-FFF2-40B4-BE49-F238E27FC236}">
                    <a16:creationId xmlns:a16="http://schemas.microsoft.com/office/drawing/2014/main" id="{489C7AAE-99B1-4785-B8F3-DA8541D74A37}"/>
                  </a:ext>
                </a:extLst>
              </p:cNvPr>
              <p:cNvSpPr>
                <a:spLocks noChangeArrowheads="1"/>
              </p:cNvSpPr>
              <p:nvPr/>
            </p:nvSpPr>
            <p:spPr bwMode="auto">
              <a:xfrm>
                <a:off x="2302"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Shape 145">
              <a:extLst>
                <a:ext uri="{FF2B5EF4-FFF2-40B4-BE49-F238E27FC236}">
                  <a16:creationId xmlns:a16="http://schemas.microsoft.com/office/drawing/2014/main" id="{8D7520AD-29BF-4397-A283-F09BF39C3E7B}"/>
                </a:ext>
              </a:extLst>
            </p:cNvPr>
            <p:cNvSpPr>
              <a:spLocks noChangeAspect="1"/>
            </p:cNvSpPr>
            <p:nvPr/>
          </p:nvSpPr>
          <p:spPr bwMode="auto">
            <a:xfrm>
              <a:off x="6026505" y="2891979"/>
              <a:ext cx="382588" cy="395420"/>
            </a:xfrm>
            <a:custGeom>
              <a:avLst/>
              <a:gdLst>
                <a:gd name="connsiteX0" fmla="*/ 1711063 w 5842000"/>
                <a:gd name="connsiteY0" fmla="*/ 0 h 6037943"/>
                <a:gd name="connsiteX1" fmla="*/ 4130937 w 5842000"/>
                <a:gd name="connsiteY1" fmla="*/ 0 h 6037943"/>
                <a:gd name="connsiteX2" fmla="*/ 5842000 w 5842000"/>
                <a:gd name="connsiteY2" fmla="*/ 1711063 h 6037943"/>
                <a:gd name="connsiteX3" fmla="*/ 5842000 w 5842000"/>
                <a:gd name="connsiteY3" fmla="*/ 4299859 h 6037943"/>
                <a:gd name="connsiteX4" fmla="*/ 4650014 w 5842000"/>
                <a:gd name="connsiteY4" fmla="*/ 3107873 h 6037943"/>
                <a:gd name="connsiteX5" fmla="*/ 5087256 w 5842000"/>
                <a:gd name="connsiteY5" fmla="*/ 2670630 h 6037943"/>
                <a:gd name="connsiteX6" fmla="*/ 3780970 w 5842000"/>
                <a:gd name="connsiteY6" fmla="*/ 2670630 h 6037943"/>
                <a:gd name="connsiteX7" fmla="*/ 3780970 w 5842000"/>
                <a:gd name="connsiteY7" fmla="*/ 3976917 h 6037943"/>
                <a:gd name="connsiteX8" fmla="*/ 4215386 w 5842000"/>
                <a:gd name="connsiteY8" fmla="*/ 3542500 h 6037943"/>
                <a:gd name="connsiteX9" fmla="*/ 5420883 w 5842000"/>
                <a:gd name="connsiteY9" fmla="*/ 4747997 h 6037943"/>
                <a:gd name="connsiteX10" fmla="*/ 4329697 w 5842000"/>
                <a:gd name="connsiteY10" fmla="*/ 5839183 h 6037943"/>
                <a:gd name="connsiteX11" fmla="*/ 2556329 w 5842000"/>
                <a:gd name="connsiteY11" fmla="*/ 4065814 h 6037943"/>
                <a:gd name="connsiteX12" fmla="*/ 2881084 w 5842000"/>
                <a:gd name="connsiteY12" fmla="*/ 3741058 h 6037943"/>
                <a:gd name="connsiteX13" fmla="*/ 1883227 w 5842000"/>
                <a:gd name="connsiteY13" fmla="*/ 3741058 h 6037943"/>
                <a:gd name="connsiteX14" fmla="*/ 1883227 w 5842000"/>
                <a:gd name="connsiteY14" fmla="*/ 4738916 h 6037943"/>
                <a:gd name="connsiteX15" fmla="*/ 2207098 w 5842000"/>
                <a:gd name="connsiteY15" fmla="*/ 4415044 h 6037943"/>
                <a:gd name="connsiteX16" fmla="*/ 3829997 w 5842000"/>
                <a:gd name="connsiteY16" fmla="*/ 6037943 h 6037943"/>
                <a:gd name="connsiteX17" fmla="*/ 1711063 w 5842000"/>
                <a:gd name="connsiteY17" fmla="*/ 6037943 h 6037943"/>
                <a:gd name="connsiteX18" fmla="*/ 0 w 5842000"/>
                <a:gd name="connsiteY18" fmla="*/ 4326880 h 6037943"/>
                <a:gd name="connsiteX19" fmla="*/ 0 w 5842000"/>
                <a:gd name="connsiteY19" fmla="*/ 1711063 h 6037943"/>
                <a:gd name="connsiteX20" fmla="*/ 568157 w 5842000"/>
                <a:gd name="connsiteY20" fmla="*/ 1142906 h 6037943"/>
                <a:gd name="connsiteX21" fmla="*/ 1993183 w 5842000"/>
                <a:gd name="connsiteY21" fmla="*/ 2567931 h 6037943"/>
                <a:gd name="connsiteX22" fmla="*/ 1360714 w 5842000"/>
                <a:gd name="connsiteY22" fmla="*/ 3200401 h 6037943"/>
                <a:gd name="connsiteX23" fmla="*/ 3256643 w 5842000"/>
                <a:gd name="connsiteY23" fmla="*/ 3200402 h 6037943"/>
                <a:gd name="connsiteX24" fmla="*/ 3256642 w 5842000"/>
                <a:gd name="connsiteY24" fmla="*/ 1304472 h 6037943"/>
                <a:gd name="connsiteX25" fmla="*/ 2674256 w 5842000"/>
                <a:gd name="connsiteY25" fmla="*/ 1886858 h 6037943"/>
                <a:gd name="connsiteX26" fmla="*/ 1249231 w 5842000"/>
                <a:gd name="connsiteY26" fmla="*/ 461832 h 6037943"/>
                <a:gd name="connsiteX27" fmla="*/ 1711063 w 5842000"/>
                <a:gd name="connsiteY27" fmla="*/ 0 h 60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2000" h="6037943">
                  <a:moveTo>
                    <a:pt x="1711063" y="0"/>
                  </a:moveTo>
                  <a:lnTo>
                    <a:pt x="4130937" y="0"/>
                  </a:lnTo>
                  <a:lnTo>
                    <a:pt x="5842000" y="1711063"/>
                  </a:lnTo>
                  <a:lnTo>
                    <a:pt x="5842000" y="4299859"/>
                  </a:lnTo>
                  <a:lnTo>
                    <a:pt x="4650014" y="3107873"/>
                  </a:lnTo>
                  <a:lnTo>
                    <a:pt x="5087256" y="2670630"/>
                  </a:lnTo>
                  <a:lnTo>
                    <a:pt x="3780970" y="2670630"/>
                  </a:lnTo>
                  <a:lnTo>
                    <a:pt x="3780970" y="3976917"/>
                  </a:lnTo>
                  <a:lnTo>
                    <a:pt x="4215386" y="3542500"/>
                  </a:lnTo>
                  <a:lnTo>
                    <a:pt x="5420883" y="4747997"/>
                  </a:lnTo>
                  <a:lnTo>
                    <a:pt x="4329697" y="5839183"/>
                  </a:lnTo>
                  <a:lnTo>
                    <a:pt x="2556329" y="4065814"/>
                  </a:lnTo>
                  <a:lnTo>
                    <a:pt x="2881084" y="3741058"/>
                  </a:lnTo>
                  <a:lnTo>
                    <a:pt x="1883227" y="3741058"/>
                  </a:lnTo>
                  <a:lnTo>
                    <a:pt x="1883227" y="4738916"/>
                  </a:lnTo>
                  <a:lnTo>
                    <a:pt x="2207098" y="4415044"/>
                  </a:lnTo>
                  <a:lnTo>
                    <a:pt x="3829997" y="6037943"/>
                  </a:lnTo>
                  <a:lnTo>
                    <a:pt x="1711063" y="6037943"/>
                  </a:lnTo>
                  <a:lnTo>
                    <a:pt x="0" y="4326880"/>
                  </a:lnTo>
                  <a:lnTo>
                    <a:pt x="0" y="1711063"/>
                  </a:lnTo>
                  <a:lnTo>
                    <a:pt x="568157" y="1142906"/>
                  </a:lnTo>
                  <a:lnTo>
                    <a:pt x="1993183" y="2567931"/>
                  </a:lnTo>
                  <a:lnTo>
                    <a:pt x="1360714" y="3200401"/>
                  </a:lnTo>
                  <a:lnTo>
                    <a:pt x="3256643" y="3200402"/>
                  </a:lnTo>
                  <a:lnTo>
                    <a:pt x="3256642" y="1304472"/>
                  </a:lnTo>
                  <a:lnTo>
                    <a:pt x="2674256" y="1886858"/>
                  </a:lnTo>
                  <a:lnTo>
                    <a:pt x="1249231" y="461832"/>
                  </a:lnTo>
                  <a:lnTo>
                    <a:pt x="171106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371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D7AA63-1885-48D4-9079-27AE998870B3}"/>
              </a:ext>
            </a:extLst>
          </p:cNvPr>
          <p:cNvSpPr txBox="1"/>
          <p:nvPr/>
        </p:nvSpPr>
        <p:spPr>
          <a:xfrm>
            <a:off x="1231600" y="4356571"/>
            <a:ext cx="1506365"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Automatic scaling</a:t>
            </a:r>
            <a:br>
              <a:rPr lang="en-US" dirty="0"/>
            </a:br>
            <a:r>
              <a:rPr lang="en-US" dirty="0"/>
              <a:t>and load balancing</a:t>
            </a:r>
          </a:p>
        </p:txBody>
      </p:sp>
      <p:sp>
        <p:nvSpPr>
          <p:cNvPr id="67" name="TextBox 66">
            <a:extLst>
              <a:ext uri="{FF2B5EF4-FFF2-40B4-BE49-F238E27FC236}">
                <a16:creationId xmlns:a16="http://schemas.microsoft.com/office/drawing/2014/main" id="{762B69E0-60E9-4A14-A21B-1E78F0157042}"/>
              </a:ext>
            </a:extLst>
          </p:cNvPr>
          <p:cNvSpPr txBox="1"/>
          <p:nvPr/>
        </p:nvSpPr>
        <p:spPr>
          <a:xfrm>
            <a:off x="5087933" y="4364317"/>
            <a:ext cx="1394156"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High availability</a:t>
            </a:r>
            <a:br>
              <a:rPr lang="en-US" dirty="0"/>
            </a:br>
            <a:r>
              <a:rPr lang="en-US" dirty="0"/>
              <a:t>w/ auto-patching</a:t>
            </a:r>
          </a:p>
        </p:txBody>
      </p:sp>
      <p:sp>
        <p:nvSpPr>
          <p:cNvPr id="48" name="TextBox 47">
            <a:extLst>
              <a:ext uri="{FF2B5EF4-FFF2-40B4-BE49-F238E27FC236}">
                <a16:creationId xmlns:a16="http://schemas.microsoft.com/office/drawing/2014/main" id="{08E35018-8702-45EB-B89B-25031994E9BD}"/>
              </a:ext>
            </a:extLst>
          </p:cNvPr>
          <p:cNvSpPr txBox="1"/>
          <p:nvPr/>
        </p:nvSpPr>
        <p:spPr>
          <a:xfrm>
            <a:off x="8706861" y="4358831"/>
            <a:ext cx="1448658"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Backup &amp; recovery</a:t>
            </a:r>
          </a:p>
        </p:txBody>
      </p:sp>
      <p:sp>
        <p:nvSpPr>
          <p:cNvPr id="12" name="TextBox 11">
            <a:extLst>
              <a:ext uri="{FF2B5EF4-FFF2-40B4-BE49-F238E27FC236}">
                <a16:creationId xmlns:a16="http://schemas.microsoft.com/office/drawing/2014/main" id="{3FB0096D-074C-4AAC-BEA0-17D6D5FD8A6B}"/>
              </a:ext>
            </a:extLst>
          </p:cNvPr>
          <p:cNvSpPr txBox="1"/>
          <p:nvPr/>
        </p:nvSpPr>
        <p:spPr>
          <a:xfrm>
            <a:off x="8093443" y="2716466"/>
            <a:ext cx="2675495" cy="421137"/>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Intelligent diagnostics &amp; troubleshooting, remote debugging</a:t>
            </a:r>
          </a:p>
        </p:txBody>
      </p:sp>
      <p:pic>
        <p:nvPicPr>
          <p:cNvPr id="31" name="Graphic 30">
            <a:extLst>
              <a:ext uri="{FF2B5EF4-FFF2-40B4-BE49-F238E27FC236}">
                <a16:creationId xmlns:a16="http://schemas.microsoft.com/office/drawing/2014/main" id="{035AD177-0239-48B9-B496-12B7EA3266B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30065" y="2273559"/>
            <a:ext cx="402251" cy="402251"/>
          </a:xfrm>
          <a:prstGeom prst="rect">
            <a:avLst/>
          </a:prstGeom>
        </p:spPr>
      </p:pic>
      <p:sp>
        <p:nvSpPr>
          <p:cNvPr id="30" name="TextBox 29">
            <a:extLst>
              <a:ext uri="{FF2B5EF4-FFF2-40B4-BE49-F238E27FC236}">
                <a16:creationId xmlns:a16="http://schemas.microsoft.com/office/drawing/2014/main" id="{523968A4-4588-4D60-A698-BEA52144C852}"/>
              </a:ext>
            </a:extLst>
          </p:cNvPr>
          <p:cNvSpPr txBox="1"/>
          <p:nvPr/>
        </p:nvSpPr>
        <p:spPr>
          <a:xfrm>
            <a:off x="5077514" y="2713012"/>
            <a:ext cx="1414995"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Built-in CI/CD w/</a:t>
            </a:r>
            <a:br>
              <a:rPr lang="en-US" dirty="0"/>
            </a:br>
            <a:r>
              <a:rPr lang="en-US" dirty="0"/>
              <a:t>Deployment Slots</a:t>
            </a:r>
          </a:p>
        </p:txBody>
      </p:sp>
      <p:grpSp>
        <p:nvGrpSpPr>
          <p:cNvPr id="6" name="Group 5">
            <a:extLst>
              <a:ext uri="{FF2B5EF4-FFF2-40B4-BE49-F238E27FC236}">
                <a16:creationId xmlns:a16="http://schemas.microsoft.com/office/drawing/2014/main" id="{BBBCBB0E-295E-42D2-95A5-09F6BE2BE91D}"/>
              </a:ext>
            </a:extLst>
          </p:cNvPr>
          <p:cNvGrpSpPr/>
          <p:nvPr/>
        </p:nvGrpSpPr>
        <p:grpSpPr>
          <a:xfrm>
            <a:off x="5534781" y="2312467"/>
            <a:ext cx="500461" cy="361749"/>
            <a:chOff x="5534781" y="2312467"/>
            <a:chExt cx="500461" cy="361749"/>
          </a:xfrm>
          <a:solidFill>
            <a:schemeClr val="accent1"/>
          </a:solidFill>
        </p:grpSpPr>
        <p:sp>
          <p:nvSpPr>
            <p:cNvPr id="149" name="Rectangle 148">
              <a:extLst>
                <a:ext uri="{FF2B5EF4-FFF2-40B4-BE49-F238E27FC236}">
                  <a16:creationId xmlns:a16="http://schemas.microsoft.com/office/drawing/2014/main" id="{DAEE32F8-9F17-4D55-9A50-63834F449055}"/>
                </a:ext>
              </a:extLst>
            </p:cNvPr>
            <p:cNvSpPr/>
            <p:nvPr/>
          </p:nvSpPr>
          <p:spPr>
            <a:xfrm>
              <a:off x="5534781" y="2435155"/>
              <a:ext cx="67775" cy="2390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0" name="Rectangle 149">
              <a:extLst>
                <a:ext uri="{FF2B5EF4-FFF2-40B4-BE49-F238E27FC236}">
                  <a16:creationId xmlns:a16="http://schemas.microsoft.com/office/drawing/2014/main" id="{74729B42-4BCF-421D-9504-E35F3C6C4ED4}"/>
                </a:ext>
              </a:extLst>
            </p:cNvPr>
            <p:cNvSpPr/>
            <p:nvPr/>
          </p:nvSpPr>
          <p:spPr>
            <a:xfrm>
              <a:off x="5967467" y="2435155"/>
              <a:ext cx="67775" cy="2390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1" name="Rectangle 150">
              <a:extLst>
                <a:ext uri="{FF2B5EF4-FFF2-40B4-BE49-F238E27FC236}">
                  <a16:creationId xmlns:a16="http://schemas.microsoft.com/office/drawing/2014/main" id="{5800B255-8E77-4665-AEA6-E0A9D3499524}"/>
                </a:ext>
              </a:extLst>
            </p:cNvPr>
            <p:cNvSpPr/>
            <p:nvPr/>
          </p:nvSpPr>
          <p:spPr>
            <a:xfrm>
              <a:off x="5535197" y="2473356"/>
              <a:ext cx="499629" cy="162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2" name="Rectangle 151">
              <a:extLst>
                <a:ext uri="{FF2B5EF4-FFF2-40B4-BE49-F238E27FC236}">
                  <a16:creationId xmlns:a16="http://schemas.microsoft.com/office/drawing/2014/main" id="{25AA1E3E-5D2A-4561-B644-DCBE4D4996AD}"/>
                </a:ext>
              </a:extLst>
            </p:cNvPr>
            <p:cNvSpPr/>
            <p:nvPr/>
          </p:nvSpPr>
          <p:spPr>
            <a:xfrm>
              <a:off x="5660306" y="2402381"/>
              <a:ext cx="249411" cy="136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3" name="Rectangle: Rounded Corners 152">
              <a:extLst>
                <a:ext uri="{FF2B5EF4-FFF2-40B4-BE49-F238E27FC236}">
                  <a16:creationId xmlns:a16="http://schemas.microsoft.com/office/drawing/2014/main" id="{498AA2FD-6569-4066-9C72-3D34C835CA70}"/>
                </a:ext>
              </a:extLst>
            </p:cNvPr>
            <p:cNvSpPr/>
            <p:nvPr/>
          </p:nvSpPr>
          <p:spPr>
            <a:xfrm>
              <a:off x="5766034" y="2319707"/>
              <a:ext cx="37954" cy="14639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4" name="Rectangle: Rounded Corners 153">
              <a:extLst>
                <a:ext uri="{FF2B5EF4-FFF2-40B4-BE49-F238E27FC236}">
                  <a16:creationId xmlns:a16="http://schemas.microsoft.com/office/drawing/2014/main" id="{844B6051-6877-48E2-8B9E-22498F315CDB}"/>
                </a:ext>
              </a:extLst>
            </p:cNvPr>
            <p:cNvSpPr/>
            <p:nvPr/>
          </p:nvSpPr>
          <p:spPr>
            <a:xfrm rot="5400000">
              <a:off x="5766034" y="2242207"/>
              <a:ext cx="37954" cy="1784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4" name="TextBox 13">
            <a:extLst>
              <a:ext uri="{FF2B5EF4-FFF2-40B4-BE49-F238E27FC236}">
                <a16:creationId xmlns:a16="http://schemas.microsoft.com/office/drawing/2014/main" id="{9964D7C2-53F5-4C7C-81CE-587CF0E0F2C5}"/>
              </a:ext>
            </a:extLst>
          </p:cNvPr>
          <p:cNvSpPr txBox="1"/>
          <p:nvPr/>
        </p:nvSpPr>
        <p:spPr>
          <a:xfrm>
            <a:off x="600058" y="2713013"/>
            <a:ext cx="2769449" cy="421137"/>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Tight integration w/</a:t>
            </a:r>
            <a:br>
              <a:rPr lang="en-US" dirty="0"/>
            </a:br>
            <a:r>
              <a:rPr lang="en-US" dirty="0"/>
              <a:t>Docker Hub, Azure Container Registry</a:t>
            </a:r>
          </a:p>
        </p:txBody>
      </p:sp>
      <p:grpSp>
        <p:nvGrpSpPr>
          <p:cNvPr id="182" name="Graphic 6">
            <a:extLst>
              <a:ext uri="{FF2B5EF4-FFF2-40B4-BE49-F238E27FC236}">
                <a16:creationId xmlns:a16="http://schemas.microsoft.com/office/drawing/2014/main" id="{B6C45A45-807F-4E3F-BCDF-51D130D8808A}"/>
              </a:ext>
            </a:extLst>
          </p:cNvPr>
          <p:cNvGrpSpPr/>
          <p:nvPr/>
        </p:nvGrpSpPr>
        <p:grpSpPr>
          <a:xfrm>
            <a:off x="1467195" y="2276770"/>
            <a:ext cx="512555" cy="363300"/>
            <a:chOff x="2128837" y="1933575"/>
            <a:chExt cx="4219575" cy="2990850"/>
          </a:xfrm>
          <a:solidFill>
            <a:schemeClr val="accent4"/>
          </a:solidFill>
        </p:grpSpPr>
        <p:sp>
          <p:nvSpPr>
            <p:cNvPr id="183" name="Freeform: Shape 182">
              <a:extLst>
                <a:ext uri="{FF2B5EF4-FFF2-40B4-BE49-F238E27FC236}">
                  <a16:creationId xmlns:a16="http://schemas.microsoft.com/office/drawing/2014/main" id="{171BB79F-351A-4264-B521-8270C238C42B}"/>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4A62A12-3B33-4A60-B64E-C4FA20862BE9}"/>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B5BB46E-171A-4690-B9CD-4FE8632FF84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27C1442-86BE-488A-A937-5A1C7CB252EB}"/>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AE4DB67-1292-425D-BC6C-39B3CD416E98}"/>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6349353-1F6C-48BB-A08F-D2D1F3A4E91D}"/>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37B6AC3-2D88-4BCF-A596-A38C7765F93F}"/>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0EF2391-BCC3-4ED2-AF20-3D1EFE95A4B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E29DDA5-4540-49A0-BDB3-4CC0D44E45B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FDE749-D70E-4F1A-A224-4DEF666CC0E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grpSp>
      <p:sp>
        <p:nvSpPr>
          <p:cNvPr id="105" name="TextBox 104">
            <a:extLst>
              <a:ext uri="{FF2B5EF4-FFF2-40B4-BE49-F238E27FC236}">
                <a16:creationId xmlns:a16="http://schemas.microsoft.com/office/drawing/2014/main" id="{CE5CC5F3-B439-4134-BB3A-00BE6F278FEF}"/>
              </a:ext>
            </a:extLst>
          </p:cNvPr>
          <p:cNvSpPr txBox="1"/>
          <p:nvPr/>
        </p:nvSpPr>
        <p:spPr>
          <a:xfrm>
            <a:off x="4463828" y="6085387"/>
            <a:ext cx="2642366" cy="587336"/>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Single Docker image,</a:t>
            </a:r>
            <a:br>
              <a:rPr lang="en-US" dirty="0"/>
            </a:br>
            <a:r>
              <a:rPr lang="en-US" dirty="0"/>
              <a:t>multi container w/ Docker compose, or Kubernetes Pod Definition</a:t>
            </a:r>
          </a:p>
        </p:txBody>
      </p:sp>
      <p:sp>
        <p:nvSpPr>
          <p:cNvPr id="102" name="TextBox 101">
            <a:extLst>
              <a:ext uri="{FF2B5EF4-FFF2-40B4-BE49-F238E27FC236}">
                <a16:creationId xmlns:a16="http://schemas.microsoft.com/office/drawing/2014/main" id="{FF4D3EF7-7A85-42EC-A0BF-BEC0F72035D3}"/>
              </a:ext>
            </a:extLst>
          </p:cNvPr>
          <p:cNvSpPr txBox="1"/>
          <p:nvPr/>
        </p:nvSpPr>
        <p:spPr>
          <a:xfrm>
            <a:off x="7932309" y="6085387"/>
            <a:ext cx="3005174"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IntelliJ, Jenkin, Maven Visual Studio family</a:t>
            </a:r>
          </a:p>
        </p:txBody>
      </p:sp>
      <p:grpSp>
        <p:nvGrpSpPr>
          <p:cNvPr id="41" name="Group 40">
            <a:extLst>
              <a:ext uri="{FF2B5EF4-FFF2-40B4-BE49-F238E27FC236}">
                <a16:creationId xmlns:a16="http://schemas.microsoft.com/office/drawing/2014/main" id="{31F7D1AE-5BC3-4F2D-BE12-E4082BCC0DC4}"/>
              </a:ext>
            </a:extLst>
          </p:cNvPr>
          <p:cNvGrpSpPr/>
          <p:nvPr/>
        </p:nvGrpSpPr>
        <p:grpSpPr>
          <a:xfrm>
            <a:off x="8420932" y="5558836"/>
            <a:ext cx="2027943" cy="440886"/>
            <a:chOff x="9425785" y="4222052"/>
            <a:chExt cx="2027943" cy="440886"/>
          </a:xfrm>
          <a:solidFill>
            <a:schemeClr val="accent4"/>
          </a:solidFill>
        </p:grpSpPr>
        <p:pic>
          <p:nvPicPr>
            <p:cNvPr id="178" name="Graphic 177">
              <a:extLst>
                <a:ext uri="{FF2B5EF4-FFF2-40B4-BE49-F238E27FC236}">
                  <a16:creationId xmlns:a16="http://schemas.microsoft.com/office/drawing/2014/main" id="{21673D38-6873-4431-9119-EC50560DA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85" y="4222052"/>
              <a:ext cx="440886" cy="440886"/>
            </a:xfrm>
            <a:prstGeom prst="rect">
              <a:avLst/>
            </a:prstGeom>
          </p:spPr>
        </p:pic>
        <p:pic>
          <p:nvPicPr>
            <p:cNvPr id="179" name="Graphic 178">
              <a:extLst>
                <a:ext uri="{FF2B5EF4-FFF2-40B4-BE49-F238E27FC236}">
                  <a16:creationId xmlns:a16="http://schemas.microsoft.com/office/drawing/2014/main" id="{878BADC9-2BC1-430E-920C-8C66C0BCDD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79083" y="4264436"/>
              <a:ext cx="356119" cy="356119"/>
            </a:xfrm>
            <a:prstGeom prst="rect">
              <a:avLst/>
            </a:prstGeom>
          </p:spPr>
        </p:pic>
        <p:sp>
          <p:nvSpPr>
            <p:cNvPr id="180" name="Freeform: Shape 179">
              <a:extLst>
                <a:ext uri="{FF2B5EF4-FFF2-40B4-BE49-F238E27FC236}">
                  <a16:creationId xmlns:a16="http://schemas.microsoft.com/office/drawing/2014/main" id="{33BDC99A-967B-4391-89B5-4FAE808202A8}"/>
                </a:ext>
              </a:extLst>
            </p:cNvPr>
            <p:cNvSpPr/>
            <p:nvPr/>
          </p:nvSpPr>
          <p:spPr>
            <a:xfrm>
              <a:off x="10447614" y="4224069"/>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4D89665-67F8-430B-8745-423A4E096F24}"/>
                </a:ext>
              </a:extLst>
            </p:cNvPr>
            <p:cNvSpPr>
              <a:spLocks/>
            </p:cNvSpPr>
            <p:nvPr/>
          </p:nvSpPr>
          <p:spPr bwMode="auto">
            <a:xfrm rot="19422995">
              <a:off x="10878500" y="4339119"/>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119" name="TextBox 118">
            <a:extLst>
              <a:ext uri="{FF2B5EF4-FFF2-40B4-BE49-F238E27FC236}">
                <a16:creationId xmlns:a16="http://schemas.microsoft.com/office/drawing/2014/main" id="{A654CC12-F65C-43DA-A031-3C82B62BF195}"/>
              </a:ext>
            </a:extLst>
          </p:cNvPr>
          <p:cNvSpPr txBox="1"/>
          <p:nvPr/>
        </p:nvSpPr>
        <p:spPr>
          <a:xfrm>
            <a:off x="1223585" y="6085387"/>
            <a:ext cx="1522395"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r>
              <a:rPr lang="en-US" dirty="0"/>
              <a:t>From CLI, portal, or</a:t>
            </a:r>
            <a:br>
              <a:rPr lang="en-US" dirty="0"/>
            </a:br>
            <a:r>
              <a:rPr lang="en-US" dirty="0"/>
              <a:t>ARM template</a:t>
            </a:r>
          </a:p>
        </p:txBody>
      </p:sp>
      <p:grpSp>
        <p:nvGrpSpPr>
          <p:cNvPr id="5" name="Group 4">
            <a:extLst>
              <a:ext uri="{FF2B5EF4-FFF2-40B4-BE49-F238E27FC236}">
                <a16:creationId xmlns:a16="http://schemas.microsoft.com/office/drawing/2014/main" id="{9C414300-4C5F-4476-9457-938C9D50FC1E}"/>
              </a:ext>
            </a:extLst>
          </p:cNvPr>
          <p:cNvGrpSpPr/>
          <p:nvPr/>
        </p:nvGrpSpPr>
        <p:grpSpPr>
          <a:xfrm>
            <a:off x="5262759" y="5582745"/>
            <a:ext cx="1044504" cy="417823"/>
            <a:chOff x="5262759" y="5437754"/>
            <a:chExt cx="1044504" cy="417823"/>
          </a:xfrm>
          <a:solidFill>
            <a:schemeClr val="accent4"/>
          </a:solidFill>
        </p:grpSpPr>
        <p:grpSp>
          <p:nvGrpSpPr>
            <p:cNvPr id="101" name="Graphic 6">
              <a:extLst>
                <a:ext uri="{FF2B5EF4-FFF2-40B4-BE49-F238E27FC236}">
                  <a16:creationId xmlns:a16="http://schemas.microsoft.com/office/drawing/2014/main" id="{BC9865A2-C784-4792-83A2-A57AEAC3385C}"/>
                </a:ext>
              </a:extLst>
            </p:cNvPr>
            <p:cNvGrpSpPr/>
            <p:nvPr/>
          </p:nvGrpSpPr>
          <p:grpSpPr>
            <a:xfrm>
              <a:off x="5262759" y="5463374"/>
              <a:ext cx="501758" cy="369898"/>
              <a:chOff x="2121667" y="1926431"/>
              <a:chExt cx="4229104" cy="3002426"/>
            </a:xfrm>
            <a:grpFill/>
          </p:grpSpPr>
          <p:sp>
            <p:nvSpPr>
              <p:cNvPr id="103" name="Freeform: Shape 102">
                <a:extLst>
                  <a:ext uri="{FF2B5EF4-FFF2-40B4-BE49-F238E27FC236}">
                    <a16:creationId xmlns:a16="http://schemas.microsoft.com/office/drawing/2014/main" id="{2BC5D970-3825-4001-B3DD-5037CF1EFAF2}"/>
                  </a:ext>
                </a:extLst>
              </p:cNvPr>
              <p:cNvSpPr/>
              <p:nvPr/>
            </p:nvSpPr>
            <p:spPr>
              <a:xfrm>
                <a:off x="2121667" y="2700003"/>
                <a:ext cx="4229104" cy="2228854"/>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3CFBC3E-0179-462D-B411-92BD7C8FEC1D}"/>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2907F32-47C9-47D9-A708-E58E9E0AB5A1}"/>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507768A-9AE9-4D5F-90E8-C9CF288491F2}"/>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3F3D50D-ADD0-45FB-96C4-90D64D5F69B4}"/>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FD4387D-ED82-46D5-9C71-B9F229706210}"/>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C81A330-1B8B-4A9F-9C68-3D22B49568A1}"/>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54CEE72-10D9-48DF-825E-F0AA652C5F58}"/>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32B0B9E-5620-4F37-B522-5C7C8956B9F0}"/>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CB689C6-3634-4549-80A9-38E6A7D9CE0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endParaRPr lang="en-US"/>
              </a:p>
            </p:txBody>
          </p:sp>
        </p:grpSp>
        <p:sp>
          <p:nvSpPr>
            <p:cNvPr id="89" name="Freeform: Shape 88">
              <a:extLst>
                <a:ext uri="{FF2B5EF4-FFF2-40B4-BE49-F238E27FC236}">
                  <a16:creationId xmlns:a16="http://schemas.microsoft.com/office/drawing/2014/main" id="{08DFD87A-F4FE-42BE-9BD3-C5D187C39BC2}"/>
                </a:ext>
              </a:extLst>
            </p:cNvPr>
            <p:cNvSpPr/>
            <p:nvPr/>
          </p:nvSpPr>
          <p:spPr>
            <a:xfrm>
              <a:off x="5889142" y="5437754"/>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0277D02-A2F0-48E7-8AC1-937F4A1B5612}"/>
              </a:ext>
            </a:extLst>
          </p:cNvPr>
          <p:cNvSpPr>
            <a:spLocks noGrp="1"/>
          </p:cNvSpPr>
          <p:nvPr>
            <p:ph type="title"/>
          </p:nvPr>
        </p:nvSpPr>
        <p:spPr/>
        <p:txBody>
          <a:bodyPr/>
          <a:lstStyle/>
          <a:p>
            <a:r>
              <a:rPr lang="en-US" dirty="0"/>
              <a:t>Web apps for containers</a:t>
            </a:r>
          </a:p>
        </p:txBody>
      </p:sp>
      <p:sp>
        <p:nvSpPr>
          <p:cNvPr id="3" name="Text Placeholder 2">
            <a:extLst>
              <a:ext uri="{FF2B5EF4-FFF2-40B4-BE49-F238E27FC236}">
                <a16:creationId xmlns:a16="http://schemas.microsoft.com/office/drawing/2014/main" id="{C61CFAF6-408E-4C12-BEB4-7B627D3B437C}"/>
              </a:ext>
            </a:extLst>
          </p:cNvPr>
          <p:cNvSpPr>
            <a:spLocks noGrp="1"/>
          </p:cNvSpPr>
          <p:nvPr>
            <p:ph type="body" sz="quarter" idx="10"/>
          </p:nvPr>
        </p:nvSpPr>
        <p:spPr/>
        <p:txBody>
          <a:bodyPr/>
          <a:lstStyle/>
          <a:p>
            <a:r>
              <a:rPr lang="en-US" dirty="0"/>
              <a:t>Easily deploy and run container-based web apps at scale</a:t>
            </a:r>
          </a:p>
        </p:txBody>
      </p:sp>
      <p:sp>
        <p:nvSpPr>
          <p:cNvPr id="88" name="Rectangle 87">
            <a:extLst>
              <a:ext uri="{FF2B5EF4-FFF2-40B4-BE49-F238E27FC236}">
                <a16:creationId xmlns:a16="http://schemas.microsoft.com/office/drawing/2014/main" id="{BE7C362F-1874-4BAF-8E52-056F1701D26B}"/>
              </a:ext>
            </a:extLst>
          </p:cNvPr>
          <p:cNvSpPr/>
          <p:nvPr/>
        </p:nvSpPr>
        <p:spPr>
          <a:xfrm>
            <a:off x="600058" y="1718318"/>
            <a:ext cx="2409451" cy="221599"/>
          </a:xfrm>
          <a:prstGeom prst="rect">
            <a:avLst/>
          </a:prstGeom>
        </p:spPr>
        <p:txBody>
          <a:bodyPr wrap="square" lIns="0" tIns="0" rIns="0" bIns="0">
            <a:spAutoFit/>
          </a:bodyPr>
          <a:lstStyle/>
          <a:p>
            <a:pPr>
              <a:lnSpc>
                <a:spcPct val="90000"/>
              </a:lnSpc>
            </a:pPr>
            <a:r>
              <a:rPr lang="en-US" sz="1600" dirty="0">
                <a:solidFill>
                  <a:srgbClr val="0078D7"/>
                </a:solidFill>
                <a:latin typeface="+mj-lt"/>
                <a:cs typeface="Segoe UI Semilight" panose="020B0402040204020203" pitchFamily="34" charset="0"/>
              </a:rPr>
              <a:t>Accelerated outer loop</a:t>
            </a:r>
          </a:p>
        </p:txBody>
      </p:sp>
      <p:sp>
        <p:nvSpPr>
          <p:cNvPr id="90" name="Rectangle 89">
            <a:extLst>
              <a:ext uri="{FF2B5EF4-FFF2-40B4-BE49-F238E27FC236}">
                <a16:creationId xmlns:a16="http://schemas.microsoft.com/office/drawing/2014/main" id="{C174CA7C-D2BE-4FE9-B6CA-6C60A847660E}"/>
              </a:ext>
            </a:extLst>
          </p:cNvPr>
          <p:cNvSpPr/>
          <p:nvPr/>
        </p:nvSpPr>
        <p:spPr>
          <a:xfrm>
            <a:off x="600059" y="3362061"/>
            <a:ext cx="2321342" cy="221599"/>
          </a:xfrm>
          <a:prstGeom prst="rect">
            <a:avLst/>
          </a:prstGeom>
        </p:spPr>
        <p:txBody>
          <a:bodyPr wrap="square" lIns="0" tIns="0" rIns="0" bIns="0">
            <a:spAutoFit/>
          </a:bodyPr>
          <a:lstStyle/>
          <a:p>
            <a:pPr>
              <a:lnSpc>
                <a:spcPct val="90000"/>
              </a:lnSpc>
            </a:pPr>
            <a:r>
              <a:rPr lang="en-US" sz="1600" dirty="0">
                <a:solidFill>
                  <a:srgbClr val="0078D7"/>
                </a:solidFill>
                <a:latin typeface="+mj-lt"/>
                <a:cs typeface="Segoe UI Semilight" panose="020B0402040204020203" pitchFamily="34" charset="0"/>
              </a:rPr>
              <a:t>Fully managed platform</a:t>
            </a:r>
          </a:p>
        </p:txBody>
      </p:sp>
      <p:sp>
        <p:nvSpPr>
          <p:cNvPr id="91" name="Rectangle 90">
            <a:extLst>
              <a:ext uri="{FF2B5EF4-FFF2-40B4-BE49-F238E27FC236}">
                <a16:creationId xmlns:a16="http://schemas.microsoft.com/office/drawing/2014/main" id="{399915D3-5501-46D2-BF06-E90DBCC6C801}"/>
              </a:ext>
            </a:extLst>
          </p:cNvPr>
          <p:cNvSpPr/>
          <p:nvPr/>
        </p:nvSpPr>
        <p:spPr>
          <a:xfrm>
            <a:off x="600058" y="5005804"/>
            <a:ext cx="2143137" cy="221599"/>
          </a:xfrm>
          <a:prstGeom prst="rect">
            <a:avLst/>
          </a:prstGeom>
        </p:spPr>
        <p:txBody>
          <a:bodyPr wrap="square" lIns="0" tIns="0" rIns="0" bIns="0">
            <a:spAutoFit/>
          </a:bodyPr>
          <a:lstStyle/>
          <a:p>
            <a:pPr>
              <a:lnSpc>
                <a:spcPct val="90000"/>
              </a:lnSpc>
            </a:pPr>
            <a:r>
              <a:rPr lang="en-US" sz="1600" dirty="0">
                <a:solidFill>
                  <a:srgbClr val="0078D7"/>
                </a:solidFill>
                <a:latin typeface="+mj-lt"/>
                <a:cs typeface="Segoe UI Semilight" panose="020B0402040204020203" pitchFamily="34" charset="0"/>
              </a:rPr>
              <a:t>Flexibility &amp; choices</a:t>
            </a:r>
          </a:p>
        </p:txBody>
      </p:sp>
      <p:grpSp>
        <p:nvGrpSpPr>
          <p:cNvPr id="78" name="Group 77">
            <a:extLst>
              <a:ext uri="{FF2B5EF4-FFF2-40B4-BE49-F238E27FC236}">
                <a16:creationId xmlns:a16="http://schemas.microsoft.com/office/drawing/2014/main" id="{4D831FC0-46C2-402B-8B75-F0DE8100ED70}"/>
              </a:ext>
            </a:extLst>
          </p:cNvPr>
          <p:cNvGrpSpPr/>
          <p:nvPr/>
        </p:nvGrpSpPr>
        <p:grpSpPr>
          <a:xfrm>
            <a:off x="9183540" y="3778110"/>
            <a:ext cx="495300" cy="495300"/>
            <a:chOff x="5418138" y="1585913"/>
            <a:chExt cx="495300" cy="495300"/>
          </a:xfrm>
          <a:solidFill>
            <a:schemeClr val="accent1"/>
          </a:solidFill>
        </p:grpSpPr>
        <p:grpSp>
          <p:nvGrpSpPr>
            <p:cNvPr id="79" name="Group 78">
              <a:extLst>
                <a:ext uri="{FF2B5EF4-FFF2-40B4-BE49-F238E27FC236}">
                  <a16:creationId xmlns:a16="http://schemas.microsoft.com/office/drawing/2014/main" id="{5C4E8EFB-15BB-473C-BC08-EC2C93D22DC3}"/>
                </a:ext>
              </a:extLst>
            </p:cNvPr>
            <p:cNvGrpSpPr/>
            <p:nvPr/>
          </p:nvGrpSpPr>
          <p:grpSpPr>
            <a:xfrm>
              <a:off x="5565776" y="1755776"/>
              <a:ext cx="200025" cy="123825"/>
              <a:chOff x="5565776" y="1755776"/>
              <a:chExt cx="200025" cy="123825"/>
            </a:xfrm>
            <a:grpFill/>
          </p:grpSpPr>
          <p:sp>
            <p:nvSpPr>
              <p:cNvPr id="83" name="Oval 79">
                <a:extLst>
                  <a:ext uri="{FF2B5EF4-FFF2-40B4-BE49-F238E27FC236}">
                    <a16:creationId xmlns:a16="http://schemas.microsoft.com/office/drawing/2014/main" id="{7623761C-F917-4969-8CFF-F4D8912CF1A8}"/>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0">
                <a:extLst>
                  <a:ext uri="{FF2B5EF4-FFF2-40B4-BE49-F238E27FC236}">
                    <a16:creationId xmlns:a16="http://schemas.microsoft.com/office/drawing/2014/main" id="{49641D37-702C-4D03-B819-5C1E71A59F3F}"/>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81">
                <a:extLst>
                  <a:ext uri="{FF2B5EF4-FFF2-40B4-BE49-F238E27FC236}">
                    <a16:creationId xmlns:a16="http://schemas.microsoft.com/office/drawing/2014/main" id="{8A5E3A8D-CFC5-439E-B094-D83BA183E927}"/>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79">
              <a:extLst>
                <a:ext uri="{FF2B5EF4-FFF2-40B4-BE49-F238E27FC236}">
                  <a16:creationId xmlns:a16="http://schemas.microsoft.com/office/drawing/2014/main" id="{2A29C08B-3B4C-4AEA-8CC0-E72AE64088DD}"/>
                </a:ext>
              </a:extLst>
            </p:cNvPr>
            <p:cNvGrpSpPr/>
            <p:nvPr/>
          </p:nvGrpSpPr>
          <p:grpSpPr>
            <a:xfrm>
              <a:off x="5418138" y="1585913"/>
              <a:ext cx="495300" cy="495300"/>
              <a:chOff x="5418138" y="1585913"/>
              <a:chExt cx="495300" cy="495300"/>
            </a:xfrm>
            <a:grpFill/>
          </p:grpSpPr>
          <p:sp>
            <p:nvSpPr>
              <p:cNvPr id="81" name="Freeform 82">
                <a:extLst>
                  <a:ext uri="{FF2B5EF4-FFF2-40B4-BE49-F238E27FC236}">
                    <a16:creationId xmlns:a16="http://schemas.microsoft.com/office/drawing/2014/main" id="{8BB4C0D7-8C7C-4A1B-9860-8D56B6D4D7A3}"/>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3">
                <a:extLst>
                  <a:ext uri="{FF2B5EF4-FFF2-40B4-BE49-F238E27FC236}">
                    <a16:creationId xmlns:a16="http://schemas.microsoft.com/office/drawing/2014/main" id="{B21ABEAC-13B5-4280-87A0-4D4F377561F9}"/>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6" name="Group 34">
            <a:extLst>
              <a:ext uri="{FF2B5EF4-FFF2-40B4-BE49-F238E27FC236}">
                <a16:creationId xmlns:a16="http://schemas.microsoft.com/office/drawing/2014/main" id="{B7D4379E-2375-429F-A7D2-2D39862FF30B}"/>
              </a:ext>
            </a:extLst>
          </p:cNvPr>
          <p:cNvGrpSpPr>
            <a:grpSpLocks noChangeAspect="1"/>
          </p:cNvGrpSpPr>
          <p:nvPr/>
        </p:nvGrpSpPr>
        <p:grpSpPr bwMode="auto">
          <a:xfrm>
            <a:off x="5530467" y="3781837"/>
            <a:ext cx="509089" cy="497917"/>
            <a:chOff x="2805" y="999"/>
            <a:chExt cx="319" cy="312"/>
          </a:xfrm>
          <a:solidFill>
            <a:schemeClr val="accent1"/>
          </a:solidFill>
        </p:grpSpPr>
        <p:sp>
          <p:nvSpPr>
            <p:cNvPr id="87" name="Freeform 35">
              <a:extLst>
                <a:ext uri="{FF2B5EF4-FFF2-40B4-BE49-F238E27FC236}">
                  <a16:creationId xmlns:a16="http://schemas.microsoft.com/office/drawing/2014/main" id="{83DAE799-A0EB-412B-BDB9-6C04B446EE0A}"/>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6">
              <a:extLst>
                <a:ext uri="{FF2B5EF4-FFF2-40B4-BE49-F238E27FC236}">
                  <a16:creationId xmlns:a16="http://schemas.microsoft.com/office/drawing/2014/main" id="{622AFED6-3F1B-4645-9375-FFDB0DFF7956}"/>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20">
            <a:extLst>
              <a:ext uri="{FF2B5EF4-FFF2-40B4-BE49-F238E27FC236}">
                <a16:creationId xmlns:a16="http://schemas.microsoft.com/office/drawing/2014/main" id="{F13A83DB-B5D8-4726-B577-947EECD2FD6C}"/>
              </a:ext>
            </a:extLst>
          </p:cNvPr>
          <p:cNvGrpSpPr>
            <a:grpSpLocks noChangeAspect="1"/>
          </p:cNvGrpSpPr>
          <p:nvPr/>
        </p:nvGrpSpPr>
        <p:grpSpPr bwMode="auto">
          <a:xfrm>
            <a:off x="1732386" y="3765002"/>
            <a:ext cx="495300" cy="495300"/>
            <a:chOff x="1614" y="999"/>
            <a:chExt cx="312" cy="312"/>
          </a:xfrm>
          <a:solidFill>
            <a:schemeClr val="accent1"/>
          </a:solidFill>
        </p:grpSpPr>
        <p:sp>
          <p:nvSpPr>
            <p:cNvPr id="94" name="Rectangle 21">
              <a:extLst>
                <a:ext uri="{FF2B5EF4-FFF2-40B4-BE49-F238E27FC236}">
                  <a16:creationId xmlns:a16="http://schemas.microsoft.com/office/drawing/2014/main" id="{424D2DE3-AE51-4D9E-9CBA-26341E2BC177}"/>
                </a:ext>
              </a:extLst>
            </p:cNvPr>
            <p:cNvSpPr>
              <a:spLocks noChangeArrowheads="1"/>
            </p:cNvSpPr>
            <p:nvPr/>
          </p:nvSpPr>
          <p:spPr bwMode="auto">
            <a:xfrm>
              <a:off x="1614" y="1165"/>
              <a:ext cx="146" cy="14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2">
              <a:extLst>
                <a:ext uri="{FF2B5EF4-FFF2-40B4-BE49-F238E27FC236}">
                  <a16:creationId xmlns:a16="http://schemas.microsoft.com/office/drawing/2014/main" id="{4C05A3F8-CEFB-45B3-BF12-DD524478ADBE}"/>
                </a:ext>
              </a:extLst>
            </p:cNvPr>
            <p:cNvSpPr>
              <a:spLocks noChangeArrowheads="1"/>
            </p:cNvSpPr>
            <p:nvPr/>
          </p:nvSpPr>
          <p:spPr bwMode="auto">
            <a:xfrm>
              <a:off x="1614" y="999"/>
              <a:ext cx="312"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3">
              <a:extLst>
                <a:ext uri="{FF2B5EF4-FFF2-40B4-BE49-F238E27FC236}">
                  <a16:creationId xmlns:a16="http://schemas.microsoft.com/office/drawing/2014/main" id="{5230D2CB-C100-4A98-96B2-31732468E7C8}"/>
                </a:ext>
              </a:extLst>
            </p:cNvPr>
            <p:cNvSpPr>
              <a:spLocks noChangeArrowheads="1"/>
            </p:cNvSpPr>
            <p:nvPr/>
          </p:nvSpPr>
          <p:spPr bwMode="auto">
            <a:xfrm>
              <a:off x="1789" y="999"/>
              <a:ext cx="137"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130">
            <a:extLst>
              <a:ext uri="{FF2B5EF4-FFF2-40B4-BE49-F238E27FC236}">
                <a16:creationId xmlns:a16="http://schemas.microsoft.com/office/drawing/2014/main" id="{0574D973-020C-44D9-A94C-055C4D30425D}"/>
              </a:ext>
            </a:extLst>
          </p:cNvPr>
          <p:cNvGrpSpPr>
            <a:grpSpLocks noChangeAspect="1"/>
          </p:cNvGrpSpPr>
          <p:nvPr/>
        </p:nvGrpSpPr>
        <p:grpSpPr bwMode="auto">
          <a:xfrm>
            <a:off x="1701783" y="5502406"/>
            <a:ext cx="495300" cy="495300"/>
            <a:chOff x="410" y="1787"/>
            <a:chExt cx="312" cy="312"/>
          </a:xfrm>
          <a:solidFill>
            <a:schemeClr val="accent1"/>
          </a:solidFill>
        </p:grpSpPr>
        <p:sp>
          <p:nvSpPr>
            <p:cNvPr id="98" name="Oval 131">
              <a:extLst>
                <a:ext uri="{FF2B5EF4-FFF2-40B4-BE49-F238E27FC236}">
                  <a16:creationId xmlns:a16="http://schemas.microsoft.com/office/drawing/2014/main" id="{81457307-D005-4FC8-ACDE-E1A076B9BDA0}"/>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132">
              <a:extLst>
                <a:ext uri="{FF2B5EF4-FFF2-40B4-BE49-F238E27FC236}">
                  <a16:creationId xmlns:a16="http://schemas.microsoft.com/office/drawing/2014/main" id="{BBC20FB2-580B-4F1D-A55B-D3283BEA6DF4}"/>
                </a:ext>
              </a:extLst>
            </p:cNvPr>
            <p:cNvSpPr>
              <a:spLocks noChangeArrowheads="1"/>
            </p:cNvSpPr>
            <p:nvPr/>
          </p:nvSpPr>
          <p:spPr bwMode="auto">
            <a:xfrm>
              <a:off x="664" y="1787"/>
              <a:ext cx="58" cy="5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33">
              <a:extLst>
                <a:ext uri="{FF2B5EF4-FFF2-40B4-BE49-F238E27FC236}">
                  <a16:creationId xmlns:a16="http://schemas.microsoft.com/office/drawing/2014/main" id="{064BBC2F-EB9E-4296-B8AC-E83A92778234}"/>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134">
              <a:extLst>
                <a:ext uri="{FF2B5EF4-FFF2-40B4-BE49-F238E27FC236}">
                  <a16:creationId xmlns:a16="http://schemas.microsoft.com/office/drawing/2014/main" id="{5FAD53B8-3B80-4809-9F86-2595AEE24E1D}"/>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135">
              <a:extLst>
                <a:ext uri="{FF2B5EF4-FFF2-40B4-BE49-F238E27FC236}">
                  <a16:creationId xmlns:a16="http://schemas.microsoft.com/office/drawing/2014/main" id="{D1F701EB-2952-474A-A2B8-4F8C5D41A108}"/>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aphic 12">
            <a:extLst>
              <a:ext uri="{FF2B5EF4-FFF2-40B4-BE49-F238E27FC236}">
                <a16:creationId xmlns:a16="http://schemas.microsoft.com/office/drawing/2014/main" id="{EE6ABC86-E625-4186-B2C5-F62246E0C87B}"/>
              </a:ext>
            </a:extLst>
          </p:cNvPr>
          <p:cNvGrpSpPr/>
          <p:nvPr/>
        </p:nvGrpSpPr>
        <p:grpSpPr>
          <a:xfrm>
            <a:off x="2046232" y="2232378"/>
            <a:ext cx="456139" cy="456138"/>
            <a:chOff x="2046232" y="2232378"/>
            <a:chExt cx="456139" cy="456138"/>
          </a:xfrm>
          <a:solidFill>
            <a:schemeClr val="accent4"/>
          </a:solidFill>
        </p:grpSpPr>
        <p:sp>
          <p:nvSpPr>
            <p:cNvPr id="8" name="Freeform: Shape 7">
              <a:extLst>
                <a:ext uri="{FF2B5EF4-FFF2-40B4-BE49-F238E27FC236}">
                  <a16:creationId xmlns:a16="http://schemas.microsoft.com/office/drawing/2014/main" id="{F8ADC06F-4FC9-4204-8A10-B2C5EEAFA4A2}"/>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F43E0BC-76DB-4AC4-BE54-05E7989CF5CE}"/>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2501243-5A93-4398-816D-5079783F2BFD}"/>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B159A2B-6DD0-4418-BF06-8FF03D3B8922}"/>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7B58B1-F6E5-436F-97D4-E72FEC9FCD01}"/>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endParaRPr lang="en-US"/>
            </a:p>
          </p:txBody>
        </p:sp>
      </p:grpSp>
    </p:spTree>
    <p:extLst>
      <p:ext uri="{BB962C8B-B14F-4D97-AF65-F5344CB8AC3E}">
        <p14:creationId xmlns:p14="http://schemas.microsoft.com/office/powerpoint/2010/main" val="37292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2AA3C9-52D6-45E7-A6BE-24FEE3C6EAC4}"/>
              </a:ext>
            </a:extLst>
          </p:cNvPr>
          <p:cNvSpPr>
            <a:spLocks noGrp="1"/>
          </p:cNvSpPr>
          <p:nvPr>
            <p:ph type="title"/>
          </p:nvPr>
        </p:nvSpPr>
        <p:spPr/>
        <p:txBody>
          <a:bodyPr/>
          <a:lstStyle/>
          <a:p>
            <a:r>
              <a:rPr lang="en-US" dirty="0"/>
              <a:t>Multi-container sample architecture</a:t>
            </a:r>
          </a:p>
        </p:txBody>
      </p:sp>
      <p:grpSp>
        <p:nvGrpSpPr>
          <p:cNvPr id="3" name="Group 2">
            <a:extLst>
              <a:ext uri="{FF2B5EF4-FFF2-40B4-BE49-F238E27FC236}">
                <a16:creationId xmlns:a16="http://schemas.microsoft.com/office/drawing/2014/main" id="{CE0A840C-1CD6-48EF-B825-87ACED0F4411}"/>
              </a:ext>
            </a:extLst>
          </p:cNvPr>
          <p:cNvGrpSpPr>
            <a:grpSpLocks noChangeAspect="1"/>
          </p:cNvGrpSpPr>
          <p:nvPr/>
        </p:nvGrpSpPr>
        <p:grpSpPr>
          <a:xfrm>
            <a:off x="2410022" y="1884815"/>
            <a:ext cx="7240944" cy="4846319"/>
            <a:chOff x="3098954" y="2072705"/>
            <a:chExt cx="6238568" cy="4175438"/>
          </a:xfrm>
        </p:grpSpPr>
        <p:sp>
          <p:nvSpPr>
            <p:cNvPr id="8" name="Rectangle 7">
              <a:extLst>
                <a:ext uri="{FF2B5EF4-FFF2-40B4-BE49-F238E27FC236}">
                  <a16:creationId xmlns:a16="http://schemas.microsoft.com/office/drawing/2014/main" id="{F7D17FE7-1171-488A-8981-0AE66FD0505C}"/>
                </a:ext>
              </a:extLst>
            </p:cNvPr>
            <p:cNvSpPr/>
            <p:nvPr/>
          </p:nvSpPr>
          <p:spPr>
            <a:xfrm>
              <a:off x="3393922" y="2338176"/>
              <a:ext cx="5943600" cy="251980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77D3ED-5165-427D-A16E-56FE193A5A8B}"/>
                </a:ext>
              </a:extLst>
            </p:cNvPr>
            <p:cNvSpPr/>
            <p:nvPr/>
          </p:nvSpPr>
          <p:spPr>
            <a:xfrm>
              <a:off x="3098954" y="2072705"/>
              <a:ext cx="1547070" cy="560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B86A2F2-CFC2-4465-8867-7A1D5EB5D2DB}"/>
                </a:ext>
              </a:extLst>
            </p:cNvPr>
            <p:cNvSpPr txBox="1"/>
            <p:nvPr/>
          </p:nvSpPr>
          <p:spPr>
            <a:xfrm>
              <a:off x="3652081" y="2141446"/>
              <a:ext cx="1348094" cy="424732"/>
            </a:xfrm>
            <a:prstGeom prst="rect">
              <a:avLst/>
            </a:prstGeom>
            <a:noFill/>
          </p:spPr>
          <p:txBody>
            <a:bodyPr wrap="square" rtlCol="0">
              <a:spAutoFit/>
            </a:bodyPr>
            <a:lstStyle/>
            <a:p>
              <a:pPr defTabSz="932509" fontAlgn="base">
                <a:lnSpc>
                  <a:spcPct val="90000"/>
                </a:lnSpc>
                <a:spcBef>
                  <a:spcPct val="0"/>
                </a:spcBef>
                <a:spcAft>
                  <a:spcPts val="600"/>
                </a:spcAft>
                <a:defRPr/>
              </a:pPr>
              <a:r>
                <a:rPr lang="en-US" sz="1200" kern="0">
                  <a:solidFill>
                    <a:schemeClr val="tx2"/>
                  </a:solidFill>
                  <a:latin typeface="Segoe UI Semibold" panose="020B0702040204020203" pitchFamily="34" charset="0"/>
                  <a:cs typeface="Segoe UI Semibold" panose="020B0702040204020203" pitchFamily="34" charset="0"/>
                </a:rPr>
                <a:t>Azure App Service</a:t>
              </a:r>
            </a:p>
          </p:txBody>
        </p:sp>
        <p:grpSp>
          <p:nvGrpSpPr>
            <p:cNvPr id="129" name="Group 128">
              <a:extLst>
                <a:ext uri="{FF2B5EF4-FFF2-40B4-BE49-F238E27FC236}">
                  <a16:creationId xmlns:a16="http://schemas.microsoft.com/office/drawing/2014/main" id="{CC786CC3-D825-4312-BE20-7A6E894F6503}"/>
                </a:ext>
              </a:extLst>
            </p:cNvPr>
            <p:cNvGrpSpPr/>
            <p:nvPr/>
          </p:nvGrpSpPr>
          <p:grpSpPr>
            <a:xfrm>
              <a:off x="3202808" y="2141444"/>
              <a:ext cx="383414" cy="384146"/>
              <a:chOff x="7063314" y="1805953"/>
              <a:chExt cx="1458720" cy="1461504"/>
            </a:xfrm>
            <a:solidFill>
              <a:schemeClr val="accent1"/>
            </a:solidFill>
          </p:grpSpPr>
          <p:sp>
            <p:nvSpPr>
              <p:cNvPr id="130" name="Freeform: Shape 129">
                <a:extLst>
                  <a:ext uri="{FF2B5EF4-FFF2-40B4-BE49-F238E27FC236}">
                    <a16:creationId xmlns:a16="http://schemas.microsoft.com/office/drawing/2014/main" id="{62FF9A81-EB46-4A19-8213-B4AAA7FB2686}"/>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2678EB-FBC6-4E29-ACFD-4473F8B3CB55}"/>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344268F-338D-4E99-BA8D-2050F9B9BEA0}"/>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3B3F2FE-454D-47C1-82D0-F6E5DA66E3BD}"/>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290E6D9-81D3-4A3F-B932-19219623F31E}"/>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endParaRPr lang="en-US"/>
              </a:p>
            </p:txBody>
          </p:sp>
        </p:grpSp>
        <p:sp>
          <p:nvSpPr>
            <p:cNvPr id="135" name="TextBox 134">
              <a:extLst>
                <a:ext uri="{FF2B5EF4-FFF2-40B4-BE49-F238E27FC236}">
                  <a16:creationId xmlns:a16="http://schemas.microsoft.com/office/drawing/2014/main" id="{ABBAA2A3-134C-453B-93CB-4CCDF53A9311}"/>
                </a:ext>
              </a:extLst>
            </p:cNvPr>
            <p:cNvSpPr txBox="1"/>
            <p:nvPr/>
          </p:nvSpPr>
          <p:spPr>
            <a:xfrm>
              <a:off x="5358273" y="2541844"/>
              <a:ext cx="2014898" cy="258532"/>
            </a:xfrm>
            <a:prstGeom prst="rect">
              <a:avLst/>
            </a:prstGeom>
            <a:noFill/>
          </p:spPr>
          <p:txBody>
            <a:bodyPr wrap="square" rtlCol="0">
              <a:spAutoFit/>
            </a:bodyPr>
            <a:lstStyle/>
            <a:p>
              <a:pPr algn="ctr" defTabSz="932509" fontAlgn="base">
                <a:lnSpc>
                  <a:spcPct val="90000"/>
                </a:lnSpc>
                <a:spcBef>
                  <a:spcPct val="0"/>
                </a:spcBef>
                <a:spcAft>
                  <a:spcPts val="600"/>
                </a:spcAft>
                <a:defRPr/>
              </a:pPr>
              <a:r>
                <a:rPr lang="en-US" sz="1200" kern="0">
                  <a:latin typeface="Segoe UI Semibold" panose="020B0702040204020203" pitchFamily="34" charset="0"/>
                  <a:cs typeface="Segoe UI Semibold" panose="020B0702040204020203" pitchFamily="34" charset="0"/>
                </a:rPr>
                <a:t>Docker Compose</a:t>
              </a:r>
            </a:p>
          </p:txBody>
        </p:sp>
        <p:sp>
          <p:nvSpPr>
            <p:cNvPr id="141" name="TextBox 140">
              <a:extLst>
                <a:ext uri="{FF2B5EF4-FFF2-40B4-BE49-F238E27FC236}">
                  <a16:creationId xmlns:a16="http://schemas.microsoft.com/office/drawing/2014/main" id="{88702050-C5F0-455B-BB26-4817740A9B02}"/>
                </a:ext>
              </a:extLst>
            </p:cNvPr>
            <p:cNvSpPr txBox="1"/>
            <p:nvPr/>
          </p:nvSpPr>
          <p:spPr>
            <a:xfrm>
              <a:off x="3827810" y="3556402"/>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2"/>
                  </a:solidFill>
                  <a:latin typeface="+mn-lt"/>
                </a:rPr>
                <a:t>Monitoring service</a:t>
              </a:r>
            </a:p>
          </p:txBody>
        </p:sp>
        <p:sp>
          <p:nvSpPr>
            <p:cNvPr id="142" name="TextBox 141">
              <a:extLst>
                <a:ext uri="{FF2B5EF4-FFF2-40B4-BE49-F238E27FC236}">
                  <a16:creationId xmlns:a16="http://schemas.microsoft.com/office/drawing/2014/main" id="{5EE3097D-A990-4893-AC81-A2792DDC5B54}"/>
                </a:ext>
              </a:extLst>
            </p:cNvPr>
            <p:cNvSpPr txBox="1"/>
            <p:nvPr/>
          </p:nvSpPr>
          <p:spPr>
            <a:xfrm>
              <a:off x="7541580" y="3284896"/>
              <a:ext cx="1150875"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2"/>
                  </a:solidFill>
                  <a:latin typeface="+mn-lt"/>
                </a:rPr>
                <a:t>Backend payment API</a:t>
              </a:r>
            </a:p>
          </p:txBody>
        </p:sp>
        <p:sp>
          <p:nvSpPr>
            <p:cNvPr id="144" name="TextBox 143">
              <a:extLst>
                <a:ext uri="{FF2B5EF4-FFF2-40B4-BE49-F238E27FC236}">
                  <a16:creationId xmlns:a16="http://schemas.microsoft.com/office/drawing/2014/main" id="{A8A808CE-8ED5-41B6-9085-09315E6FD9FC}"/>
                </a:ext>
              </a:extLst>
            </p:cNvPr>
            <p:cNvSpPr txBox="1"/>
            <p:nvPr/>
          </p:nvSpPr>
          <p:spPr>
            <a:xfrm>
              <a:off x="7541580" y="4384835"/>
              <a:ext cx="1150875"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2"/>
                  </a:solidFill>
                  <a:latin typeface="+mn-lt"/>
                </a:rPr>
                <a:t>Cache</a:t>
              </a:r>
            </a:p>
          </p:txBody>
        </p:sp>
        <p:sp>
          <p:nvSpPr>
            <p:cNvPr id="145" name="TextBox 144">
              <a:extLst>
                <a:ext uri="{FF2B5EF4-FFF2-40B4-BE49-F238E27FC236}">
                  <a16:creationId xmlns:a16="http://schemas.microsoft.com/office/drawing/2014/main" id="{A35DDCF7-C0F5-4336-8FB5-3BDB322FFBDD}"/>
                </a:ext>
              </a:extLst>
            </p:cNvPr>
            <p:cNvSpPr txBox="1"/>
            <p:nvPr/>
          </p:nvSpPr>
          <p:spPr>
            <a:xfrm>
              <a:off x="5753664" y="3556402"/>
              <a:ext cx="1229037"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a:solidFill>
                    <a:schemeClr val="tx2"/>
                  </a:solidFill>
                  <a:latin typeface="+mn-lt"/>
                </a:rPr>
                <a:t>Front-end</a:t>
              </a:r>
              <a:br>
                <a:rPr lang="en-US">
                  <a:solidFill>
                    <a:schemeClr val="tx2"/>
                  </a:solidFill>
                  <a:latin typeface="+mn-lt"/>
                </a:rPr>
              </a:br>
              <a:r>
                <a:rPr lang="en-US">
                  <a:solidFill>
                    <a:schemeClr val="tx2"/>
                  </a:solidFill>
                  <a:latin typeface="+mn-lt"/>
                </a:rPr>
                <a:t>ordering app</a:t>
              </a:r>
            </a:p>
          </p:txBody>
        </p:sp>
        <p:cxnSp>
          <p:nvCxnSpPr>
            <p:cNvPr id="14" name="Straight Arrow Connector 13">
              <a:extLst>
                <a:ext uri="{FF2B5EF4-FFF2-40B4-BE49-F238E27FC236}">
                  <a16:creationId xmlns:a16="http://schemas.microsoft.com/office/drawing/2014/main" id="{E72B365B-61D8-41A9-B11A-CBE5A0137F2E}"/>
                </a:ext>
              </a:extLst>
            </p:cNvPr>
            <p:cNvCxnSpPr>
              <a:cxnSpLocks/>
              <a:stCxn id="141" idx="3"/>
            </p:cNvCxnSpPr>
            <p:nvPr/>
          </p:nvCxnSpPr>
          <p:spPr>
            <a:xfrm flipV="1">
              <a:off x="4865618" y="3754022"/>
              <a:ext cx="750752" cy="1474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875CAAA-A623-4BA7-B31D-1757FCBB2B55}"/>
                </a:ext>
              </a:extLst>
            </p:cNvPr>
            <p:cNvCxnSpPr>
              <a:cxnSpLocks/>
            </p:cNvCxnSpPr>
            <p:nvPr/>
          </p:nvCxnSpPr>
          <p:spPr>
            <a:xfrm rot="10800000" flipV="1">
              <a:off x="7745691" y="3064662"/>
              <a:ext cx="22229" cy="1126872"/>
            </a:xfrm>
            <a:prstGeom prst="bentConnector3">
              <a:avLst>
                <a:gd name="adj1" fmla="val 1596860"/>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CAA5BB-AD10-4CFF-B846-F04C95B983EC}"/>
                </a:ext>
              </a:extLst>
            </p:cNvPr>
            <p:cNvCxnSpPr>
              <a:cxnSpLocks/>
            </p:cNvCxnSpPr>
            <p:nvPr/>
          </p:nvCxnSpPr>
          <p:spPr>
            <a:xfrm>
              <a:off x="6862437" y="3754021"/>
              <a:ext cx="541133"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9FD351B1-E855-4E73-A6E8-5C255DADA951}"/>
                </a:ext>
              </a:extLst>
            </p:cNvPr>
            <p:cNvSpPr txBox="1"/>
            <p:nvPr/>
          </p:nvSpPr>
          <p:spPr>
            <a:xfrm>
              <a:off x="5723917" y="5823411"/>
              <a:ext cx="1283610" cy="424732"/>
            </a:xfrm>
            <a:prstGeom prst="rect">
              <a:avLst/>
            </a:prstGeom>
          </p:spPr>
          <p:txBody>
            <a:bodyPr wrap="square" lIns="91440">
              <a:spAutoFit/>
            </a:bodyPr>
            <a:lstStyle>
              <a:defPPr>
                <a:defRPr lang="en-US"/>
              </a:defPPr>
              <a:lvl1pPr algn="ctr" defTabSz="896386">
                <a:lnSpc>
                  <a:spcPct val="90000"/>
                </a:lnSpc>
                <a:spcAft>
                  <a:spcPts val="600"/>
                </a:spcAft>
                <a:defRPr sz="1200" kern="0">
                  <a:solidFill>
                    <a:schemeClr val="tx2"/>
                  </a:solidFill>
                  <a:cs typeface="Segoe UI" panose="020B0502040204020203" pitchFamily="34" charset="0"/>
                </a:defRPr>
              </a:lvl1pPr>
            </a:lstStyle>
            <a:p>
              <a:r>
                <a:rPr lang="en-US"/>
                <a:t>Azure Database for MySQL</a:t>
              </a:r>
            </a:p>
          </p:txBody>
        </p:sp>
        <p:cxnSp>
          <p:nvCxnSpPr>
            <p:cNvPr id="147" name="Straight Arrow Connector 146">
              <a:extLst>
                <a:ext uri="{FF2B5EF4-FFF2-40B4-BE49-F238E27FC236}">
                  <a16:creationId xmlns:a16="http://schemas.microsoft.com/office/drawing/2014/main" id="{7703AD3D-54E7-4D58-A8B0-4ED00432462E}"/>
                </a:ext>
              </a:extLst>
            </p:cNvPr>
            <p:cNvCxnSpPr>
              <a:cxnSpLocks/>
            </p:cNvCxnSpPr>
            <p:nvPr/>
          </p:nvCxnSpPr>
          <p:spPr>
            <a:xfrm>
              <a:off x="6365722" y="4077674"/>
              <a:ext cx="0" cy="105877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2ACDAC9-AEB2-4EFE-A9D1-475A528642F5}"/>
                </a:ext>
              </a:extLst>
            </p:cNvPr>
            <p:cNvGrpSpPr/>
            <p:nvPr/>
          </p:nvGrpSpPr>
          <p:grpSpPr>
            <a:xfrm>
              <a:off x="4170763" y="3109877"/>
              <a:ext cx="351947" cy="388041"/>
              <a:chOff x="10489878" y="2292368"/>
              <a:chExt cx="462434" cy="509862"/>
            </a:xfrm>
          </p:grpSpPr>
          <p:sp>
            <p:nvSpPr>
              <p:cNvPr id="33" name="Freeform 38">
                <a:extLst>
                  <a:ext uri="{FF2B5EF4-FFF2-40B4-BE49-F238E27FC236}">
                    <a16:creationId xmlns:a16="http://schemas.microsoft.com/office/drawing/2014/main" id="{C8FDDEBD-2A4C-4452-88AE-EAC138BD8397}"/>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9">
                <a:extLst>
                  <a:ext uri="{FF2B5EF4-FFF2-40B4-BE49-F238E27FC236}">
                    <a16:creationId xmlns:a16="http://schemas.microsoft.com/office/drawing/2014/main" id="{4662CD88-4DEC-49A0-8575-A39A367B1A74}"/>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0">
                <a:extLst>
                  <a:ext uri="{FF2B5EF4-FFF2-40B4-BE49-F238E27FC236}">
                    <a16:creationId xmlns:a16="http://schemas.microsoft.com/office/drawing/2014/main" id="{E5A2C35E-0ED0-4DE3-80FE-489472ABFC85}"/>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13D808F5-5065-4373-ACB0-E67062F950D0}"/>
                </a:ext>
              </a:extLst>
            </p:cNvPr>
            <p:cNvGrpSpPr/>
            <p:nvPr/>
          </p:nvGrpSpPr>
          <p:grpSpPr>
            <a:xfrm>
              <a:off x="7939403" y="2870635"/>
              <a:ext cx="351947" cy="388041"/>
              <a:chOff x="10489878" y="2292368"/>
              <a:chExt cx="462434" cy="509862"/>
            </a:xfrm>
          </p:grpSpPr>
          <p:sp>
            <p:nvSpPr>
              <p:cNvPr id="37" name="Freeform 38">
                <a:extLst>
                  <a:ext uri="{FF2B5EF4-FFF2-40B4-BE49-F238E27FC236}">
                    <a16:creationId xmlns:a16="http://schemas.microsoft.com/office/drawing/2014/main" id="{7562D61E-885B-48B5-822A-E3BA88A8DC59}"/>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a:extLst>
                  <a:ext uri="{FF2B5EF4-FFF2-40B4-BE49-F238E27FC236}">
                    <a16:creationId xmlns:a16="http://schemas.microsoft.com/office/drawing/2014/main" id="{9EF4512E-408E-4051-8E9D-2C6CBF9480D0}"/>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a:extLst>
                  <a:ext uri="{FF2B5EF4-FFF2-40B4-BE49-F238E27FC236}">
                    <a16:creationId xmlns:a16="http://schemas.microsoft.com/office/drawing/2014/main" id="{8F27B2C5-2358-45C5-BD26-286CDA2060F8}"/>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68CDAE9-B4EF-480D-B701-B76A97C5B6CB}"/>
                </a:ext>
              </a:extLst>
            </p:cNvPr>
            <p:cNvGrpSpPr/>
            <p:nvPr/>
          </p:nvGrpSpPr>
          <p:grpSpPr>
            <a:xfrm>
              <a:off x="7939403" y="3964867"/>
              <a:ext cx="351947" cy="388041"/>
              <a:chOff x="10489878" y="2292368"/>
              <a:chExt cx="462434" cy="509862"/>
            </a:xfrm>
          </p:grpSpPr>
          <p:sp>
            <p:nvSpPr>
              <p:cNvPr id="41" name="Freeform 38">
                <a:extLst>
                  <a:ext uri="{FF2B5EF4-FFF2-40B4-BE49-F238E27FC236}">
                    <a16:creationId xmlns:a16="http://schemas.microsoft.com/office/drawing/2014/main" id="{695D1F16-C83D-4CEE-ABF9-ED4DFBE660A9}"/>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7A2AECF2-5850-4F62-8C10-5A2F477A1949}"/>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C339A5E8-E259-43AE-BBF5-C26DF39693C7}"/>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33453D0B-860F-4CA0-9CBA-D02769846530}"/>
                </a:ext>
              </a:extLst>
            </p:cNvPr>
            <p:cNvGrpSpPr/>
            <p:nvPr/>
          </p:nvGrpSpPr>
          <p:grpSpPr>
            <a:xfrm>
              <a:off x="6114376" y="2951423"/>
              <a:ext cx="502645" cy="554198"/>
              <a:chOff x="10489878" y="2292368"/>
              <a:chExt cx="462434" cy="509862"/>
            </a:xfrm>
          </p:grpSpPr>
          <p:sp>
            <p:nvSpPr>
              <p:cNvPr id="48" name="Freeform 38">
                <a:extLst>
                  <a:ext uri="{FF2B5EF4-FFF2-40B4-BE49-F238E27FC236}">
                    <a16:creationId xmlns:a16="http://schemas.microsoft.com/office/drawing/2014/main" id="{60983E7B-7DBC-4C3C-A3B9-9B547EE06B59}"/>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
                <a:extLst>
                  <a:ext uri="{FF2B5EF4-FFF2-40B4-BE49-F238E27FC236}">
                    <a16:creationId xmlns:a16="http://schemas.microsoft.com/office/drawing/2014/main" id="{187D4EE6-27F2-4770-8B76-FA17B677F9E6}"/>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
                <a:extLst>
                  <a:ext uri="{FF2B5EF4-FFF2-40B4-BE49-F238E27FC236}">
                    <a16:creationId xmlns:a16="http://schemas.microsoft.com/office/drawing/2014/main" id="{904A991F-9148-4985-A3ED-8927444EE945}"/>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Box 43">
              <a:extLst>
                <a:ext uri="{FF2B5EF4-FFF2-40B4-BE49-F238E27FC236}">
                  <a16:creationId xmlns:a16="http://schemas.microsoft.com/office/drawing/2014/main" id="{D4AFCCE4-DA06-4104-8F4A-44F180E98852}"/>
                </a:ext>
              </a:extLst>
            </p:cNvPr>
            <p:cNvSpPr txBox="1"/>
            <p:nvPr/>
          </p:nvSpPr>
          <p:spPr>
            <a:xfrm>
              <a:off x="6196515" y="5245186"/>
              <a:ext cx="366053" cy="469482"/>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b="1">
                <a:solidFill>
                  <a:schemeClr val="bg2"/>
                </a:solidFill>
                <a:latin typeface="Segoe UI Black" charset="0"/>
                <a:ea typeface="Segoe UI Black" charset="0"/>
                <a:cs typeface="Segoe UI Black" charset="0"/>
              </a:endParaRPr>
            </a:p>
          </p:txBody>
        </p:sp>
      </p:grpSp>
    </p:spTree>
    <p:extLst>
      <p:ext uri="{BB962C8B-B14F-4D97-AF65-F5344CB8AC3E}">
        <p14:creationId xmlns:p14="http://schemas.microsoft.com/office/powerpoint/2010/main" val="199913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0CDC81D-A2EE-49EA-A7DC-2263AB6FE936}"/>
              </a:ext>
            </a:extLst>
          </p:cNvPr>
          <p:cNvSpPr/>
          <p:nvPr/>
        </p:nvSpPr>
        <p:spPr>
          <a:xfrm>
            <a:off x="7158304" y="3021855"/>
            <a:ext cx="2359741" cy="123071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3" name="Straight Arrow Connector 152">
            <a:extLst>
              <a:ext uri="{FF2B5EF4-FFF2-40B4-BE49-F238E27FC236}">
                <a16:creationId xmlns:a16="http://schemas.microsoft.com/office/drawing/2014/main" id="{2E5FDC83-2437-4A56-93AA-A45FE5E5878D}"/>
              </a:ext>
            </a:extLst>
          </p:cNvPr>
          <p:cNvCxnSpPr>
            <a:cxnSpLocks/>
          </p:cNvCxnSpPr>
          <p:nvPr/>
        </p:nvCxnSpPr>
        <p:spPr>
          <a:xfrm>
            <a:off x="7725786" y="4190639"/>
            <a:ext cx="0" cy="150678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3EFB1A48-B200-4FF9-99C6-6ECB78179287}"/>
              </a:ext>
            </a:extLst>
          </p:cNvPr>
          <p:cNvSpPr/>
          <p:nvPr/>
        </p:nvSpPr>
        <p:spPr>
          <a:xfrm>
            <a:off x="7291040" y="4738780"/>
            <a:ext cx="958645" cy="72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FF4FBFF-4E28-453D-8D8B-DCBF36BAA379}"/>
              </a:ext>
            </a:extLst>
          </p:cNvPr>
          <p:cNvSpPr txBox="1"/>
          <p:nvPr/>
        </p:nvSpPr>
        <p:spPr>
          <a:xfrm>
            <a:off x="600059" y="3402509"/>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Developers</a:t>
            </a:r>
          </a:p>
        </p:txBody>
      </p:sp>
      <p:pic>
        <p:nvPicPr>
          <p:cNvPr id="5" name="Graphic 4">
            <a:extLst>
              <a:ext uri="{FF2B5EF4-FFF2-40B4-BE49-F238E27FC236}">
                <a16:creationId xmlns:a16="http://schemas.microsoft.com/office/drawing/2014/main" id="{6D8F5B9A-CE74-41E2-893C-EEC08210EB9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0110" y="2824906"/>
            <a:ext cx="524439" cy="524439"/>
          </a:xfrm>
          <a:prstGeom prst="rect">
            <a:avLst/>
          </a:prstGeom>
        </p:spPr>
      </p:pic>
      <p:cxnSp>
        <p:nvCxnSpPr>
          <p:cNvPr id="10" name="Straight Arrow Connector 9">
            <a:extLst>
              <a:ext uri="{FF2B5EF4-FFF2-40B4-BE49-F238E27FC236}">
                <a16:creationId xmlns:a16="http://schemas.microsoft.com/office/drawing/2014/main" id="{D1AEB8EC-4070-4AF8-8A79-CC5E4283BC74}"/>
              </a:ext>
            </a:extLst>
          </p:cNvPr>
          <p:cNvCxnSpPr/>
          <p:nvPr/>
        </p:nvCxnSpPr>
        <p:spPr>
          <a:xfrm>
            <a:off x="1519374" y="3079171"/>
            <a:ext cx="899652"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9192CAB-2F26-4EFF-8ED6-9CE21228BF74}"/>
              </a:ext>
            </a:extLst>
          </p:cNvPr>
          <p:cNvSpPr txBox="1"/>
          <p:nvPr/>
        </p:nvSpPr>
        <p:spPr>
          <a:xfrm>
            <a:off x="2419026" y="3407644"/>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Local Git repository</a:t>
            </a:r>
          </a:p>
        </p:txBody>
      </p:sp>
      <p:pic>
        <p:nvPicPr>
          <p:cNvPr id="88" name="Graphic 87">
            <a:extLst>
              <a:ext uri="{FF2B5EF4-FFF2-40B4-BE49-F238E27FC236}">
                <a16:creationId xmlns:a16="http://schemas.microsoft.com/office/drawing/2014/main" id="{AB3072CE-43BC-4BD9-A08B-E52CF3C5C1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10266" y="1689639"/>
            <a:ext cx="478911" cy="478911"/>
          </a:xfrm>
          <a:prstGeom prst="rect">
            <a:avLst/>
          </a:prstGeom>
        </p:spPr>
      </p:pic>
      <p:sp>
        <p:nvSpPr>
          <p:cNvPr id="89" name="TextBox 88">
            <a:extLst>
              <a:ext uri="{FF2B5EF4-FFF2-40B4-BE49-F238E27FC236}">
                <a16:creationId xmlns:a16="http://schemas.microsoft.com/office/drawing/2014/main" id="{D327FEFB-6FA9-4A9A-9D85-90DFBDA746E6}"/>
              </a:ext>
            </a:extLst>
          </p:cNvPr>
          <p:cNvSpPr txBox="1"/>
          <p:nvPr/>
        </p:nvSpPr>
        <p:spPr>
          <a:xfrm>
            <a:off x="2930817" y="2262188"/>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VS code</a:t>
            </a:r>
          </a:p>
        </p:txBody>
      </p:sp>
      <p:pic>
        <p:nvPicPr>
          <p:cNvPr id="90" name="Graphic 89">
            <a:extLst>
              <a:ext uri="{FF2B5EF4-FFF2-40B4-BE49-F238E27FC236}">
                <a16:creationId xmlns:a16="http://schemas.microsoft.com/office/drawing/2014/main" id="{279DB0D9-51C9-4AB7-88FD-2CE094AC346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49239" y="1670743"/>
            <a:ext cx="529982" cy="516702"/>
          </a:xfrm>
          <a:prstGeom prst="rect">
            <a:avLst/>
          </a:prstGeom>
        </p:spPr>
      </p:pic>
      <p:sp>
        <p:nvSpPr>
          <p:cNvPr id="91" name="TextBox 90">
            <a:extLst>
              <a:ext uri="{FF2B5EF4-FFF2-40B4-BE49-F238E27FC236}">
                <a16:creationId xmlns:a16="http://schemas.microsoft.com/office/drawing/2014/main" id="{1B533D5D-2FFC-43AE-A46A-1A6948B8A5EB}"/>
              </a:ext>
            </a:extLst>
          </p:cNvPr>
          <p:cNvSpPr txBox="1"/>
          <p:nvPr/>
        </p:nvSpPr>
        <p:spPr>
          <a:xfrm>
            <a:off x="4081064" y="2262188"/>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GitHub repository</a:t>
            </a:r>
          </a:p>
        </p:txBody>
      </p:sp>
      <p:sp>
        <p:nvSpPr>
          <p:cNvPr id="93" name="TextBox 92">
            <a:extLst>
              <a:ext uri="{FF2B5EF4-FFF2-40B4-BE49-F238E27FC236}">
                <a16:creationId xmlns:a16="http://schemas.microsoft.com/office/drawing/2014/main" id="{1D1AD55D-12AA-4DB6-93FB-74F6B974E839}"/>
              </a:ext>
            </a:extLst>
          </p:cNvPr>
          <p:cNvSpPr txBox="1"/>
          <p:nvPr/>
        </p:nvSpPr>
        <p:spPr>
          <a:xfrm>
            <a:off x="4875933" y="3451891"/>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Kudu</a:t>
            </a:r>
          </a:p>
        </p:txBody>
      </p:sp>
      <p:sp>
        <p:nvSpPr>
          <p:cNvPr id="95" name="TextBox 94">
            <a:extLst>
              <a:ext uri="{FF2B5EF4-FFF2-40B4-BE49-F238E27FC236}">
                <a16:creationId xmlns:a16="http://schemas.microsoft.com/office/drawing/2014/main" id="{67141D45-25FD-42B6-9BBD-BB37C6A450D8}"/>
              </a:ext>
            </a:extLst>
          </p:cNvPr>
          <p:cNvSpPr txBox="1"/>
          <p:nvPr/>
        </p:nvSpPr>
        <p:spPr>
          <a:xfrm>
            <a:off x="7010819" y="2262188"/>
            <a:ext cx="1429933"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Azure Container Repository</a:t>
            </a:r>
          </a:p>
        </p:txBody>
      </p:sp>
      <p:cxnSp>
        <p:nvCxnSpPr>
          <p:cNvPr id="16" name="Straight Arrow Connector 15">
            <a:extLst>
              <a:ext uri="{FF2B5EF4-FFF2-40B4-BE49-F238E27FC236}">
                <a16:creationId xmlns:a16="http://schemas.microsoft.com/office/drawing/2014/main" id="{E7C127BC-208A-425A-9205-B64C1F81449F}"/>
              </a:ext>
            </a:extLst>
          </p:cNvPr>
          <p:cNvCxnSpPr>
            <a:cxnSpLocks/>
          </p:cNvCxnSpPr>
          <p:nvPr/>
        </p:nvCxnSpPr>
        <p:spPr>
          <a:xfrm>
            <a:off x="3778015" y="1929094"/>
            <a:ext cx="44678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AC7B2E-AF64-46BE-AF8A-EF4215147C44}"/>
              </a:ext>
            </a:extLst>
          </p:cNvPr>
          <p:cNvCxnSpPr>
            <a:cxnSpLocks/>
          </p:cNvCxnSpPr>
          <p:nvPr/>
        </p:nvCxnSpPr>
        <p:spPr>
          <a:xfrm>
            <a:off x="4985926" y="1929094"/>
            <a:ext cx="2354275"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7FA35CE9-F057-488B-84BE-6D9E5EAC808D}"/>
              </a:ext>
            </a:extLst>
          </p:cNvPr>
          <p:cNvCxnSpPr>
            <a:cxnSpLocks/>
          </p:cNvCxnSpPr>
          <p:nvPr/>
        </p:nvCxnSpPr>
        <p:spPr>
          <a:xfrm rot="5400000" flipH="1" flipV="1">
            <a:off x="4726556" y="-259272"/>
            <a:ext cx="1102326" cy="4896134"/>
          </a:xfrm>
          <a:prstGeom prst="bentConnector3">
            <a:avLst>
              <a:gd name="adj1" fmla="val 120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625D52B-5FCF-4EED-9900-6DF2AAEA68F3}"/>
              </a:ext>
            </a:extLst>
          </p:cNvPr>
          <p:cNvCxnSpPr>
            <a:cxnSpLocks/>
          </p:cNvCxnSpPr>
          <p:nvPr/>
        </p:nvCxnSpPr>
        <p:spPr>
          <a:xfrm>
            <a:off x="5394837" y="1934010"/>
            <a:ext cx="0" cy="92393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A479D90-9E7F-4FB1-BFA0-DDD6AC159891}"/>
              </a:ext>
            </a:extLst>
          </p:cNvPr>
          <p:cNvSpPr txBox="1"/>
          <p:nvPr/>
        </p:nvSpPr>
        <p:spPr>
          <a:xfrm>
            <a:off x="7247093" y="3756075"/>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Web App for Containers</a:t>
            </a:r>
          </a:p>
        </p:txBody>
      </p:sp>
      <p:sp>
        <p:nvSpPr>
          <p:cNvPr id="123" name="TextBox 122">
            <a:extLst>
              <a:ext uri="{FF2B5EF4-FFF2-40B4-BE49-F238E27FC236}">
                <a16:creationId xmlns:a16="http://schemas.microsoft.com/office/drawing/2014/main" id="{B379D2B2-659E-461B-9857-97E56B030663}"/>
              </a:ext>
            </a:extLst>
          </p:cNvPr>
          <p:cNvSpPr txBox="1"/>
          <p:nvPr/>
        </p:nvSpPr>
        <p:spPr>
          <a:xfrm>
            <a:off x="8417125" y="3756075"/>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MySQL database</a:t>
            </a:r>
          </a:p>
        </p:txBody>
      </p:sp>
      <p:cxnSp>
        <p:nvCxnSpPr>
          <p:cNvPr id="124" name="Straight Arrow Connector 123">
            <a:extLst>
              <a:ext uri="{FF2B5EF4-FFF2-40B4-BE49-F238E27FC236}">
                <a16:creationId xmlns:a16="http://schemas.microsoft.com/office/drawing/2014/main" id="{F35FBCC7-A46A-470F-BD7D-A894324AFB2C}"/>
              </a:ext>
            </a:extLst>
          </p:cNvPr>
          <p:cNvCxnSpPr>
            <a:cxnSpLocks/>
          </p:cNvCxnSpPr>
          <p:nvPr/>
        </p:nvCxnSpPr>
        <p:spPr>
          <a:xfrm>
            <a:off x="8160861" y="3459181"/>
            <a:ext cx="437535"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C1C038D6-CFE6-4783-A8F7-B1E6F8C82321}"/>
              </a:ext>
            </a:extLst>
          </p:cNvPr>
          <p:cNvSpPr txBox="1"/>
          <p:nvPr/>
        </p:nvSpPr>
        <p:spPr>
          <a:xfrm>
            <a:off x="7104225" y="5195069"/>
            <a:ext cx="1302116"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CDN</a:t>
            </a:r>
          </a:p>
        </p:txBody>
      </p:sp>
      <p:sp>
        <p:nvSpPr>
          <p:cNvPr id="152" name="TextBox 151">
            <a:extLst>
              <a:ext uri="{FF2B5EF4-FFF2-40B4-BE49-F238E27FC236}">
                <a16:creationId xmlns:a16="http://schemas.microsoft.com/office/drawing/2014/main" id="{66D57929-9A8D-4997-943F-B61481C83B04}"/>
              </a:ext>
            </a:extLst>
          </p:cNvPr>
          <p:cNvSpPr txBox="1"/>
          <p:nvPr/>
        </p:nvSpPr>
        <p:spPr>
          <a:xfrm>
            <a:off x="7297178" y="6224660"/>
            <a:ext cx="87449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End users</a:t>
            </a:r>
          </a:p>
        </p:txBody>
      </p:sp>
      <p:sp>
        <p:nvSpPr>
          <p:cNvPr id="157" name="TextBox 156">
            <a:extLst>
              <a:ext uri="{FF2B5EF4-FFF2-40B4-BE49-F238E27FC236}">
                <a16:creationId xmlns:a16="http://schemas.microsoft.com/office/drawing/2014/main" id="{6E3D608E-29A4-417A-B0A1-865AA358A391}"/>
              </a:ext>
            </a:extLst>
          </p:cNvPr>
          <p:cNvSpPr txBox="1"/>
          <p:nvPr/>
        </p:nvSpPr>
        <p:spPr>
          <a:xfrm>
            <a:off x="4743779" y="4816526"/>
            <a:ext cx="1302116"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dirty="0">
                <a:solidFill>
                  <a:schemeClr val="tx2"/>
                </a:solidFill>
              </a:rPr>
              <a:t>Monitoring log aggregation</a:t>
            </a:r>
          </a:p>
        </p:txBody>
      </p:sp>
      <p:cxnSp>
        <p:nvCxnSpPr>
          <p:cNvPr id="158" name="Straight Arrow Connector 157">
            <a:extLst>
              <a:ext uri="{FF2B5EF4-FFF2-40B4-BE49-F238E27FC236}">
                <a16:creationId xmlns:a16="http://schemas.microsoft.com/office/drawing/2014/main" id="{8312A4CF-3A9A-49C0-91E1-1644DF06DFB5}"/>
              </a:ext>
            </a:extLst>
          </p:cNvPr>
          <p:cNvCxnSpPr>
            <a:cxnSpLocks/>
          </p:cNvCxnSpPr>
          <p:nvPr/>
        </p:nvCxnSpPr>
        <p:spPr>
          <a:xfrm flipH="1">
            <a:off x="5704653" y="4565980"/>
            <a:ext cx="202113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1AA521A-3B2B-4E66-984E-B5DC8221D4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6243" y="2969304"/>
            <a:ext cx="310824" cy="371228"/>
          </a:xfrm>
          <a:prstGeom prst="rect">
            <a:avLst/>
          </a:prstGeom>
        </p:spPr>
      </p:pic>
      <p:cxnSp>
        <p:nvCxnSpPr>
          <p:cNvPr id="53" name="Straight Arrow Connector 52">
            <a:extLst>
              <a:ext uri="{FF2B5EF4-FFF2-40B4-BE49-F238E27FC236}">
                <a16:creationId xmlns:a16="http://schemas.microsoft.com/office/drawing/2014/main" id="{9BB7F9B3-6432-49C9-B606-3B13C498514D}"/>
              </a:ext>
            </a:extLst>
          </p:cNvPr>
          <p:cNvCxnSpPr>
            <a:cxnSpLocks/>
          </p:cNvCxnSpPr>
          <p:nvPr/>
        </p:nvCxnSpPr>
        <p:spPr>
          <a:xfrm>
            <a:off x="7725786" y="2771229"/>
            <a:ext cx="0" cy="416001"/>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13DA93-9CC3-4038-9C2F-18679DB7CE65}"/>
              </a:ext>
            </a:extLst>
          </p:cNvPr>
          <p:cNvSpPr>
            <a:spLocks noGrp="1"/>
          </p:cNvSpPr>
          <p:nvPr>
            <p:ph type="title"/>
          </p:nvPr>
        </p:nvSpPr>
        <p:spPr/>
        <p:txBody>
          <a:bodyPr/>
          <a:lstStyle/>
          <a:p>
            <a:r>
              <a:rPr lang="en-US" dirty="0"/>
              <a:t>Sample architecture, workflow and tooling</a:t>
            </a:r>
          </a:p>
        </p:txBody>
      </p:sp>
      <p:grpSp>
        <p:nvGrpSpPr>
          <p:cNvPr id="51" name="Group 50">
            <a:extLst>
              <a:ext uri="{FF2B5EF4-FFF2-40B4-BE49-F238E27FC236}">
                <a16:creationId xmlns:a16="http://schemas.microsoft.com/office/drawing/2014/main" id="{5ADD51D3-7E32-4B72-A87E-5684454C9249}"/>
              </a:ext>
            </a:extLst>
          </p:cNvPr>
          <p:cNvGrpSpPr/>
          <p:nvPr/>
        </p:nvGrpSpPr>
        <p:grpSpPr>
          <a:xfrm>
            <a:off x="7505351" y="3273444"/>
            <a:ext cx="495300" cy="371475"/>
            <a:chOff x="11134725" y="2487613"/>
            <a:chExt cx="495300" cy="371475"/>
          </a:xfrm>
        </p:grpSpPr>
        <p:sp>
          <p:nvSpPr>
            <p:cNvPr id="52" name="Rectangle 225">
              <a:extLst>
                <a:ext uri="{FF2B5EF4-FFF2-40B4-BE49-F238E27FC236}">
                  <a16:creationId xmlns:a16="http://schemas.microsoft.com/office/drawing/2014/main" id="{527D837E-A45C-4497-9CB2-44F0A454677E}"/>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4" name="Rectangle 226">
              <a:extLst>
                <a:ext uri="{FF2B5EF4-FFF2-40B4-BE49-F238E27FC236}">
                  <a16:creationId xmlns:a16="http://schemas.microsoft.com/office/drawing/2014/main" id="{36E47934-E3EE-401E-AE70-2CBCD8929383}"/>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5" name="Oval 227">
              <a:extLst>
                <a:ext uri="{FF2B5EF4-FFF2-40B4-BE49-F238E27FC236}">
                  <a16:creationId xmlns:a16="http://schemas.microsoft.com/office/drawing/2014/main" id="{B3061AAF-A8D9-484E-A7FD-DFB497971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6" name="Oval 228">
              <a:extLst>
                <a:ext uri="{FF2B5EF4-FFF2-40B4-BE49-F238E27FC236}">
                  <a16:creationId xmlns:a16="http://schemas.microsoft.com/office/drawing/2014/main" id="{DCF7622B-BEBD-4293-BE9F-3B5135CF1C6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7" name="Oval 229">
              <a:extLst>
                <a:ext uri="{FF2B5EF4-FFF2-40B4-BE49-F238E27FC236}">
                  <a16:creationId xmlns:a16="http://schemas.microsoft.com/office/drawing/2014/main" id="{2EEF14B4-C1D1-478C-A1DD-B9082D9DF64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8" name="Rectangle 230">
              <a:extLst>
                <a:ext uri="{FF2B5EF4-FFF2-40B4-BE49-F238E27FC236}">
                  <a16:creationId xmlns:a16="http://schemas.microsoft.com/office/drawing/2014/main" id="{16EF7CB3-E732-4EE2-B73F-42E6F8242A2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59" name="Rectangle 231">
              <a:extLst>
                <a:ext uri="{FF2B5EF4-FFF2-40B4-BE49-F238E27FC236}">
                  <a16:creationId xmlns:a16="http://schemas.microsoft.com/office/drawing/2014/main" id="{66DA9CB6-0E72-47B9-8F66-B019486FBBE3}"/>
                </a:ext>
              </a:extLst>
            </p:cNvPr>
            <p:cNvSpPr>
              <a:spLocks noChangeArrowheads="1"/>
            </p:cNvSpPr>
            <p:nvPr/>
          </p:nvSpPr>
          <p:spPr bwMode="auto">
            <a:xfrm>
              <a:off x="11344275"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60" name="Rectangle 232">
              <a:extLst>
                <a:ext uri="{FF2B5EF4-FFF2-40B4-BE49-F238E27FC236}">
                  <a16:creationId xmlns:a16="http://schemas.microsoft.com/office/drawing/2014/main" id="{AE560AE6-91F3-4EA4-B181-DA55F65F547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61" name="Rectangle 233">
              <a:extLst>
                <a:ext uri="{FF2B5EF4-FFF2-40B4-BE49-F238E27FC236}">
                  <a16:creationId xmlns:a16="http://schemas.microsoft.com/office/drawing/2014/main" id="{C3FECFFE-85CE-4CF9-BBC9-C547F2313441}"/>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62" name="Rectangle 234">
              <a:extLst>
                <a:ext uri="{FF2B5EF4-FFF2-40B4-BE49-F238E27FC236}">
                  <a16:creationId xmlns:a16="http://schemas.microsoft.com/office/drawing/2014/main" id="{45ACD348-7000-4684-82C9-08337038F36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63" name="Rectangle 235">
              <a:extLst>
                <a:ext uri="{FF2B5EF4-FFF2-40B4-BE49-F238E27FC236}">
                  <a16:creationId xmlns:a16="http://schemas.microsoft.com/office/drawing/2014/main" id="{B000272A-2F1C-41FB-A23F-27E98601CBC4}"/>
                </a:ext>
              </a:extLst>
            </p:cNvPr>
            <p:cNvSpPr>
              <a:spLocks noChangeArrowheads="1"/>
            </p:cNvSpPr>
            <p:nvPr/>
          </p:nvSpPr>
          <p:spPr bwMode="auto">
            <a:xfrm>
              <a:off x="11460163"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1" dirty="0"/>
            </a:p>
          </p:txBody>
        </p:sp>
      </p:grpSp>
      <p:sp>
        <p:nvSpPr>
          <p:cNvPr id="64" name="TextBox 63">
            <a:extLst>
              <a:ext uri="{FF2B5EF4-FFF2-40B4-BE49-F238E27FC236}">
                <a16:creationId xmlns:a16="http://schemas.microsoft.com/office/drawing/2014/main" id="{F3427479-9EBB-43A2-B346-161CCC420549}"/>
              </a:ext>
            </a:extLst>
          </p:cNvPr>
          <p:cNvSpPr txBox="1"/>
          <p:nvPr/>
        </p:nvSpPr>
        <p:spPr>
          <a:xfrm>
            <a:off x="8775997" y="3236146"/>
            <a:ext cx="347799" cy="446071"/>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b="1" dirty="0">
              <a:solidFill>
                <a:schemeClr val="bg2"/>
              </a:solidFill>
              <a:latin typeface="Segoe UI Black" charset="0"/>
              <a:ea typeface="Segoe UI Black" charset="0"/>
              <a:cs typeface="Segoe UI Black" charset="0"/>
            </a:endParaRPr>
          </a:p>
        </p:txBody>
      </p:sp>
      <p:grpSp>
        <p:nvGrpSpPr>
          <p:cNvPr id="8" name="Group 7">
            <a:extLst>
              <a:ext uri="{FF2B5EF4-FFF2-40B4-BE49-F238E27FC236}">
                <a16:creationId xmlns:a16="http://schemas.microsoft.com/office/drawing/2014/main" id="{0AB9D1B3-E938-4711-B096-E55D214835D2}"/>
              </a:ext>
            </a:extLst>
          </p:cNvPr>
          <p:cNvGrpSpPr/>
          <p:nvPr/>
        </p:nvGrpSpPr>
        <p:grpSpPr>
          <a:xfrm>
            <a:off x="903055" y="2873095"/>
            <a:ext cx="422275" cy="476250"/>
            <a:chOff x="903055" y="2873095"/>
            <a:chExt cx="422275" cy="476250"/>
          </a:xfrm>
        </p:grpSpPr>
        <p:sp>
          <p:nvSpPr>
            <p:cNvPr id="66" name="Freeform 351">
              <a:extLst>
                <a:ext uri="{FF2B5EF4-FFF2-40B4-BE49-F238E27FC236}">
                  <a16:creationId xmlns:a16="http://schemas.microsoft.com/office/drawing/2014/main" id="{5C3B88B8-2816-438B-9469-6357F4A8C3D1}"/>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Shape 77">
              <a:extLst>
                <a:ext uri="{FF2B5EF4-FFF2-40B4-BE49-F238E27FC236}">
                  <a16:creationId xmlns:a16="http://schemas.microsoft.com/office/drawing/2014/main" id="{970AE5D3-8B95-4EA5-BA69-24586399D789}"/>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nvGrpSpPr>
          <p:cNvPr id="74" name="Group 73">
            <a:extLst>
              <a:ext uri="{FF2B5EF4-FFF2-40B4-BE49-F238E27FC236}">
                <a16:creationId xmlns:a16="http://schemas.microsoft.com/office/drawing/2014/main" id="{4FBBA358-8C61-482C-8276-7818A14104B4}"/>
              </a:ext>
            </a:extLst>
          </p:cNvPr>
          <p:cNvGrpSpPr/>
          <p:nvPr/>
        </p:nvGrpSpPr>
        <p:grpSpPr>
          <a:xfrm>
            <a:off x="5203547" y="4374690"/>
            <a:ext cx="382579" cy="382579"/>
            <a:chOff x="5414963" y="1585913"/>
            <a:chExt cx="495300" cy="495300"/>
          </a:xfrm>
          <a:solidFill>
            <a:schemeClr val="accent2"/>
          </a:solidFill>
        </p:grpSpPr>
        <p:sp>
          <p:nvSpPr>
            <p:cNvPr id="75" name="Rectangle 85">
              <a:extLst>
                <a:ext uri="{FF2B5EF4-FFF2-40B4-BE49-F238E27FC236}">
                  <a16:creationId xmlns:a16="http://schemas.microsoft.com/office/drawing/2014/main" id="{FA7E7675-A4DF-40D9-8200-00AC3EE3FFC8}"/>
                </a:ext>
              </a:extLst>
            </p:cNvPr>
            <p:cNvSpPr>
              <a:spLocks noChangeArrowheads="1"/>
            </p:cNvSpPr>
            <p:nvPr/>
          </p:nvSpPr>
          <p:spPr bwMode="auto">
            <a:xfrm>
              <a:off x="5414963"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86">
              <a:extLst>
                <a:ext uri="{FF2B5EF4-FFF2-40B4-BE49-F238E27FC236}">
                  <a16:creationId xmlns:a16="http://schemas.microsoft.com/office/drawing/2014/main" id="{409F18DE-DF1E-45DD-BB8C-88C907E34F63}"/>
                </a:ext>
              </a:extLst>
            </p:cNvPr>
            <p:cNvSpPr>
              <a:spLocks noChangeArrowheads="1"/>
            </p:cNvSpPr>
            <p:nvPr/>
          </p:nvSpPr>
          <p:spPr bwMode="auto">
            <a:xfrm>
              <a:off x="5446713" y="1925638"/>
              <a:ext cx="1857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87">
              <a:extLst>
                <a:ext uri="{FF2B5EF4-FFF2-40B4-BE49-F238E27FC236}">
                  <a16:creationId xmlns:a16="http://schemas.microsoft.com/office/drawing/2014/main" id="{ADA37FCA-E77C-4BC2-A499-18A19FC88345}"/>
                </a:ext>
              </a:extLst>
            </p:cNvPr>
            <p:cNvSpPr>
              <a:spLocks noChangeArrowheads="1"/>
            </p:cNvSpPr>
            <p:nvPr/>
          </p:nvSpPr>
          <p:spPr bwMode="auto">
            <a:xfrm>
              <a:off x="5446713" y="2003426"/>
              <a:ext cx="920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1" name="Group 80">
              <a:extLst>
                <a:ext uri="{FF2B5EF4-FFF2-40B4-BE49-F238E27FC236}">
                  <a16:creationId xmlns:a16="http://schemas.microsoft.com/office/drawing/2014/main" id="{433C5246-4A6B-4377-8447-E388B60D862E}"/>
                </a:ext>
              </a:extLst>
            </p:cNvPr>
            <p:cNvGrpSpPr/>
            <p:nvPr/>
          </p:nvGrpSpPr>
          <p:grpSpPr>
            <a:xfrm>
              <a:off x="5522913" y="1631951"/>
              <a:ext cx="342900" cy="341312"/>
              <a:chOff x="5522913" y="1631951"/>
              <a:chExt cx="342900" cy="341312"/>
            </a:xfrm>
            <a:grpFill/>
          </p:grpSpPr>
          <p:sp>
            <p:nvSpPr>
              <p:cNvPr id="82" name="Freeform 88">
                <a:extLst>
                  <a:ext uri="{FF2B5EF4-FFF2-40B4-BE49-F238E27FC236}">
                    <a16:creationId xmlns:a16="http://schemas.microsoft.com/office/drawing/2014/main" id="{17D455B9-2381-4B36-B7FF-63EC2D0B9397}"/>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9">
                <a:extLst>
                  <a:ext uri="{FF2B5EF4-FFF2-40B4-BE49-F238E27FC236}">
                    <a16:creationId xmlns:a16="http://schemas.microsoft.com/office/drawing/2014/main" id="{856D47B9-BEBC-4FBB-82FB-C65CCAF38E1D}"/>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 name="Group 18">
            <a:extLst>
              <a:ext uri="{FF2B5EF4-FFF2-40B4-BE49-F238E27FC236}">
                <a16:creationId xmlns:a16="http://schemas.microsoft.com/office/drawing/2014/main" id="{FFEC4E7E-ED42-4488-9811-8C1F2D1A5347}"/>
              </a:ext>
            </a:extLst>
          </p:cNvPr>
          <p:cNvGrpSpPr/>
          <p:nvPr/>
        </p:nvGrpSpPr>
        <p:grpSpPr>
          <a:xfrm>
            <a:off x="7385258" y="4823133"/>
            <a:ext cx="681056" cy="324184"/>
            <a:chOff x="7426206" y="4821944"/>
            <a:chExt cx="686050" cy="326562"/>
          </a:xfrm>
        </p:grpSpPr>
        <p:sp>
          <p:nvSpPr>
            <p:cNvPr id="126" name="Rectangle: Rounded Corners 125">
              <a:extLst>
                <a:ext uri="{FF2B5EF4-FFF2-40B4-BE49-F238E27FC236}">
                  <a16:creationId xmlns:a16="http://schemas.microsoft.com/office/drawing/2014/main" id="{8D118524-FCFC-42A8-A481-43A464F7413D}"/>
                </a:ext>
              </a:extLst>
            </p:cNvPr>
            <p:cNvSpPr/>
            <p:nvPr/>
          </p:nvSpPr>
          <p:spPr>
            <a:xfrm>
              <a:off x="7506798" y="4864011"/>
              <a:ext cx="241771" cy="32525"/>
            </a:xfrm>
            <a:prstGeom prst="roundRect">
              <a:avLst>
                <a:gd name="adj" fmla="val 50000"/>
              </a:avLst>
            </a:prstGeom>
            <a:solidFill>
              <a:schemeClr val="accent2"/>
            </a:solidFill>
            <a:ln w="20057" cap="flat">
              <a:noFill/>
              <a:prstDash val="solid"/>
              <a:miter/>
            </a:ln>
          </p:spPr>
          <p:txBody>
            <a:bodyPr rtlCol="0" anchor="ctr"/>
            <a:lstStyle/>
            <a:p>
              <a:endParaRPr lang="en-US"/>
            </a:p>
          </p:txBody>
        </p:sp>
        <p:sp>
          <p:nvSpPr>
            <p:cNvPr id="120" name="Rectangle: Rounded Corners 119">
              <a:extLst>
                <a:ext uri="{FF2B5EF4-FFF2-40B4-BE49-F238E27FC236}">
                  <a16:creationId xmlns:a16="http://schemas.microsoft.com/office/drawing/2014/main" id="{D3E5D9E3-8869-402F-915A-F7E3E3D0505F}"/>
                </a:ext>
              </a:extLst>
            </p:cNvPr>
            <p:cNvSpPr/>
            <p:nvPr/>
          </p:nvSpPr>
          <p:spPr>
            <a:xfrm>
              <a:off x="7426206" y="4976836"/>
              <a:ext cx="249007" cy="32525"/>
            </a:xfrm>
            <a:prstGeom prst="roundRect">
              <a:avLst>
                <a:gd name="adj" fmla="val 50000"/>
              </a:avLst>
            </a:prstGeom>
            <a:solidFill>
              <a:schemeClr val="accent2"/>
            </a:solidFill>
            <a:ln w="20057" cap="flat">
              <a:noFill/>
              <a:prstDash val="solid"/>
              <a:miter/>
            </a:ln>
          </p:spPr>
          <p:txBody>
            <a:bodyPr rtlCol="0" anchor="ctr"/>
            <a:lstStyle/>
            <a:p>
              <a:endParaRPr lang="en-US" dirty="0"/>
            </a:p>
          </p:txBody>
        </p:sp>
        <p:sp>
          <p:nvSpPr>
            <p:cNvPr id="117" name="Rectangle: Rounded Corners 116">
              <a:extLst>
                <a:ext uri="{FF2B5EF4-FFF2-40B4-BE49-F238E27FC236}">
                  <a16:creationId xmlns:a16="http://schemas.microsoft.com/office/drawing/2014/main" id="{FC823AC9-AB01-4278-903D-7A823AA82BB1}"/>
                </a:ext>
              </a:extLst>
            </p:cNvPr>
            <p:cNvSpPr/>
            <p:nvPr/>
          </p:nvSpPr>
          <p:spPr>
            <a:xfrm>
              <a:off x="7462474" y="5079456"/>
              <a:ext cx="163329" cy="32525"/>
            </a:xfrm>
            <a:prstGeom prst="roundRect">
              <a:avLst>
                <a:gd name="adj" fmla="val 50000"/>
              </a:avLst>
            </a:prstGeom>
            <a:solidFill>
              <a:schemeClr val="accent2"/>
            </a:solidFill>
            <a:ln w="20057" cap="flat">
              <a:noFill/>
              <a:prstDash val="solid"/>
              <a:miter/>
            </a:ln>
          </p:spPr>
          <p:txBody>
            <a:bodyPr rtlCol="0" anchor="ctr"/>
            <a:lstStyle/>
            <a:p>
              <a:endParaRPr lang="en-US"/>
            </a:p>
          </p:txBody>
        </p:sp>
        <p:grpSp>
          <p:nvGrpSpPr>
            <p:cNvPr id="112" name="Group 111">
              <a:extLst>
                <a:ext uri="{FF2B5EF4-FFF2-40B4-BE49-F238E27FC236}">
                  <a16:creationId xmlns:a16="http://schemas.microsoft.com/office/drawing/2014/main" id="{2E876BA1-903A-4600-A49E-1C471B9D62FD}"/>
                </a:ext>
              </a:extLst>
            </p:cNvPr>
            <p:cNvGrpSpPr/>
            <p:nvPr/>
          </p:nvGrpSpPr>
          <p:grpSpPr>
            <a:xfrm>
              <a:off x="7584726" y="4821944"/>
              <a:ext cx="527530" cy="326562"/>
              <a:chOff x="5565776" y="1755776"/>
              <a:chExt cx="200025" cy="123825"/>
            </a:xfrm>
          </p:grpSpPr>
          <p:sp>
            <p:nvSpPr>
              <p:cNvPr id="113" name="Oval 79">
                <a:extLst>
                  <a:ext uri="{FF2B5EF4-FFF2-40B4-BE49-F238E27FC236}">
                    <a16:creationId xmlns:a16="http://schemas.microsoft.com/office/drawing/2014/main" id="{4BED105A-D6A7-474D-9AA9-73A1680CC93A}"/>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80">
                <a:extLst>
                  <a:ext uri="{FF2B5EF4-FFF2-40B4-BE49-F238E27FC236}">
                    <a16:creationId xmlns:a16="http://schemas.microsoft.com/office/drawing/2014/main" id="{5AD0D099-809D-4577-9991-0772DB2174AF}"/>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81">
                <a:extLst>
                  <a:ext uri="{FF2B5EF4-FFF2-40B4-BE49-F238E27FC236}">
                    <a16:creationId xmlns:a16="http://schemas.microsoft.com/office/drawing/2014/main" id="{4AA2436C-110D-439C-BE9C-8C2093BB9610}"/>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0" name="Graphic 93">
            <a:extLst>
              <a:ext uri="{FF2B5EF4-FFF2-40B4-BE49-F238E27FC236}">
                <a16:creationId xmlns:a16="http://schemas.microsoft.com/office/drawing/2014/main" id="{EE94873D-8D55-4332-86AF-207DD36F6356}"/>
              </a:ext>
            </a:extLst>
          </p:cNvPr>
          <p:cNvGrpSpPr/>
          <p:nvPr/>
        </p:nvGrpSpPr>
        <p:grpSpPr>
          <a:xfrm>
            <a:off x="7434324" y="1637632"/>
            <a:ext cx="582924" cy="582924"/>
            <a:chOff x="7434324" y="1637632"/>
            <a:chExt cx="582924" cy="582924"/>
          </a:xfrm>
          <a:solidFill>
            <a:schemeClr val="accent4"/>
          </a:solidFill>
        </p:grpSpPr>
        <p:sp>
          <p:nvSpPr>
            <p:cNvPr id="21" name="Freeform: Shape 20">
              <a:extLst>
                <a:ext uri="{FF2B5EF4-FFF2-40B4-BE49-F238E27FC236}">
                  <a16:creationId xmlns:a16="http://schemas.microsoft.com/office/drawing/2014/main" id="{DDB8B718-BCAD-494D-8514-02C38E2A248A}"/>
                </a:ext>
              </a:extLst>
            </p:cNvPr>
            <p:cNvSpPr/>
            <p:nvPr/>
          </p:nvSpPr>
          <p:spPr>
            <a:xfrm>
              <a:off x="7644177" y="1800851"/>
              <a:ext cx="81609" cy="174877"/>
            </a:xfrm>
            <a:custGeom>
              <a:avLst/>
              <a:gdLst>
                <a:gd name="connsiteX0" fmla="*/ 0 w 81609"/>
                <a:gd name="connsiteY0" fmla="*/ 46634 h 174877"/>
                <a:gd name="connsiteX1" fmla="*/ 0 w 81609"/>
                <a:gd name="connsiteY1" fmla="*/ 174877 h 174877"/>
                <a:gd name="connsiteX2" fmla="*/ 81609 w 81609"/>
                <a:gd name="connsiteY2" fmla="*/ 139902 h 174877"/>
                <a:gd name="connsiteX3" fmla="*/ 81609 w 81609"/>
                <a:gd name="connsiteY3" fmla="*/ 0 h 174877"/>
                <a:gd name="connsiteX4" fmla="*/ 0 w 81609"/>
                <a:gd name="connsiteY4" fmla="*/ 46634 h 174877"/>
                <a:gd name="connsiteX5" fmla="*/ 69951 w 81609"/>
                <a:gd name="connsiteY5" fmla="*/ 32550 h 174877"/>
                <a:gd name="connsiteX6" fmla="*/ 69951 w 81609"/>
                <a:gd name="connsiteY6" fmla="*/ 44209 h 174877"/>
                <a:gd name="connsiteX7" fmla="*/ 69951 w 81609"/>
                <a:gd name="connsiteY7" fmla="*/ 121586 h 174877"/>
                <a:gd name="connsiteX8" fmla="*/ 52463 w 81609"/>
                <a:gd name="connsiteY8" fmla="*/ 129502 h 174877"/>
                <a:gd name="connsiteX9" fmla="*/ 52463 w 81609"/>
                <a:gd name="connsiteY9" fmla="*/ 53687 h 174877"/>
                <a:gd name="connsiteX10" fmla="*/ 29146 w 81609"/>
                <a:gd name="connsiteY10" fmla="*/ 66313 h 174877"/>
                <a:gd name="connsiteX11" fmla="*/ 29146 w 81609"/>
                <a:gd name="connsiteY11" fmla="*/ 140321 h 174877"/>
                <a:gd name="connsiteX12" fmla="*/ 11658 w 81609"/>
                <a:gd name="connsiteY12" fmla="*/ 147398 h 174877"/>
                <a:gd name="connsiteX13" fmla="*/ 11658 w 81609"/>
                <a:gd name="connsiteY13" fmla="*/ 75780 h 174877"/>
                <a:gd name="connsiteX14" fmla="*/ 11658 w 81609"/>
                <a:gd name="connsiteY14" fmla="*/ 64122 h 174877"/>
                <a:gd name="connsiteX15" fmla="*/ 52463 w 81609"/>
                <a:gd name="connsiteY15" fmla="*/ 42017 h 174877"/>
                <a:gd name="connsiteX16" fmla="*/ 52463 w 81609"/>
                <a:gd name="connsiteY16" fmla="*/ 41912 h 174877"/>
                <a:gd name="connsiteX17" fmla="*/ 69951 w 81609"/>
                <a:gd name="connsiteY17" fmla="*/ 32550 h 174877"/>
                <a:gd name="connsiteX18" fmla="*/ 69951 w 81609"/>
                <a:gd name="connsiteY18" fmla="*/ 32550 h 17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609" h="174877">
                  <a:moveTo>
                    <a:pt x="0" y="46634"/>
                  </a:moveTo>
                  <a:lnTo>
                    <a:pt x="0" y="174877"/>
                  </a:lnTo>
                  <a:lnTo>
                    <a:pt x="81609" y="139902"/>
                  </a:lnTo>
                  <a:lnTo>
                    <a:pt x="81609" y="0"/>
                  </a:lnTo>
                  <a:lnTo>
                    <a:pt x="0" y="46634"/>
                  </a:lnTo>
                  <a:close/>
                  <a:moveTo>
                    <a:pt x="69951" y="32550"/>
                  </a:moveTo>
                  <a:lnTo>
                    <a:pt x="69951" y="44209"/>
                  </a:lnTo>
                  <a:lnTo>
                    <a:pt x="69951" y="121586"/>
                  </a:lnTo>
                  <a:lnTo>
                    <a:pt x="52463" y="129502"/>
                  </a:lnTo>
                  <a:lnTo>
                    <a:pt x="52463" y="53687"/>
                  </a:lnTo>
                  <a:lnTo>
                    <a:pt x="29146" y="66313"/>
                  </a:lnTo>
                  <a:lnTo>
                    <a:pt x="29146" y="140321"/>
                  </a:lnTo>
                  <a:lnTo>
                    <a:pt x="11658" y="147398"/>
                  </a:lnTo>
                  <a:lnTo>
                    <a:pt x="11658" y="75780"/>
                  </a:lnTo>
                  <a:lnTo>
                    <a:pt x="11658" y="64122"/>
                  </a:lnTo>
                  <a:lnTo>
                    <a:pt x="52463" y="42017"/>
                  </a:lnTo>
                  <a:lnTo>
                    <a:pt x="52463" y="41912"/>
                  </a:lnTo>
                  <a:lnTo>
                    <a:pt x="69951" y="32550"/>
                  </a:lnTo>
                  <a:lnTo>
                    <a:pt x="69951" y="32550"/>
                  </a:lnTo>
                  <a:close/>
                </a:path>
              </a:pathLst>
            </a:custGeom>
            <a:grpFill/>
            <a:ln w="1162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052E9CE-90BF-488D-8FE3-A5931D4F1DE3}"/>
                </a:ext>
              </a:extLst>
            </p:cNvPr>
            <p:cNvSpPr/>
            <p:nvPr/>
          </p:nvSpPr>
          <p:spPr>
            <a:xfrm>
              <a:off x="7725786" y="1800851"/>
              <a:ext cx="256487" cy="186536"/>
            </a:xfrm>
            <a:custGeom>
              <a:avLst/>
              <a:gdLst>
                <a:gd name="connsiteX0" fmla="*/ 0 w 256486"/>
                <a:gd name="connsiteY0" fmla="*/ 0 h 186535"/>
                <a:gd name="connsiteX1" fmla="*/ 0 w 256486"/>
                <a:gd name="connsiteY1" fmla="*/ 139902 h 186535"/>
                <a:gd name="connsiteX2" fmla="*/ 256487 w 256486"/>
                <a:gd name="connsiteY2" fmla="*/ 195280 h 186535"/>
                <a:gd name="connsiteX3" fmla="*/ 256487 w 256486"/>
                <a:gd name="connsiteY3" fmla="*/ 93268 h 186535"/>
                <a:gd name="connsiteX4" fmla="*/ 0 w 256486"/>
                <a:gd name="connsiteY4" fmla="*/ 0 h 186535"/>
                <a:gd name="connsiteX5" fmla="*/ 233170 w 256486"/>
                <a:gd name="connsiteY5" fmla="*/ 116585 h 186535"/>
                <a:gd name="connsiteX6" fmla="*/ 233170 w 256486"/>
                <a:gd name="connsiteY6" fmla="*/ 174877 h 186535"/>
                <a:gd name="connsiteX7" fmla="*/ 216206 w 256486"/>
                <a:gd name="connsiteY7" fmla="*/ 170202 h 186535"/>
                <a:gd name="connsiteX8" fmla="*/ 216206 w 256486"/>
                <a:gd name="connsiteY8" fmla="*/ 109578 h 186535"/>
                <a:gd name="connsiteX9" fmla="*/ 186536 w 256486"/>
                <a:gd name="connsiteY9" fmla="*/ 100263 h 186535"/>
                <a:gd name="connsiteX10" fmla="*/ 186536 w 256486"/>
                <a:gd name="connsiteY10" fmla="*/ 163219 h 186535"/>
                <a:gd name="connsiteX11" fmla="*/ 169573 w 256486"/>
                <a:gd name="connsiteY11" fmla="*/ 158544 h 186535"/>
                <a:gd name="connsiteX12" fmla="*/ 169573 w 256486"/>
                <a:gd name="connsiteY12" fmla="*/ 93256 h 186535"/>
                <a:gd name="connsiteX13" fmla="*/ 139902 w 256486"/>
                <a:gd name="connsiteY13" fmla="*/ 83941 h 186535"/>
                <a:gd name="connsiteX14" fmla="*/ 139902 w 256486"/>
                <a:gd name="connsiteY14" fmla="*/ 151560 h 186535"/>
                <a:gd name="connsiteX15" fmla="*/ 122939 w 256486"/>
                <a:gd name="connsiteY15" fmla="*/ 146885 h 186535"/>
                <a:gd name="connsiteX16" fmla="*/ 122939 w 256486"/>
                <a:gd name="connsiteY16" fmla="*/ 76934 h 186535"/>
                <a:gd name="connsiteX17" fmla="*/ 93268 w 256486"/>
                <a:gd name="connsiteY17" fmla="*/ 67619 h 186535"/>
                <a:gd name="connsiteX18" fmla="*/ 93268 w 256486"/>
                <a:gd name="connsiteY18" fmla="*/ 139902 h 186535"/>
                <a:gd name="connsiteX19" fmla="*/ 76305 w 256486"/>
                <a:gd name="connsiteY19" fmla="*/ 135227 h 186535"/>
                <a:gd name="connsiteX20" fmla="*/ 76305 w 256486"/>
                <a:gd name="connsiteY20" fmla="*/ 60612 h 186535"/>
                <a:gd name="connsiteX21" fmla="*/ 43673 w 256486"/>
                <a:gd name="connsiteY21" fmla="*/ 50201 h 186535"/>
                <a:gd name="connsiteX22" fmla="*/ 43731 w 256486"/>
                <a:gd name="connsiteY22" fmla="*/ 127579 h 186535"/>
                <a:gd name="connsiteX23" fmla="*/ 23317 w 256486"/>
                <a:gd name="connsiteY23" fmla="*/ 122414 h 186535"/>
                <a:gd name="connsiteX24" fmla="*/ 23317 w 256486"/>
                <a:gd name="connsiteY24" fmla="*/ 43136 h 186535"/>
                <a:gd name="connsiteX25" fmla="*/ 23317 w 256486"/>
                <a:gd name="connsiteY25" fmla="*/ 31478 h 186535"/>
                <a:gd name="connsiteX26" fmla="*/ 69951 w 256486"/>
                <a:gd name="connsiteY26" fmla="*/ 47800 h 186535"/>
                <a:gd name="connsiteX27" fmla="*/ 69951 w 256486"/>
                <a:gd name="connsiteY27" fmla="*/ 47800 h 186535"/>
                <a:gd name="connsiteX28" fmla="*/ 93268 w 256486"/>
                <a:gd name="connsiteY28" fmla="*/ 55961 h 186535"/>
                <a:gd name="connsiteX29" fmla="*/ 116585 w 256486"/>
                <a:gd name="connsiteY29" fmla="*/ 64122 h 186535"/>
                <a:gd name="connsiteX30" fmla="*/ 128243 w 256486"/>
                <a:gd name="connsiteY30" fmla="*/ 68202 h 186535"/>
                <a:gd name="connsiteX31" fmla="*/ 173210 w 256486"/>
                <a:gd name="connsiteY31" fmla="*/ 83941 h 186535"/>
                <a:gd name="connsiteX32" fmla="*/ 186536 w 256486"/>
                <a:gd name="connsiteY32" fmla="*/ 88604 h 186535"/>
                <a:gd name="connsiteX33" fmla="*/ 209853 w 256486"/>
                <a:gd name="connsiteY33" fmla="*/ 96765 h 186535"/>
                <a:gd name="connsiteX34" fmla="*/ 233170 w 256486"/>
                <a:gd name="connsiteY34" fmla="*/ 104926 h 186535"/>
                <a:gd name="connsiteX35" fmla="*/ 233170 w 256486"/>
                <a:gd name="connsiteY35" fmla="*/ 116585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6486" h="186535">
                  <a:moveTo>
                    <a:pt x="0" y="0"/>
                  </a:moveTo>
                  <a:lnTo>
                    <a:pt x="0" y="139902"/>
                  </a:lnTo>
                  <a:lnTo>
                    <a:pt x="256487" y="195280"/>
                  </a:lnTo>
                  <a:lnTo>
                    <a:pt x="256487" y="93268"/>
                  </a:lnTo>
                  <a:lnTo>
                    <a:pt x="0" y="0"/>
                  </a:lnTo>
                  <a:close/>
                  <a:moveTo>
                    <a:pt x="233170" y="116585"/>
                  </a:moveTo>
                  <a:lnTo>
                    <a:pt x="233170" y="174877"/>
                  </a:lnTo>
                  <a:lnTo>
                    <a:pt x="216206" y="170202"/>
                  </a:lnTo>
                  <a:lnTo>
                    <a:pt x="216206" y="109578"/>
                  </a:lnTo>
                  <a:lnTo>
                    <a:pt x="186536" y="100263"/>
                  </a:lnTo>
                  <a:lnTo>
                    <a:pt x="186536" y="163219"/>
                  </a:lnTo>
                  <a:lnTo>
                    <a:pt x="169573" y="158544"/>
                  </a:lnTo>
                  <a:lnTo>
                    <a:pt x="169573" y="93256"/>
                  </a:lnTo>
                  <a:lnTo>
                    <a:pt x="139902" y="83941"/>
                  </a:lnTo>
                  <a:lnTo>
                    <a:pt x="139902" y="151560"/>
                  </a:lnTo>
                  <a:lnTo>
                    <a:pt x="122939" y="146885"/>
                  </a:lnTo>
                  <a:lnTo>
                    <a:pt x="122939" y="76934"/>
                  </a:lnTo>
                  <a:lnTo>
                    <a:pt x="93268" y="67619"/>
                  </a:lnTo>
                  <a:lnTo>
                    <a:pt x="93268" y="139902"/>
                  </a:lnTo>
                  <a:lnTo>
                    <a:pt x="76305" y="135227"/>
                  </a:lnTo>
                  <a:lnTo>
                    <a:pt x="76305" y="60612"/>
                  </a:lnTo>
                  <a:lnTo>
                    <a:pt x="43673" y="50201"/>
                  </a:lnTo>
                  <a:lnTo>
                    <a:pt x="43731" y="127579"/>
                  </a:lnTo>
                  <a:lnTo>
                    <a:pt x="23317" y="122414"/>
                  </a:lnTo>
                  <a:lnTo>
                    <a:pt x="23317" y="43136"/>
                  </a:lnTo>
                  <a:lnTo>
                    <a:pt x="23317" y="31478"/>
                  </a:lnTo>
                  <a:lnTo>
                    <a:pt x="69951" y="47800"/>
                  </a:lnTo>
                  <a:lnTo>
                    <a:pt x="69951" y="47800"/>
                  </a:lnTo>
                  <a:lnTo>
                    <a:pt x="93268" y="55961"/>
                  </a:lnTo>
                  <a:lnTo>
                    <a:pt x="116585" y="64122"/>
                  </a:lnTo>
                  <a:lnTo>
                    <a:pt x="128243" y="68202"/>
                  </a:lnTo>
                  <a:lnTo>
                    <a:pt x="173210" y="83941"/>
                  </a:lnTo>
                  <a:lnTo>
                    <a:pt x="186536" y="88604"/>
                  </a:lnTo>
                  <a:lnTo>
                    <a:pt x="209853" y="96765"/>
                  </a:lnTo>
                  <a:lnTo>
                    <a:pt x="233170" y="104926"/>
                  </a:lnTo>
                  <a:lnTo>
                    <a:pt x="233170" y="116585"/>
                  </a:lnTo>
                  <a:close/>
                </a:path>
              </a:pathLst>
            </a:custGeom>
            <a:grpFill/>
            <a:ln w="1162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F48BF8-BF1F-4886-81C7-4FC1C86C6F1C}"/>
                </a:ext>
              </a:extLst>
            </p:cNvPr>
            <p:cNvSpPr/>
            <p:nvPr/>
          </p:nvSpPr>
          <p:spPr>
            <a:xfrm>
              <a:off x="7725786" y="1964069"/>
              <a:ext cx="256487" cy="186536"/>
            </a:xfrm>
            <a:custGeom>
              <a:avLst/>
              <a:gdLst>
                <a:gd name="connsiteX0" fmla="*/ 0 w 256486"/>
                <a:gd name="connsiteY0" fmla="*/ 0 h 186535"/>
                <a:gd name="connsiteX1" fmla="*/ 0 w 256486"/>
                <a:gd name="connsiteY1" fmla="*/ 186536 h 186535"/>
                <a:gd name="connsiteX2" fmla="*/ 256487 w 256486"/>
                <a:gd name="connsiteY2" fmla="*/ 128243 h 186535"/>
                <a:gd name="connsiteX3" fmla="*/ 256487 w 256486"/>
                <a:gd name="connsiteY3" fmla="*/ 49549 h 186535"/>
                <a:gd name="connsiteX4" fmla="*/ 0 w 256486"/>
                <a:gd name="connsiteY4" fmla="*/ 0 h 186535"/>
                <a:gd name="connsiteX5" fmla="*/ 233170 w 256486"/>
                <a:gd name="connsiteY5" fmla="*/ 115524 h 186535"/>
                <a:gd name="connsiteX6" fmla="*/ 216218 w 256486"/>
                <a:gd name="connsiteY6" fmla="*/ 118369 h 186535"/>
                <a:gd name="connsiteX7" fmla="*/ 216218 w 256486"/>
                <a:gd name="connsiteY7" fmla="*/ 67759 h 186535"/>
                <a:gd name="connsiteX8" fmla="*/ 186536 w 256486"/>
                <a:gd name="connsiteY8" fmla="*/ 63854 h 186535"/>
                <a:gd name="connsiteX9" fmla="*/ 186536 w 256486"/>
                <a:gd name="connsiteY9" fmla="*/ 125072 h 186535"/>
                <a:gd name="connsiteX10" fmla="*/ 169584 w 256486"/>
                <a:gd name="connsiteY10" fmla="*/ 127917 h 186535"/>
                <a:gd name="connsiteX11" fmla="*/ 169584 w 256486"/>
                <a:gd name="connsiteY11" fmla="*/ 61673 h 186535"/>
                <a:gd name="connsiteX12" fmla="*/ 139902 w 256486"/>
                <a:gd name="connsiteY12" fmla="*/ 57744 h 186535"/>
                <a:gd name="connsiteX13" fmla="*/ 139902 w 256486"/>
                <a:gd name="connsiteY13" fmla="*/ 134597 h 186535"/>
                <a:gd name="connsiteX14" fmla="*/ 122950 w 256486"/>
                <a:gd name="connsiteY14" fmla="*/ 137442 h 186535"/>
                <a:gd name="connsiteX15" fmla="*/ 122950 w 256486"/>
                <a:gd name="connsiteY15" fmla="*/ 55553 h 186535"/>
                <a:gd name="connsiteX16" fmla="*/ 93268 w 256486"/>
                <a:gd name="connsiteY16" fmla="*/ 51647 h 186535"/>
                <a:gd name="connsiteX17" fmla="*/ 93268 w 256486"/>
                <a:gd name="connsiteY17" fmla="*/ 144145 h 186535"/>
                <a:gd name="connsiteX18" fmla="*/ 76316 w 256486"/>
                <a:gd name="connsiteY18" fmla="*/ 146990 h 186535"/>
                <a:gd name="connsiteX19" fmla="*/ 76316 w 256486"/>
                <a:gd name="connsiteY19" fmla="*/ 49467 h 186535"/>
                <a:gd name="connsiteX20" fmla="*/ 43719 w 256486"/>
                <a:gd name="connsiteY20" fmla="*/ 45701 h 186535"/>
                <a:gd name="connsiteX21" fmla="*/ 43661 w 256486"/>
                <a:gd name="connsiteY21" fmla="*/ 154930 h 186535"/>
                <a:gd name="connsiteX22" fmla="*/ 23317 w 256486"/>
                <a:gd name="connsiteY22" fmla="*/ 158450 h 186535"/>
                <a:gd name="connsiteX23" fmla="*/ 23317 w 256486"/>
                <a:gd name="connsiteY23" fmla="*/ 29379 h 186535"/>
                <a:gd name="connsiteX24" fmla="*/ 233170 w 256486"/>
                <a:gd name="connsiteY24" fmla="*/ 61207 h 186535"/>
                <a:gd name="connsiteX25" fmla="*/ 233170 w 256486"/>
                <a:gd name="connsiteY25" fmla="*/ 115524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486" h="186535">
                  <a:moveTo>
                    <a:pt x="0" y="0"/>
                  </a:moveTo>
                  <a:lnTo>
                    <a:pt x="0" y="186536"/>
                  </a:lnTo>
                  <a:lnTo>
                    <a:pt x="256487" y="128243"/>
                  </a:lnTo>
                  <a:lnTo>
                    <a:pt x="256487" y="49549"/>
                  </a:lnTo>
                  <a:lnTo>
                    <a:pt x="0" y="0"/>
                  </a:lnTo>
                  <a:close/>
                  <a:moveTo>
                    <a:pt x="233170" y="115524"/>
                  </a:moveTo>
                  <a:lnTo>
                    <a:pt x="216218" y="118369"/>
                  </a:lnTo>
                  <a:lnTo>
                    <a:pt x="216218" y="67759"/>
                  </a:lnTo>
                  <a:lnTo>
                    <a:pt x="186536" y="63854"/>
                  </a:lnTo>
                  <a:lnTo>
                    <a:pt x="186536" y="125072"/>
                  </a:lnTo>
                  <a:lnTo>
                    <a:pt x="169584" y="127917"/>
                  </a:lnTo>
                  <a:lnTo>
                    <a:pt x="169584" y="61673"/>
                  </a:lnTo>
                  <a:lnTo>
                    <a:pt x="139902" y="57744"/>
                  </a:lnTo>
                  <a:lnTo>
                    <a:pt x="139902" y="134597"/>
                  </a:lnTo>
                  <a:lnTo>
                    <a:pt x="122950" y="137442"/>
                  </a:lnTo>
                  <a:lnTo>
                    <a:pt x="122950" y="55553"/>
                  </a:lnTo>
                  <a:lnTo>
                    <a:pt x="93268" y="51647"/>
                  </a:lnTo>
                  <a:lnTo>
                    <a:pt x="93268" y="144145"/>
                  </a:lnTo>
                  <a:lnTo>
                    <a:pt x="76316" y="146990"/>
                  </a:lnTo>
                  <a:lnTo>
                    <a:pt x="76316" y="49467"/>
                  </a:lnTo>
                  <a:lnTo>
                    <a:pt x="43719" y="45701"/>
                  </a:lnTo>
                  <a:lnTo>
                    <a:pt x="43661" y="154930"/>
                  </a:lnTo>
                  <a:lnTo>
                    <a:pt x="23317" y="158450"/>
                  </a:lnTo>
                  <a:lnTo>
                    <a:pt x="23317" y="29379"/>
                  </a:lnTo>
                  <a:lnTo>
                    <a:pt x="233170" y="61207"/>
                  </a:lnTo>
                  <a:lnTo>
                    <a:pt x="233170" y="115524"/>
                  </a:lnTo>
                  <a:close/>
                </a:path>
              </a:pathLst>
            </a:custGeom>
            <a:grpFill/>
            <a:ln w="1162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C04D1AE-992B-4856-BD57-A9E05A4EA893}"/>
                </a:ext>
              </a:extLst>
            </p:cNvPr>
            <p:cNvSpPr/>
            <p:nvPr/>
          </p:nvSpPr>
          <p:spPr>
            <a:xfrm>
              <a:off x="7457641" y="1695924"/>
              <a:ext cx="454681" cy="361413"/>
            </a:xfrm>
            <a:custGeom>
              <a:avLst/>
              <a:gdLst>
                <a:gd name="connsiteX0" fmla="*/ 163219 w 454680"/>
                <a:gd name="connsiteY0" fmla="*/ 138025 h 361412"/>
                <a:gd name="connsiteX1" fmla="*/ 265965 w 454680"/>
                <a:gd name="connsiteY1" fmla="*/ 79313 h 361412"/>
                <a:gd name="connsiteX2" fmla="*/ 465605 w 454680"/>
                <a:gd name="connsiteY2" fmla="*/ 151910 h 361412"/>
                <a:gd name="connsiteX3" fmla="*/ 349754 w 454680"/>
                <a:gd name="connsiteY3" fmla="*/ 46634 h 361412"/>
                <a:gd name="connsiteX4" fmla="*/ 308728 w 454680"/>
                <a:gd name="connsiteY4" fmla="*/ 54165 h 361412"/>
                <a:gd name="connsiteX5" fmla="*/ 198194 w 454680"/>
                <a:gd name="connsiteY5" fmla="*/ 0 h 361412"/>
                <a:gd name="connsiteX6" fmla="*/ 58292 w 454680"/>
                <a:gd name="connsiteY6" fmla="*/ 139902 h 361412"/>
                <a:gd name="connsiteX7" fmla="*/ 58374 w 454680"/>
                <a:gd name="connsiteY7" fmla="*/ 143924 h 361412"/>
                <a:gd name="connsiteX8" fmla="*/ 0 w 454680"/>
                <a:gd name="connsiteY8" fmla="*/ 244828 h 361412"/>
                <a:gd name="connsiteX9" fmla="*/ 116585 w 454680"/>
                <a:gd name="connsiteY9" fmla="*/ 361413 h 361412"/>
                <a:gd name="connsiteX10" fmla="*/ 163219 w 454680"/>
                <a:gd name="connsiteY10" fmla="*/ 361413 h 361412"/>
                <a:gd name="connsiteX11" fmla="*/ 163219 w 454680"/>
                <a:gd name="connsiteY11" fmla="*/ 138025 h 36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680" h="361412">
                  <a:moveTo>
                    <a:pt x="163219" y="138025"/>
                  </a:moveTo>
                  <a:lnTo>
                    <a:pt x="265965" y="79313"/>
                  </a:lnTo>
                  <a:lnTo>
                    <a:pt x="465605" y="151910"/>
                  </a:lnTo>
                  <a:cubicBezTo>
                    <a:pt x="459880" y="92941"/>
                    <a:pt x="410204" y="46634"/>
                    <a:pt x="349754" y="46634"/>
                  </a:cubicBezTo>
                  <a:cubicBezTo>
                    <a:pt x="335659" y="46634"/>
                    <a:pt x="321902" y="49164"/>
                    <a:pt x="308728" y="54165"/>
                  </a:cubicBezTo>
                  <a:cubicBezTo>
                    <a:pt x="282287" y="20076"/>
                    <a:pt x="241657" y="0"/>
                    <a:pt x="198194" y="0"/>
                  </a:cubicBezTo>
                  <a:cubicBezTo>
                    <a:pt x="121050" y="0"/>
                    <a:pt x="58292" y="62758"/>
                    <a:pt x="58292" y="139902"/>
                  </a:cubicBezTo>
                  <a:cubicBezTo>
                    <a:pt x="58292" y="141254"/>
                    <a:pt x="58316" y="142595"/>
                    <a:pt x="58374" y="143924"/>
                  </a:cubicBezTo>
                  <a:cubicBezTo>
                    <a:pt x="22174" y="164734"/>
                    <a:pt x="0" y="202718"/>
                    <a:pt x="0" y="244828"/>
                  </a:cubicBezTo>
                  <a:cubicBezTo>
                    <a:pt x="0" y="309113"/>
                    <a:pt x="52300" y="361413"/>
                    <a:pt x="116585" y="361413"/>
                  </a:cubicBezTo>
                  <a:lnTo>
                    <a:pt x="163219" y="361413"/>
                  </a:lnTo>
                  <a:lnTo>
                    <a:pt x="163219" y="138025"/>
                  </a:lnTo>
                  <a:close/>
                </a:path>
              </a:pathLst>
            </a:custGeom>
            <a:grpFill/>
            <a:ln w="1162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CA24C2-CB10-435A-94E2-30EBF5466DC1}"/>
                </a:ext>
              </a:extLst>
            </p:cNvPr>
            <p:cNvSpPr/>
            <p:nvPr/>
          </p:nvSpPr>
          <p:spPr>
            <a:xfrm>
              <a:off x="7644177" y="1964069"/>
              <a:ext cx="81609" cy="186536"/>
            </a:xfrm>
            <a:custGeom>
              <a:avLst/>
              <a:gdLst>
                <a:gd name="connsiteX0" fmla="*/ 0 w 81609"/>
                <a:gd name="connsiteY0" fmla="*/ 32061 h 186535"/>
                <a:gd name="connsiteX1" fmla="*/ 0 w 81609"/>
                <a:gd name="connsiteY1" fmla="*/ 139902 h 186535"/>
                <a:gd name="connsiteX2" fmla="*/ 81609 w 81609"/>
                <a:gd name="connsiteY2" fmla="*/ 186536 h 186535"/>
                <a:gd name="connsiteX3" fmla="*/ 81609 w 81609"/>
                <a:gd name="connsiteY3" fmla="*/ 0 h 186535"/>
                <a:gd name="connsiteX4" fmla="*/ 0 w 81609"/>
                <a:gd name="connsiteY4" fmla="*/ 32061 h 186535"/>
                <a:gd name="connsiteX5" fmla="*/ 69951 w 81609"/>
                <a:gd name="connsiteY5" fmla="*/ 44640 h 186535"/>
                <a:gd name="connsiteX6" fmla="*/ 69951 w 81609"/>
                <a:gd name="connsiteY6" fmla="*/ 157389 h 186535"/>
                <a:gd name="connsiteX7" fmla="*/ 52463 w 81609"/>
                <a:gd name="connsiteY7" fmla="*/ 148646 h 186535"/>
                <a:gd name="connsiteX8" fmla="*/ 52463 w 81609"/>
                <a:gd name="connsiteY8" fmla="*/ 50400 h 186535"/>
                <a:gd name="connsiteX9" fmla="*/ 29146 w 81609"/>
                <a:gd name="connsiteY9" fmla="*/ 58071 h 186535"/>
                <a:gd name="connsiteX10" fmla="*/ 29146 w 81609"/>
                <a:gd name="connsiteY10" fmla="*/ 136952 h 186535"/>
                <a:gd name="connsiteX11" fmla="*/ 11658 w 81609"/>
                <a:gd name="connsiteY11" fmla="*/ 128243 h 186535"/>
                <a:gd name="connsiteX12" fmla="*/ 11658 w 81609"/>
                <a:gd name="connsiteY12" fmla="*/ 63830 h 186535"/>
                <a:gd name="connsiteX13" fmla="*/ 11658 w 81609"/>
                <a:gd name="connsiteY13" fmla="*/ 52172 h 186535"/>
                <a:gd name="connsiteX14" fmla="*/ 52463 w 81609"/>
                <a:gd name="connsiteY14" fmla="*/ 38741 h 186535"/>
                <a:gd name="connsiteX15" fmla="*/ 69951 w 81609"/>
                <a:gd name="connsiteY15" fmla="*/ 32982 h 186535"/>
                <a:gd name="connsiteX16" fmla="*/ 69951 w 81609"/>
                <a:gd name="connsiteY16" fmla="*/ 44640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09" h="186535">
                  <a:moveTo>
                    <a:pt x="0" y="32061"/>
                  </a:moveTo>
                  <a:lnTo>
                    <a:pt x="0" y="139902"/>
                  </a:lnTo>
                  <a:lnTo>
                    <a:pt x="81609" y="186536"/>
                  </a:lnTo>
                  <a:lnTo>
                    <a:pt x="81609" y="0"/>
                  </a:lnTo>
                  <a:lnTo>
                    <a:pt x="0" y="32061"/>
                  </a:lnTo>
                  <a:close/>
                  <a:moveTo>
                    <a:pt x="69951" y="44640"/>
                  </a:moveTo>
                  <a:lnTo>
                    <a:pt x="69951" y="157389"/>
                  </a:lnTo>
                  <a:lnTo>
                    <a:pt x="52463" y="148646"/>
                  </a:lnTo>
                  <a:lnTo>
                    <a:pt x="52463" y="50400"/>
                  </a:lnTo>
                  <a:lnTo>
                    <a:pt x="29146" y="58071"/>
                  </a:lnTo>
                  <a:lnTo>
                    <a:pt x="29146" y="136952"/>
                  </a:lnTo>
                  <a:lnTo>
                    <a:pt x="11658" y="128243"/>
                  </a:lnTo>
                  <a:lnTo>
                    <a:pt x="11658" y="63830"/>
                  </a:lnTo>
                  <a:lnTo>
                    <a:pt x="11658" y="52172"/>
                  </a:lnTo>
                  <a:lnTo>
                    <a:pt x="52463" y="38741"/>
                  </a:lnTo>
                  <a:lnTo>
                    <a:pt x="69951" y="32982"/>
                  </a:lnTo>
                  <a:lnTo>
                    <a:pt x="69951" y="44640"/>
                  </a:lnTo>
                  <a:close/>
                </a:path>
              </a:pathLst>
            </a:custGeom>
            <a:grpFill/>
            <a:ln w="11621" cap="flat">
              <a:noFill/>
              <a:prstDash val="solid"/>
              <a:miter/>
            </a:ln>
          </p:spPr>
          <p:txBody>
            <a:bodyPr rtlCol="0" anchor="ctr"/>
            <a:lstStyle/>
            <a:p>
              <a:endParaRPr lang="en-US"/>
            </a:p>
          </p:txBody>
        </p:sp>
      </p:grpSp>
      <p:sp>
        <p:nvSpPr>
          <p:cNvPr id="7" name="Graphic 5" descr="Monitor">
            <a:extLst>
              <a:ext uri="{FF2B5EF4-FFF2-40B4-BE49-F238E27FC236}">
                <a16:creationId xmlns:a16="http://schemas.microsoft.com/office/drawing/2014/main" id="{C47BE9D9-7E6A-4DA5-A0CE-FBFABED631C4}"/>
              </a:ext>
            </a:extLst>
          </p:cNvPr>
          <p:cNvSpPr/>
          <p:nvPr/>
        </p:nvSpPr>
        <p:spPr>
          <a:xfrm>
            <a:off x="7510266" y="5857759"/>
            <a:ext cx="443484" cy="376962"/>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8106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0E26DC64-A01E-43C1-ADA5-F6A3E4242D9D}"/>
              </a:ext>
            </a:extLst>
          </p:cNvPr>
          <p:cNvSpPr/>
          <p:nvPr/>
        </p:nvSpPr>
        <p:spPr>
          <a:xfrm>
            <a:off x="147776" y="6591616"/>
            <a:ext cx="10972248" cy="313932"/>
          </a:xfrm>
          <a:prstGeom prst="rect">
            <a:avLst/>
          </a:prstGeom>
        </p:spPr>
        <p:txBody>
          <a:bodyPr wrap="square" lIns="0">
            <a:spAutoFit/>
          </a:bodyPr>
          <a:lstStyle/>
          <a:p>
            <a:pPr defTabSz="896386">
              <a:lnSpc>
                <a:spcPct val="90000"/>
              </a:lnSpc>
            </a:pPr>
            <a:r>
              <a:rPr lang="en-US" sz="800" kern="0" dirty="0">
                <a:solidFill>
                  <a:srgbClr val="797979"/>
                </a:solidFill>
                <a:latin typeface="Segoe UI" panose="020B0502040204020203" pitchFamily="34" charset="0"/>
                <a:cs typeface="Segoe UI" panose="020B0502040204020203" pitchFamily="34" charset="0"/>
              </a:rPr>
              <a:t>Statistics based on five-year, risk-adjusted figures for a composite organization constructed from aggregated interviews with eight Microsoft Azure IaaS customers. </a:t>
            </a:r>
          </a:p>
          <a:p>
            <a:pPr defTabSz="896386">
              <a:lnSpc>
                <a:spcPct val="90000"/>
              </a:lnSpc>
            </a:pPr>
            <a:r>
              <a:rPr lang="en-US" sz="800" kern="0" dirty="0">
                <a:solidFill>
                  <a:srgbClr val="797979"/>
                </a:solidFill>
                <a:latin typeface="Segoe UI" panose="020B0502040204020203" pitchFamily="34" charset="0"/>
                <a:cs typeface="Segoe UI" panose="020B0502040204020203" pitchFamily="34" charset="0"/>
              </a:rPr>
              <a:t>Source: “The Total Economic Impact Of Microsoft Azure PaaS,” a commissioned study conducted by Forrester Consulting, June 2016</a:t>
            </a:r>
          </a:p>
        </p:txBody>
      </p:sp>
      <p:sp>
        <p:nvSpPr>
          <p:cNvPr id="6" name="Title 5">
            <a:extLst>
              <a:ext uri="{FF2B5EF4-FFF2-40B4-BE49-F238E27FC236}">
                <a16:creationId xmlns:a16="http://schemas.microsoft.com/office/drawing/2014/main" id="{F1DA0104-186D-4A53-87A6-00618D2491FA}"/>
              </a:ext>
            </a:extLst>
          </p:cNvPr>
          <p:cNvSpPr>
            <a:spLocks noGrp="1"/>
          </p:cNvSpPr>
          <p:nvPr>
            <p:ph type="title"/>
          </p:nvPr>
        </p:nvSpPr>
        <p:spPr>
          <a:xfrm>
            <a:off x="600059" y="466301"/>
            <a:ext cx="11239464" cy="565027"/>
          </a:xfrm>
        </p:spPr>
        <p:txBody>
          <a:bodyPr/>
          <a:lstStyle/>
          <a:p>
            <a:r>
              <a:rPr lang="en-US" dirty="0"/>
              <a:t>PaaS: Delivering innovation &amp; speed</a:t>
            </a:r>
          </a:p>
        </p:txBody>
      </p:sp>
      <p:grpSp>
        <p:nvGrpSpPr>
          <p:cNvPr id="5" name="Group 4">
            <a:extLst>
              <a:ext uri="{FF2B5EF4-FFF2-40B4-BE49-F238E27FC236}">
                <a16:creationId xmlns:a16="http://schemas.microsoft.com/office/drawing/2014/main" id="{225FF951-485A-436F-8037-3D8F5B6D3035}"/>
              </a:ext>
            </a:extLst>
          </p:cNvPr>
          <p:cNvGrpSpPr/>
          <p:nvPr/>
        </p:nvGrpSpPr>
        <p:grpSpPr>
          <a:xfrm>
            <a:off x="2045033" y="2159517"/>
            <a:ext cx="8346408" cy="2521826"/>
            <a:chOff x="1844763" y="2183580"/>
            <a:chExt cx="8346408" cy="2521826"/>
          </a:xfrm>
        </p:grpSpPr>
        <p:grpSp>
          <p:nvGrpSpPr>
            <p:cNvPr id="3" name="Group 2">
              <a:extLst>
                <a:ext uri="{FF2B5EF4-FFF2-40B4-BE49-F238E27FC236}">
                  <a16:creationId xmlns:a16="http://schemas.microsoft.com/office/drawing/2014/main" id="{B24F8D59-8F37-484E-BFBE-7B3266561016}"/>
                </a:ext>
              </a:extLst>
            </p:cNvPr>
            <p:cNvGrpSpPr/>
            <p:nvPr/>
          </p:nvGrpSpPr>
          <p:grpSpPr>
            <a:xfrm>
              <a:off x="7679656" y="2183580"/>
              <a:ext cx="2511515" cy="2521826"/>
              <a:chOff x="600059" y="2364968"/>
              <a:chExt cx="2511515" cy="2521826"/>
            </a:xfrm>
          </p:grpSpPr>
          <p:sp>
            <p:nvSpPr>
              <p:cNvPr id="2" name="Rectangle 1">
                <a:extLst>
                  <a:ext uri="{FF2B5EF4-FFF2-40B4-BE49-F238E27FC236}">
                    <a16:creationId xmlns:a16="http://schemas.microsoft.com/office/drawing/2014/main" id="{4DEB6EE7-CABD-DF47-9823-A4F0F29080FA}"/>
                  </a:ext>
                </a:extLst>
              </p:cNvPr>
              <p:cNvSpPr/>
              <p:nvPr/>
            </p:nvSpPr>
            <p:spPr bwMode="auto">
              <a:xfrm>
                <a:off x="600059" y="2364968"/>
                <a:ext cx="2511515" cy="25218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F4420D67-EDA5-4FC0-999A-954114A7B579}"/>
                  </a:ext>
                </a:extLst>
              </p:cNvPr>
              <p:cNvSpPr/>
              <p:nvPr/>
            </p:nvSpPr>
            <p:spPr>
              <a:xfrm>
                <a:off x="692950" y="3810604"/>
                <a:ext cx="2325733" cy="615553"/>
              </a:xfrm>
              <a:prstGeom prst="rect">
                <a:avLst/>
              </a:prstGeom>
            </p:spPr>
            <p:txBody>
              <a:bodyPr wrap="square">
                <a:spAutoFit/>
              </a:bodyPr>
              <a:lstStyle/>
              <a:p>
                <a:pPr algn="ctr" defTabSz="896386"/>
                <a:r>
                  <a:rPr lang="en-US" sz="2000" kern="0" dirty="0">
                    <a:solidFill>
                      <a:schemeClr val="accent1"/>
                    </a:solidFill>
                    <a:latin typeface="+mj-lt"/>
                    <a:cs typeface="Segoe UI Semibold" panose="020B0702040204020203" pitchFamily="34" charset="0"/>
                  </a:rPr>
                  <a:t>466%</a:t>
                </a:r>
              </a:p>
              <a:p>
                <a:pPr algn="ctr" defTabSz="896386"/>
                <a:r>
                  <a:rPr lang="en-US" sz="1400" kern="0" dirty="0">
                    <a:solidFill>
                      <a:srgbClr val="3C3C41">
                        <a:lumMod val="75000"/>
                      </a:srgbClr>
                    </a:solidFill>
                    <a:latin typeface="+mj-lt"/>
                    <a:cs typeface="Segoe UI" panose="020B0502040204020203" pitchFamily="34" charset="0"/>
                  </a:rPr>
                  <a:t>return on investment</a:t>
                </a:r>
              </a:p>
            </p:txBody>
          </p:sp>
          <p:grpSp>
            <p:nvGrpSpPr>
              <p:cNvPr id="83" name="Group 4">
                <a:extLst>
                  <a:ext uri="{FF2B5EF4-FFF2-40B4-BE49-F238E27FC236}">
                    <a16:creationId xmlns:a16="http://schemas.microsoft.com/office/drawing/2014/main" id="{3727BF9F-EE71-4E30-AA31-85A0A9608F7D}"/>
                  </a:ext>
                </a:extLst>
              </p:cNvPr>
              <p:cNvGrpSpPr>
                <a:grpSpLocks noChangeAspect="1"/>
              </p:cNvGrpSpPr>
              <p:nvPr/>
            </p:nvGrpSpPr>
            <p:grpSpPr bwMode="auto">
              <a:xfrm>
                <a:off x="1532847" y="3023575"/>
                <a:ext cx="645938" cy="643866"/>
                <a:chOff x="410" y="1000"/>
                <a:chExt cx="312" cy="311"/>
              </a:xfrm>
              <a:solidFill>
                <a:schemeClr val="accent1"/>
              </a:solidFill>
            </p:grpSpPr>
            <p:sp>
              <p:nvSpPr>
                <p:cNvPr id="84" name="Freeform 5">
                  <a:extLst>
                    <a:ext uri="{FF2B5EF4-FFF2-40B4-BE49-F238E27FC236}">
                      <a16:creationId xmlns:a16="http://schemas.microsoft.com/office/drawing/2014/main" id="{D3F1F921-EC43-4929-9F72-B436A63C7D8D}"/>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
                  <a:extLst>
                    <a:ext uri="{FF2B5EF4-FFF2-40B4-BE49-F238E27FC236}">
                      <a16:creationId xmlns:a16="http://schemas.microsoft.com/office/drawing/2014/main" id="{D1B55BAC-079B-4067-AFF6-A92FB7200AAF}"/>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
                  <a:extLst>
                    <a:ext uri="{FF2B5EF4-FFF2-40B4-BE49-F238E27FC236}">
                      <a16:creationId xmlns:a16="http://schemas.microsoft.com/office/drawing/2014/main" id="{063767AF-C08F-471E-A264-0CF47C72D369}"/>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441C632B-694E-45A4-BA0E-4C8CC7CD0BFC}"/>
                </a:ext>
              </a:extLst>
            </p:cNvPr>
            <p:cNvGrpSpPr/>
            <p:nvPr/>
          </p:nvGrpSpPr>
          <p:grpSpPr>
            <a:xfrm>
              <a:off x="1844763" y="2183580"/>
              <a:ext cx="5420832" cy="2521826"/>
              <a:chOff x="6418691" y="2364968"/>
              <a:chExt cx="5420832" cy="2521826"/>
            </a:xfrm>
          </p:grpSpPr>
          <p:sp>
            <p:nvSpPr>
              <p:cNvPr id="38" name="Rectangle 37">
                <a:extLst>
                  <a:ext uri="{FF2B5EF4-FFF2-40B4-BE49-F238E27FC236}">
                    <a16:creationId xmlns:a16="http://schemas.microsoft.com/office/drawing/2014/main" id="{5D61BA2D-6570-5149-8350-1EAF9DA50CAF}"/>
                  </a:ext>
                </a:extLst>
              </p:cNvPr>
              <p:cNvSpPr/>
              <p:nvPr/>
            </p:nvSpPr>
            <p:spPr bwMode="auto">
              <a:xfrm>
                <a:off x="6418691" y="2364968"/>
                <a:ext cx="2511515" cy="25218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ECD52403-18EF-014B-BE06-FAB845A750F4}"/>
                  </a:ext>
                </a:extLst>
              </p:cNvPr>
              <p:cNvSpPr/>
              <p:nvPr/>
            </p:nvSpPr>
            <p:spPr bwMode="auto">
              <a:xfrm>
                <a:off x="9328008" y="2364968"/>
                <a:ext cx="2511515" cy="25218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BF12A947-F4B4-489C-8CF0-556C9B9ADD7C}"/>
                  </a:ext>
                </a:extLst>
              </p:cNvPr>
              <p:cNvSpPr/>
              <p:nvPr/>
            </p:nvSpPr>
            <p:spPr>
              <a:xfrm>
                <a:off x="6511582" y="3810604"/>
                <a:ext cx="2325733" cy="615553"/>
              </a:xfrm>
              <a:prstGeom prst="rect">
                <a:avLst/>
              </a:prstGeom>
            </p:spPr>
            <p:txBody>
              <a:bodyPr wrap="square">
                <a:spAutoFit/>
              </a:bodyPr>
              <a:lstStyle/>
              <a:p>
                <a:pPr algn="ctr" defTabSz="896386"/>
                <a:r>
                  <a:rPr lang="en-US" sz="2000" kern="0" dirty="0">
                    <a:solidFill>
                      <a:schemeClr val="accent1"/>
                    </a:solidFill>
                    <a:latin typeface="+mj-lt"/>
                    <a:cs typeface="Segoe UI Semibold" panose="020B0702040204020203" pitchFamily="34" charset="0"/>
                  </a:rPr>
                  <a:t>80%</a:t>
                </a:r>
              </a:p>
              <a:p>
                <a:pPr algn="ctr" defTabSz="896386"/>
                <a:r>
                  <a:rPr lang="en-US" sz="1400" kern="0" dirty="0">
                    <a:solidFill>
                      <a:srgbClr val="3C3C41">
                        <a:lumMod val="75000"/>
                      </a:srgbClr>
                    </a:solidFill>
                    <a:latin typeface="+mj-lt"/>
                    <a:cs typeface="Segoe UI" panose="020B0502040204020203" pitchFamily="34" charset="0"/>
                  </a:rPr>
                  <a:t>IT time saved</a:t>
                </a:r>
              </a:p>
            </p:txBody>
          </p:sp>
          <p:sp>
            <p:nvSpPr>
              <p:cNvPr id="114" name="Rectangle 113">
                <a:extLst>
                  <a:ext uri="{FF2B5EF4-FFF2-40B4-BE49-F238E27FC236}">
                    <a16:creationId xmlns:a16="http://schemas.microsoft.com/office/drawing/2014/main" id="{8B351F07-810C-41D6-803E-9A70C21889B1}"/>
                  </a:ext>
                </a:extLst>
              </p:cNvPr>
              <p:cNvSpPr/>
              <p:nvPr/>
            </p:nvSpPr>
            <p:spPr>
              <a:xfrm>
                <a:off x="9420899" y="3810604"/>
                <a:ext cx="2325733" cy="615553"/>
              </a:xfrm>
              <a:prstGeom prst="rect">
                <a:avLst/>
              </a:prstGeom>
            </p:spPr>
            <p:txBody>
              <a:bodyPr wrap="square">
                <a:spAutoFit/>
              </a:bodyPr>
              <a:lstStyle/>
              <a:p>
                <a:pPr algn="ctr" defTabSz="896386"/>
                <a:r>
                  <a:rPr lang="en-US" sz="2000" kern="0" dirty="0">
                    <a:solidFill>
                      <a:schemeClr val="accent1"/>
                    </a:solidFill>
                    <a:latin typeface="+mj-lt"/>
                    <a:cs typeface="Segoe UI Semibold" panose="020B0702040204020203" pitchFamily="34" charset="0"/>
                  </a:rPr>
                  <a:t>50%</a:t>
                </a:r>
              </a:p>
              <a:p>
                <a:pPr algn="ctr" defTabSz="896386"/>
                <a:r>
                  <a:rPr lang="en-US" sz="1400" kern="0" dirty="0">
                    <a:solidFill>
                      <a:srgbClr val="3C3C41">
                        <a:lumMod val="75000"/>
                      </a:srgbClr>
                    </a:solidFill>
                    <a:latin typeface="+mj-lt"/>
                    <a:cs typeface="Segoe UI" panose="020B0502040204020203" pitchFamily="34" charset="0"/>
                  </a:rPr>
                  <a:t>faster service deployment</a:t>
                </a:r>
              </a:p>
            </p:txBody>
          </p:sp>
          <p:grpSp>
            <p:nvGrpSpPr>
              <p:cNvPr id="96" name="Group 95">
                <a:extLst>
                  <a:ext uri="{FF2B5EF4-FFF2-40B4-BE49-F238E27FC236}">
                    <a16:creationId xmlns:a16="http://schemas.microsoft.com/office/drawing/2014/main" id="{A63ABA63-7D00-4E42-AF27-C5976D8976EF}"/>
                  </a:ext>
                </a:extLst>
              </p:cNvPr>
              <p:cNvGrpSpPr/>
              <p:nvPr/>
            </p:nvGrpSpPr>
            <p:grpSpPr>
              <a:xfrm>
                <a:off x="7351479" y="3021745"/>
                <a:ext cx="645938" cy="645938"/>
                <a:chOff x="5414963" y="1585914"/>
                <a:chExt cx="495300" cy="495300"/>
              </a:xfrm>
              <a:solidFill>
                <a:schemeClr val="accent1"/>
              </a:solidFill>
            </p:grpSpPr>
            <p:grpSp>
              <p:nvGrpSpPr>
                <p:cNvPr id="110" name="Group 109">
                  <a:extLst>
                    <a:ext uri="{FF2B5EF4-FFF2-40B4-BE49-F238E27FC236}">
                      <a16:creationId xmlns:a16="http://schemas.microsoft.com/office/drawing/2014/main" id="{5977F4AC-3898-43CF-8B16-DE6C1B958202}"/>
                    </a:ext>
                  </a:extLst>
                </p:cNvPr>
                <p:cNvGrpSpPr/>
                <p:nvPr/>
              </p:nvGrpSpPr>
              <p:grpSpPr>
                <a:xfrm>
                  <a:off x="5632451" y="1693864"/>
                  <a:ext cx="125413" cy="252413"/>
                  <a:chOff x="5632451" y="1693864"/>
                  <a:chExt cx="125413" cy="252413"/>
                </a:xfrm>
                <a:grpFill/>
              </p:grpSpPr>
              <p:sp>
                <p:nvSpPr>
                  <p:cNvPr id="123" name="Rectangle 53">
                    <a:extLst>
                      <a:ext uri="{FF2B5EF4-FFF2-40B4-BE49-F238E27FC236}">
                        <a16:creationId xmlns:a16="http://schemas.microsoft.com/office/drawing/2014/main" id="{01FCCDB2-4124-4BF3-9435-6191A19F339D}"/>
                      </a:ext>
                    </a:extLst>
                  </p:cNvPr>
                  <p:cNvSpPr>
                    <a:spLocks noChangeArrowheads="1"/>
                  </p:cNvSpPr>
                  <p:nvPr/>
                </p:nvSpPr>
                <p:spPr bwMode="auto">
                  <a:xfrm>
                    <a:off x="5632451" y="1693864"/>
                    <a:ext cx="46038" cy="158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54">
                    <a:extLst>
                      <a:ext uri="{FF2B5EF4-FFF2-40B4-BE49-F238E27FC236}">
                        <a16:creationId xmlns:a16="http://schemas.microsoft.com/office/drawing/2014/main" id="{BBD0A228-18CA-44A3-B352-77B3117AEEF5}"/>
                      </a:ext>
                    </a:extLst>
                  </p:cNvPr>
                  <p:cNvSpPr>
                    <a:spLocks/>
                  </p:cNvSpPr>
                  <p:nvPr/>
                </p:nvSpPr>
                <p:spPr bwMode="auto">
                  <a:xfrm>
                    <a:off x="5632451" y="1820864"/>
                    <a:ext cx="125413" cy="125413"/>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119">
                  <a:extLst>
                    <a:ext uri="{FF2B5EF4-FFF2-40B4-BE49-F238E27FC236}">
                      <a16:creationId xmlns:a16="http://schemas.microsoft.com/office/drawing/2014/main" id="{F5542089-C561-4A8E-8AAB-DA4EA2A7ED91}"/>
                    </a:ext>
                  </a:extLst>
                </p:cNvPr>
                <p:cNvGrpSpPr/>
                <p:nvPr/>
              </p:nvGrpSpPr>
              <p:grpSpPr>
                <a:xfrm>
                  <a:off x="5414963" y="1585914"/>
                  <a:ext cx="495300" cy="495300"/>
                  <a:chOff x="5414963" y="1585914"/>
                  <a:chExt cx="495300" cy="495300"/>
                </a:xfrm>
                <a:grpFill/>
              </p:grpSpPr>
              <p:sp>
                <p:nvSpPr>
                  <p:cNvPr id="121" name="Freeform 55">
                    <a:extLst>
                      <a:ext uri="{FF2B5EF4-FFF2-40B4-BE49-F238E27FC236}">
                        <a16:creationId xmlns:a16="http://schemas.microsoft.com/office/drawing/2014/main" id="{0F1FE9EC-B81C-4C9D-890F-ABBF68D31DC2}"/>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6">
                    <a:extLst>
                      <a:ext uri="{FF2B5EF4-FFF2-40B4-BE49-F238E27FC236}">
                        <a16:creationId xmlns:a16="http://schemas.microsoft.com/office/drawing/2014/main" id="{65CF6688-234A-47E3-8CB3-D946415B1646}"/>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5" name="Group 135">
                <a:extLst>
                  <a:ext uri="{FF2B5EF4-FFF2-40B4-BE49-F238E27FC236}">
                    <a16:creationId xmlns:a16="http://schemas.microsoft.com/office/drawing/2014/main" id="{071F7D57-DCF4-4B39-B634-617AB1CFBE66}"/>
                  </a:ext>
                </a:extLst>
              </p:cNvPr>
              <p:cNvGrpSpPr>
                <a:grpSpLocks noChangeAspect="1"/>
              </p:cNvGrpSpPr>
              <p:nvPr/>
            </p:nvGrpSpPr>
            <p:grpSpPr bwMode="auto">
              <a:xfrm>
                <a:off x="10260796" y="3034541"/>
                <a:ext cx="645938" cy="536210"/>
                <a:chOff x="2204" y="1026"/>
                <a:chExt cx="312" cy="259"/>
              </a:xfrm>
              <a:solidFill>
                <a:schemeClr val="accent2"/>
              </a:solidFill>
            </p:grpSpPr>
            <p:sp>
              <p:nvSpPr>
                <p:cNvPr id="126" name="Freeform 136">
                  <a:extLst>
                    <a:ext uri="{FF2B5EF4-FFF2-40B4-BE49-F238E27FC236}">
                      <a16:creationId xmlns:a16="http://schemas.microsoft.com/office/drawing/2014/main" id="{A645E503-260A-4A10-98D3-4928EEED26FF}"/>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37">
                  <a:extLst>
                    <a:ext uri="{FF2B5EF4-FFF2-40B4-BE49-F238E27FC236}">
                      <a16:creationId xmlns:a16="http://schemas.microsoft.com/office/drawing/2014/main" id="{664DDBDB-4375-4788-BDA6-8BE2AAF4FB0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38">
                  <a:extLst>
                    <a:ext uri="{FF2B5EF4-FFF2-40B4-BE49-F238E27FC236}">
                      <a16:creationId xmlns:a16="http://schemas.microsoft.com/office/drawing/2014/main" id="{A46812C5-C987-4C32-9837-512CBD0918E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39">
                  <a:extLst>
                    <a:ext uri="{FF2B5EF4-FFF2-40B4-BE49-F238E27FC236}">
                      <a16:creationId xmlns:a16="http://schemas.microsoft.com/office/drawing/2014/main" id="{CB575277-61A4-496C-B04E-82ACCA2A750F}"/>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40">
                  <a:extLst>
                    <a:ext uri="{FF2B5EF4-FFF2-40B4-BE49-F238E27FC236}">
                      <a16:creationId xmlns:a16="http://schemas.microsoft.com/office/drawing/2014/main" id="{CA4B2EBE-B041-410A-AF60-EFC822457B7F}"/>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41">
                  <a:extLst>
                    <a:ext uri="{FF2B5EF4-FFF2-40B4-BE49-F238E27FC236}">
                      <a16:creationId xmlns:a16="http://schemas.microsoft.com/office/drawing/2014/main" id="{43686FBD-D6A8-443F-8EFD-E7358F3E508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Oval 142">
                  <a:extLst>
                    <a:ext uri="{FF2B5EF4-FFF2-40B4-BE49-F238E27FC236}">
                      <a16:creationId xmlns:a16="http://schemas.microsoft.com/office/drawing/2014/main" id="{97A02FE9-5F2C-4C40-995A-71FA4F0DED3C}"/>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3">
                  <a:extLst>
                    <a:ext uri="{FF2B5EF4-FFF2-40B4-BE49-F238E27FC236}">
                      <a16:creationId xmlns:a16="http://schemas.microsoft.com/office/drawing/2014/main" id="{DAF072CC-2843-435D-9B8E-7D466B45EA8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67263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315F5B-36FF-4407-9415-F94A5690A9C1}"/>
              </a:ext>
            </a:extLst>
          </p:cNvPr>
          <p:cNvSpPr txBox="1"/>
          <p:nvPr/>
        </p:nvSpPr>
        <p:spPr>
          <a:xfrm>
            <a:off x="1347251" y="3787711"/>
            <a:ext cx="2490756" cy="584775"/>
          </a:xfrm>
          <a:prstGeom prst="rect">
            <a:avLst/>
          </a:prstGeom>
          <a:noFill/>
        </p:spPr>
        <p:txBody>
          <a:bodyPr wrap="square" lIns="91440" tIns="45720" rIns="91440" bIns="45720" rtlCol="0" anchor="t">
            <a:spAutoFit/>
          </a:bodyPr>
          <a:lstStyle/>
          <a:p>
            <a:pPr algn="ctr">
              <a:spcAft>
                <a:spcPts val="588"/>
              </a:spcAft>
            </a:pPr>
            <a:r>
              <a:rPr lang="en-US" sz="1600" kern="0" dirty="0">
                <a:latin typeface="Segoe UI Semibold" panose="020B0702040204020203" pitchFamily="34" charset="0"/>
                <a:cs typeface="Segoe UI Semibold" panose="020B0702040204020203" pitchFamily="34" charset="0"/>
              </a:rPr>
              <a:t>Get started on Azure </a:t>
            </a:r>
            <a:r>
              <a:rPr lang="en-US" sz="1600" kern="0" dirty="0">
                <a:solidFill>
                  <a:schemeClr val="accent1"/>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Sign up </a:t>
            </a:r>
            <a:endParaRPr lang="en-US" sz="1600" kern="0" dirty="0">
              <a:solidFill>
                <a:schemeClr val="accent1"/>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FA10B409-80C1-43DE-827A-29C83F30766B}"/>
              </a:ext>
            </a:extLst>
          </p:cNvPr>
          <p:cNvSpPr txBox="1"/>
          <p:nvPr/>
        </p:nvSpPr>
        <p:spPr>
          <a:xfrm>
            <a:off x="4957750" y="3787711"/>
            <a:ext cx="2432364" cy="338554"/>
          </a:xfrm>
          <a:prstGeom prst="rect">
            <a:avLst/>
          </a:prstGeom>
          <a:noFill/>
        </p:spPr>
        <p:txBody>
          <a:bodyPr wrap="square" lIns="91440" tIns="45720" rIns="91440" bIns="45720" rtlCol="0" anchor="t">
            <a:spAutoFit/>
          </a:bodyPr>
          <a:lstStyle/>
          <a:p>
            <a:pPr algn="ctr">
              <a:spcAft>
                <a:spcPts val="588"/>
              </a:spcAft>
            </a:pPr>
            <a:r>
              <a:rPr lang="en-US" sz="1600" kern="0" dirty="0">
                <a:latin typeface="Segoe UI Semibold" panose="020B0702040204020203" pitchFamily="34" charset="0"/>
                <a:cs typeface="Segoe UI Semibold" panose="020B0702040204020203" pitchFamily="34" charset="0"/>
              </a:rPr>
              <a:t>Check out </a:t>
            </a:r>
            <a:r>
              <a:rPr lang="en-US" sz="1600" kern="0" dirty="0">
                <a:solidFill>
                  <a:schemeClr val="accent1"/>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resources</a:t>
            </a:r>
            <a:endParaRPr lang="en-US" sz="1600" kern="0"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15865E-DCA1-42C3-BFE1-C1CE8CFD7B10}"/>
              </a:ext>
            </a:extLst>
          </p:cNvPr>
          <p:cNvSpPr txBox="1"/>
          <p:nvPr/>
        </p:nvSpPr>
        <p:spPr>
          <a:xfrm>
            <a:off x="8509857" y="3787711"/>
            <a:ext cx="2432364" cy="338554"/>
          </a:xfrm>
          <a:prstGeom prst="rect">
            <a:avLst/>
          </a:prstGeom>
          <a:noFill/>
        </p:spPr>
        <p:txBody>
          <a:bodyPr wrap="square" lIns="91440" tIns="45720" rIns="91440" bIns="45720" rtlCol="0" anchor="t">
            <a:spAutoFit/>
          </a:bodyPr>
          <a:lstStyle/>
          <a:p>
            <a:pPr algn="ctr">
              <a:spcAft>
                <a:spcPts val="588"/>
              </a:spcAft>
            </a:pPr>
            <a:r>
              <a:rPr lang="en-US" sz="1600" kern="0" dirty="0">
                <a:latin typeface="Segoe UI Semibold" panose="020B0702040204020203" pitchFamily="34" charset="0"/>
                <a:cs typeface="Segoe UI Semibold" panose="020B0702040204020203" pitchFamily="34" charset="0"/>
              </a:rPr>
              <a:t>Deploy web </a:t>
            </a:r>
            <a:r>
              <a:rPr lang="en-US" sz="1600" kern="0" dirty="0">
                <a:solidFill>
                  <a:schemeClr val="accent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solutions</a:t>
            </a:r>
            <a:endParaRPr lang="en-US" sz="1600" kern="0" dirty="0">
              <a:solidFill>
                <a:schemeClr val="accent1"/>
              </a:solidFill>
              <a:latin typeface="Segoe UI Semibold" panose="020B0702040204020203" pitchFamily="34" charset="0"/>
              <a:cs typeface="Segoe UI Semibold" panose="020B0702040204020203" pitchFamily="34" charset="0"/>
            </a:endParaRPr>
          </a:p>
        </p:txBody>
      </p:sp>
      <p:sp>
        <p:nvSpPr>
          <p:cNvPr id="79" name="Text Placeholder 3">
            <a:extLst>
              <a:ext uri="{FF2B5EF4-FFF2-40B4-BE49-F238E27FC236}">
                <a16:creationId xmlns:a16="http://schemas.microsoft.com/office/drawing/2014/main" id="{45DE8E04-752F-4B58-A3E2-C43087AF843E}"/>
              </a:ext>
            </a:extLst>
          </p:cNvPr>
          <p:cNvSpPr txBox="1">
            <a:spLocks/>
          </p:cNvSpPr>
          <p:nvPr/>
        </p:nvSpPr>
        <p:spPr>
          <a:xfrm>
            <a:off x="1474719" y="5443190"/>
            <a:ext cx="9392118" cy="538609"/>
          </a:xfrm>
          <a:prstGeom prst="rect">
            <a:avLst/>
          </a:prstGeom>
        </p:spPr>
        <p:txBody>
          <a:bodyPr vert="horz" wrap="square" lIns="91440" tIns="45720" rIns="91440" bIns="45720" rtlCol="0" anchor="t" anchorCtr="0">
            <a:spAutoFit/>
          </a:bodyPr>
          <a:lstStyle>
            <a:defPPr>
              <a:defRPr lang="en-US"/>
            </a:defPPr>
            <a:lvl1pPr marL="0" algn="l" defTabSz="457200" rtl="0" eaLnBrk="1" latinLnBrk="0" hangingPunct="1">
              <a:defRPr sz="1224"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ts val="600"/>
              </a:spcBef>
            </a:pPr>
            <a:r>
              <a:rPr lang="en-US" sz="1200" dirty="0">
                <a:solidFill>
                  <a:schemeClr val="tx1"/>
                </a:solidFill>
                <a:cs typeface="Segoe UI Light" panose="020B0502040204020203" pitchFamily="34" charset="0"/>
              </a:rPr>
              <a:t>Learn more and get free training at </a:t>
            </a:r>
            <a:r>
              <a:rPr lang="en-US" sz="1200" dirty="0">
                <a:solidFill>
                  <a:srgbClr val="797979"/>
                </a:solidFill>
                <a:cs typeface="Segoe UI Light" panose="020B0502040204020203" pitchFamily="34" charset="0"/>
                <a:hlinkClick r:id="rId5"/>
              </a:rPr>
              <a:t>https://mva.microsoft.com/product-training/microsoft-azure</a:t>
            </a:r>
            <a:r>
              <a:rPr lang="en-US" sz="1200" dirty="0">
                <a:solidFill>
                  <a:srgbClr val="797979"/>
                </a:solidFill>
                <a:cs typeface="Segoe UI Light" panose="020B0502040204020203" pitchFamily="34" charset="0"/>
              </a:rPr>
              <a:t> </a:t>
            </a:r>
          </a:p>
          <a:p>
            <a:pPr algn="ctr">
              <a:spcBef>
                <a:spcPts val="600"/>
              </a:spcBef>
            </a:pPr>
            <a:r>
              <a:rPr lang="en-US" sz="1200" dirty="0">
                <a:solidFill>
                  <a:schemeClr val="tx1"/>
                </a:solidFill>
                <a:cs typeface="Segoe UI Light" panose="020B0502040204020203" pitchFamily="34" charset="0"/>
              </a:rPr>
              <a:t>Talk to your Microsoft rep about a free briefing or Fast Start* </a:t>
            </a:r>
          </a:p>
        </p:txBody>
      </p:sp>
      <p:sp>
        <p:nvSpPr>
          <p:cNvPr id="2" name="Title 1">
            <a:extLst>
              <a:ext uri="{FF2B5EF4-FFF2-40B4-BE49-F238E27FC236}">
                <a16:creationId xmlns:a16="http://schemas.microsoft.com/office/drawing/2014/main" id="{AB179813-6A8A-43F9-8E0A-A9069A18ADEB}"/>
              </a:ext>
            </a:extLst>
          </p:cNvPr>
          <p:cNvSpPr>
            <a:spLocks noGrp="1"/>
          </p:cNvSpPr>
          <p:nvPr>
            <p:ph type="title"/>
          </p:nvPr>
        </p:nvSpPr>
        <p:spPr>
          <a:xfrm>
            <a:off x="600059" y="466301"/>
            <a:ext cx="11239464" cy="565027"/>
          </a:xfrm>
        </p:spPr>
        <p:txBody>
          <a:bodyPr/>
          <a:lstStyle/>
          <a:p>
            <a:r>
              <a:rPr lang="en-US" dirty="0"/>
              <a:t>Get started with </a:t>
            </a:r>
            <a:r>
              <a:rPr lang="en-US"/>
              <a:t>Azure </a:t>
            </a:r>
            <a:r>
              <a:rPr lang="en-US" dirty="0"/>
              <a:t>App Service today</a:t>
            </a:r>
          </a:p>
        </p:txBody>
      </p:sp>
      <p:sp>
        <p:nvSpPr>
          <p:cNvPr id="4" name="Rectangle 3">
            <a:extLst>
              <a:ext uri="{FF2B5EF4-FFF2-40B4-BE49-F238E27FC236}">
                <a16:creationId xmlns:a16="http://schemas.microsoft.com/office/drawing/2014/main" id="{2E5B2081-CB66-4DEB-AE1E-08EEBFB4D277}"/>
              </a:ext>
            </a:extLst>
          </p:cNvPr>
          <p:cNvSpPr/>
          <p:nvPr/>
        </p:nvSpPr>
        <p:spPr>
          <a:xfrm>
            <a:off x="10173682" y="6391342"/>
            <a:ext cx="1665841" cy="253916"/>
          </a:xfrm>
          <a:prstGeom prst="rect">
            <a:avLst/>
          </a:prstGeom>
        </p:spPr>
        <p:txBody>
          <a:bodyPr wrap="none">
            <a:spAutoFit/>
          </a:bodyPr>
          <a:lstStyle/>
          <a:p>
            <a:pPr algn="r"/>
            <a:r>
              <a:rPr lang="en-US" sz="1050" dirty="0">
                <a:solidFill>
                  <a:schemeClr val="accent4"/>
                </a:solidFill>
                <a:cs typeface="Segoe UI Light" panose="020B0502040204020203" pitchFamily="34" charset="0"/>
              </a:rPr>
              <a:t>(*for Premier customers) </a:t>
            </a:r>
            <a:endParaRPr lang="en-US" sz="1050" dirty="0">
              <a:solidFill>
                <a:schemeClr val="accent4"/>
              </a:solidFill>
            </a:endParaRPr>
          </a:p>
        </p:txBody>
      </p:sp>
      <p:grpSp>
        <p:nvGrpSpPr>
          <p:cNvPr id="82" name="Group 81">
            <a:extLst>
              <a:ext uri="{FF2B5EF4-FFF2-40B4-BE49-F238E27FC236}">
                <a16:creationId xmlns:a16="http://schemas.microsoft.com/office/drawing/2014/main" id="{D5EA3B8E-2589-447E-8CD3-CAF1A224BA20}"/>
              </a:ext>
            </a:extLst>
          </p:cNvPr>
          <p:cNvGrpSpPr/>
          <p:nvPr/>
        </p:nvGrpSpPr>
        <p:grpSpPr>
          <a:xfrm>
            <a:off x="5907863" y="2599564"/>
            <a:ext cx="620748" cy="905014"/>
            <a:chOff x="6448425" y="1585913"/>
            <a:chExt cx="339725" cy="495300"/>
          </a:xfrm>
          <a:solidFill>
            <a:schemeClr val="accent2"/>
          </a:solidFill>
        </p:grpSpPr>
        <p:sp>
          <p:nvSpPr>
            <p:cNvPr id="83" name="Rectangle 138">
              <a:extLst>
                <a:ext uri="{FF2B5EF4-FFF2-40B4-BE49-F238E27FC236}">
                  <a16:creationId xmlns:a16="http://schemas.microsoft.com/office/drawing/2014/main" id="{13C9900A-0079-4AEC-ADBB-DC38F36E001A}"/>
                </a:ext>
              </a:extLst>
            </p:cNvPr>
            <p:cNvSpPr>
              <a:spLocks noChangeArrowheads="1"/>
            </p:cNvSpPr>
            <p:nvPr/>
          </p:nvSpPr>
          <p:spPr bwMode="auto">
            <a:xfrm>
              <a:off x="6448425" y="1585913"/>
              <a:ext cx="339725"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139">
              <a:extLst>
                <a:ext uri="{FF2B5EF4-FFF2-40B4-BE49-F238E27FC236}">
                  <a16:creationId xmlns:a16="http://schemas.microsoft.com/office/drawing/2014/main" id="{DA29CCE2-4D34-4B78-ABB6-5D41C273966B}"/>
                </a:ext>
              </a:extLst>
            </p:cNvPr>
            <p:cNvSpPr>
              <a:spLocks noChangeArrowheads="1"/>
            </p:cNvSpPr>
            <p:nvPr/>
          </p:nvSpPr>
          <p:spPr bwMode="auto">
            <a:xfrm>
              <a:off x="6494463" y="1647826"/>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40">
              <a:extLst>
                <a:ext uri="{FF2B5EF4-FFF2-40B4-BE49-F238E27FC236}">
                  <a16:creationId xmlns:a16="http://schemas.microsoft.com/office/drawing/2014/main" id="{380E3603-99C0-43CB-8A8F-F48D4217B97A}"/>
                </a:ext>
              </a:extLst>
            </p:cNvPr>
            <p:cNvSpPr>
              <a:spLocks noChangeArrowheads="1"/>
            </p:cNvSpPr>
            <p:nvPr/>
          </p:nvSpPr>
          <p:spPr bwMode="auto">
            <a:xfrm>
              <a:off x="6494463" y="1725613"/>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141">
              <a:extLst>
                <a:ext uri="{FF2B5EF4-FFF2-40B4-BE49-F238E27FC236}">
                  <a16:creationId xmlns:a16="http://schemas.microsoft.com/office/drawing/2014/main" id="{5A5666F8-CF23-4EC8-8BCE-7E5455CF41B9}"/>
                </a:ext>
              </a:extLst>
            </p:cNvPr>
            <p:cNvSpPr>
              <a:spLocks noChangeArrowheads="1"/>
            </p:cNvSpPr>
            <p:nvPr/>
          </p:nvSpPr>
          <p:spPr bwMode="auto">
            <a:xfrm>
              <a:off x="6494463" y="1801813"/>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142">
              <a:extLst>
                <a:ext uri="{FF2B5EF4-FFF2-40B4-BE49-F238E27FC236}">
                  <a16:creationId xmlns:a16="http://schemas.microsoft.com/office/drawing/2014/main" id="{86489769-E2CF-4650-B546-96611BE2BD3D}"/>
                </a:ext>
              </a:extLst>
            </p:cNvPr>
            <p:cNvSpPr>
              <a:spLocks noChangeArrowheads="1"/>
            </p:cNvSpPr>
            <p:nvPr/>
          </p:nvSpPr>
          <p:spPr bwMode="auto">
            <a:xfrm>
              <a:off x="6494463" y="1879601"/>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143">
              <a:extLst>
                <a:ext uri="{FF2B5EF4-FFF2-40B4-BE49-F238E27FC236}">
                  <a16:creationId xmlns:a16="http://schemas.microsoft.com/office/drawing/2014/main" id="{5FE11107-D71E-4DB5-B700-DCF18F790C0A}"/>
                </a:ext>
              </a:extLst>
            </p:cNvPr>
            <p:cNvSpPr>
              <a:spLocks noChangeArrowheads="1"/>
            </p:cNvSpPr>
            <p:nvPr/>
          </p:nvSpPr>
          <p:spPr bwMode="auto">
            <a:xfrm>
              <a:off x="6494463" y="1957388"/>
              <a:ext cx="1397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79EC484F-16AF-4EF6-9DC6-585CA0DF5F87}"/>
              </a:ext>
            </a:extLst>
          </p:cNvPr>
          <p:cNvGrpSpPr/>
          <p:nvPr/>
        </p:nvGrpSpPr>
        <p:grpSpPr>
          <a:xfrm>
            <a:off x="2019331" y="2697288"/>
            <a:ext cx="1146236" cy="709566"/>
            <a:chOff x="5565776" y="1755776"/>
            <a:chExt cx="200025" cy="123825"/>
          </a:xfrm>
        </p:grpSpPr>
        <p:sp>
          <p:nvSpPr>
            <p:cNvPr id="104" name="Oval 79">
              <a:extLst>
                <a:ext uri="{FF2B5EF4-FFF2-40B4-BE49-F238E27FC236}">
                  <a16:creationId xmlns:a16="http://schemas.microsoft.com/office/drawing/2014/main" id="{8D4684CA-1E8E-4138-809F-56795C14BDCE}"/>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0">
              <a:extLst>
                <a:ext uri="{FF2B5EF4-FFF2-40B4-BE49-F238E27FC236}">
                  <a16:creationId xmlns:a16="http://schemas.microsoft.com/office/drawing/2014/main" id="{74CC9D14-7336-4D39-9CBB-C04C070ECFA9}"/>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81">
              <a:extLst>
                <a:ext uri="{FF2B5EF4-FFF2-40B4-BE49-F238E27FC236}">
                  <a16:creationId xmlns:a16="http://schemas.microsoft.com/office/drawing/2014/main" id="{70484309-ED60-460B-844B-D136755F1E90}"/>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4" name="Group 63">
            <a:extLst>
              <a:ext uri="{FF2B5EF4-FFF2-40B4-BE49-F238E27FC236}">
                <a16:creationId xmlns:a16="http://schemas.microsoft.com/office/drawing/2014/main" id="{163BABCA-04E2-41F3-922D-BAC251769EC6}"/>
              </a:ext>
            </a:extLst>
          </p:cNvPr>
          <p:cNvGrpSpPr/>
          <p:nvPr/>
        </p:nvGrpSpPr>
        <p:grpSpPr>
          <a:xfrm>
            <a:off x="9424597" y="2658994"/>
            <a:ext cx="840374" cy="786154"/>
            <a:chOff x="8185512" y="1797791"/>
            <a:chExt cx="1170430" cy="1094915"/>
          </a:xfrm>
        </p:grpSpPr>
        <p:grpSp>
          <p:nvGrpSpPr>
            <p:cNvPr id="55" name="Group 54">
              <a:extLst>
                <a:ext uri="{FF2B5EF4-FFF2-40B4-BE49-F238E27FC236}">
                  <a16:creationId xmlns:a16="http://schemas.microsoft.com/office/drawing/2014/main" id="{C217F837-32CF-489F-BE1F-B25D785D289E}"/>
                </a:ext>
              </a:extLst>
            </p:cNvPr>
            <p:cNvGrpSpPr/>
            <p:nvPr/>
          </p:nvGrpSpPr>
          <p:grpSpPr>
            <a:xfrm>
              <a:off x="8505569" y="1797791"/>
              <a:ext cx="530316" cy="589746"/>
              <a:chOff x="8504827" y="1828506"/>
              <a:chExt cx="184151" cy="204788"/>
            </a:xfrm>
          </p:grpSpPr>
          <p:sp>
            <p:nvSpPr>
              <p:cNvPr id="96" name="Freeform 73">
                <a:extLst>
                  <a:ext uri="{FF2B5EF4-FFF2-40B4-BE49-F238E27FC236}">
                    <a16:creationId xmlns:a16="http://schemas.microsoft.com/office/drawing/2014/main" id="{3FDF5953-CF66-4A1E-9B74-7FD5D74E16DF}"/>
                  </a:ext>
                </a:extLst>
              </p:cNvPr>
              <p:cNvSpPr>
                <a:spLocks/>
              </p:cNvSpPr>
              <p:nvPr/>
            </p:nvSpPr>
            <p:spPr bwMode="auto">
              <a:xfrm>
                <a:off x="8504827" y="1887244"/>
                <a:ext cx="84138" cy="146050"/>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4">
                <a:extLst>
                  <a:ext uri="{FF2B5EF4-FFF2-40B4-BE49-F238E27FC236}">
                    <a16:creationId xmlns:a16="http://schemas.microsoft.com/office/drawing/2014/main" id="{B434A1C8-7272-419F-9CD5-697AB87DB25E}"/>
                  </a:ext>
                </a:extLst>
              </p:cNvPr>
              <p:cNvSpPr>
                <a:spLocks/>
              </p:cNvSpPr>
              <p:nvPr/>
            </p:nvSpPr>
            <p:spPr bwMode="auto">
              <a:xfrm>
                <a:off x="8512765" y="1828506"/>
                <a:ext cx="168275" cy="96838"/>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5">
                <a:extLst>
                  <a:ext uri="{FF2B5EF4-FFF2-40B4-BE49-F238E27FC236}">
                    <a16:creationId xmlns:a16="http://schemas.microsoft.com/office/drawing/2014/main" id="{2C0DEAB7-6956-405B-AF45-26A2C6EDB922}"/>
                  </a:ext>
                </a:extLst>
              </p:cNvPr>
              <p:cNvSpPr>
                <a:spLocks/>
              </p:cNvSpPr>
              <p:nvPr/>
            </p:nvSpPr>
            <p:spPr bwMode="auto">
              <a:xfrm>
                <a:off x="8604840" y="1887244"/>
                <a:ext cx="84138" cy="146050"/>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7" name="Group 106">
              <a:extLst>
                <a:ext uri="{FF2B5EF4-FFF2-40B4-BE49-F238E27FC236}">
                  <a16:creationId xmlns:a16="http://schemas.microsoft.com/office/drawing/2014/main" id="{01EF9819-2191-45E1-ADDC-65464AFA5C3C}"/>
                </a:ext>
              </a:extLst>
            </p:cNvPr>
            <p:cNvGrpSpPr/>
            <p:nvPr/>
          </p:nvGrpSpPr>
          <p:grpSpPr>
            <a:xfrm>
              <a:off x="8185512" y="2302960"/>
              <a:ext cx="530316" cy="589746"/>
              <a:chOff x="8504827" y="1828506"/>
              <a:chExt cx="184151" cy="204788"/>
            </a:xfrm>
          </p:grpSpPr>
          <p:sp>
            <p:nvSpPr>
              <p:cNvPr id="108" name="Freeform 73">
                <a:extLst>
                  <a:ext uri="{FF2B5EF4-FFF2-40B4-BE49-F238E27FC236}">
                    <a16:creationId xmlns:a16="http://schemas.microsoft.com/office/drawing/2014/main" id="{07BDC959-93BC-43BF-94F4-F21656F38DDC}"/>
                  </a:ext>
                </a:extLst>
              </p:cNvPr>
              <p:cNvSpPr>
                <a:spLocks/>
              </p:cNvSpPr>
              <p:nvPr/>
            </p:nvSpPr>
            <p:spPr bwMode="auto">
              <a:xfrm>
                <a:off x="8504827" y="1887244"/>
                <a:ext cx="84138" cy="146050"/>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74">
                <a:extLst>
                  <a:ext uri="{FF2B5EF4-FFF2-40B4-BE49-F238E27FC236}">
                    <a16:creationId xmlns:a16="http://schemas.microsoft.com/office/drawing/2014/main" id="{2B45A8EB-31F8-413F-A772-A5694E78A764}"/>
                  </a:ext>
                </a:extLst>
              </p:cNvPr>
              <p:cNvSpPr>
                <a:spLocks/>
              </p:cNvSpPr>
              <p:nvPr/>
            </p:nvSpPr>
            <p:spPr bwMode="auto">
              <a:xfrm>
                <a:off x="8512765" y="1828506"/>
                <a:ext cx="168275" cy="96838"/>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75">
                <a:extLst>
                  <a:ext uri="{FF2B5EF4-FFF2-40B4-BE49-F238E27FC236}">
                    <a16:creationId xmlns:a16="http://schemas.microsoft.com/office/drawing/2014/main" id="{BD8B6701-E385-41F2-A791-E82CD5FAB8B4}"/>
                  </a:ext>
                </a:extLst>
              </p:cNvPr>
              <p:cNvSpPr>
                <a:spLocks/>
              </p:cNvSpPr>
              <p:nvPr/>
            </p:nvSpPr>
            <p:spPr bwMode="auto">
              <a:xfrm>
                <a:off x="8604840" y="1887244"/>
                <a:ext cx="84138" cy="146050"/>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a:extLst>
                <a:ext uri="{FF2B5EF4-FFF2-40B4-BE49-F238E27FC236}">
                  <a16:creationId xmlns:a16="http://schemas.microsoft.com/office/drawing/2014/main" id="{274BD651-6870-409E-8878-A205AAB3F138}"/>
                </a:ext>
              </a:extLst>
            </p:cNvPr>
            <p:cNvGrpSpPr/>
            <p:nvPr/>
          </p:nvGrpSpPr>
          <p:grpSpPr>
            <a:xfrm>
              <a:off x="8825626" y="2302960"/>
              <a:ext cx="530316" cy="589746"/>
              <a:chOff x="8504827" y="1828506"/>
              <a:chExt cx="184151" cy="204788"/>
            </a:xfrm>
          </p:grpSpPr>
          <p:sp>
            <p:nvSpPr>
              <p:cNvPr id="112" name="Freeform 73">
                <a:extLst>
                  <a:ext uri="{FF2B5EF4-FFF2-40B4-BE49-F238E27FC236}">
                    <a16:creationId xmlns:a16="http://schemas.microsoft.com/office/drawing/2014/main" id="{E32014AE-3143-43AF-A73E-B0BDBE42A45D}"/>
                  </a:ext>
                </a:extLst>
              </p:cNvPr>
              <p:cNvSpPr>
                <a:spLocks/>
              </p:cNvSpPr>
              <p:nvPr/>
            </p:nvSpPr>
            <p:spPr bwMode="auto">
              <a:xfrm>
                <a:off x="8504827" y="1887244"/>
                <a:ext cx="84138" cy="146050"/>
              </a:xfrm>
              <a:custGeom>
                <a:avLst/>
                <a:gdLst>
                  <a:gd name="T0" fmla="*/ 0 w 53"/>
                  <a:gd name="T1" fmla="*/ 61 h 92"/>
                  <a:gd name="T2" fmla="*/ 53 w 53"/>
                  <a:gd name="T3" fmla="*/ 92 h 92"/>
                  <a:gd name="T4" fmla="*/ 53 w 53"/>
                  <a:gd name="T5" fmla="*/ 31 h 92"/>
                  <a:gd name="T6" fmla="*/ 0 w 53"/>
                  <a:gd name="T7" fmla="*/ 0 h 92"/>
                  <a:gd name="T8" fmla="*/ 0 w 53"/>
                  <a:gd name="T9" fmla="*/ 61 h 92"/>
                </a:gdLst>
                <a:ahLst/>
                <a:cxnLst>
                  <a:cxn ang="0">
                    <a:pos x="T0" y="T1"/>
                  </a:cxn>
                  <a:cxn ang="0">
                    <a:pos x="T2" y="T3"/>
                  </a:cxn>
                  <a:cxn ang="0">
                    <a:pos x="T4" y="T5"/>
                  </a:cxn>
                  <a:cxn ang="0">
                    <a:pos x="T6" y="T7"/>
                  </a:cxn>
                  <a:cxn ang="0">
                    <a:pos x="T8" y="T9"/>
                  </a:cxn>
                </a:cxnLst>
                <a:rect l="0" t="0" r="r" b="b"/>
                <a:pathLst>
                  <a:path w="53" h="92">
                    <a:moveTo>
                      <a:pt x="0" y="61"/>
                    </a:moveTo>
                    <a:lnTo>
                      <a:pt x="53" y="92"/>
                    </a:lnTo>
                    <a:lnTo>
                      <a:pt x="53" y="31"/>
                    </a:lnTo>
                    <a:lnTo>
                      <a:pt x="0" y="0"/>
                    </a:lnTo>
                    <a:lnTo>
                      <a:pt x="0"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74">
                <a:extLst>
                  <a:ext uri="{FF2B5EF4-FFF2-40B4-BE49-F238E27FC236}">
                    <a16:creationId xmlns:a16="http://schemas.microsoft.com/office/drawing/2014/main" id="{4F741D2B-ECD7-40AC-95A8-0E524164F723}"/>
                  </a:ext>
                </a:extLst>
              </p:cNvPr>
              <p:cNvSpPr>
                <a:spLocks/>
              </p:cNvSpPr>
              <p:nvPr/>
            </p:nvSpPr>
            <p:spPr bwMode="auto">
              <a:xfrm>
                <a:off x="8512765" y="1828506"/>
                <a:ext cx="168275" cy="96838"/>
              </a:xfrm>
              <a:custGeom>
                <a:avLst/>
                <a:gdLst>
                  <a:gd name="T0" fmla="*/ 53 w 106"/>
                  <a:gd name="T1" fmla="*/ 0 h 61"/>
                  <a:gd name="T2" fmla="*/ 0 w 106"/>
                  <a:gd name="T3" fmla="*/ 31 h 61"/>
                  <a:gd name="T4" fmla="*/ 53 w 106"/>
                  <a:gd name="T5" fmla="*/ 61 h 61"/>
                  <a:gd name="T6" fmla="*/ 106 w 106"/>
                  <a:gd name="T7" fmla="*/ 31 h 61"/>
                  <a:gd name="T8" fmla="*/ 53 w 106"/>
                  <a:gd name="T9" fmla="*/ 0 h 61"/>
                </a:gdLst>
                <a:ahLst/>
                <a:cxnLst>
                  <a:cxn ang="0">
                    <a:pos x="T0" y="T1"/>
                  </a:cxn>
                  <a:cxn ang="0">
                    <a:pos x="T2" y="T3"/>
                  </a:cxn>
                  <a:cxn ang="0">
                    <a:pos x="T4" y="T5"/>
                  </a:cxn>
                  <a:cxn ang="0">
                    <a:pos x="T6" y="T7"/>
                  </a:cxn>
                  <a:cxn ang="0">
                    <a:pos x="T8" y="T9"/>
                  </a:cxn>
                </a:cxnLst>
                <a:rect l="0" t="0" r="r" b="b"/>
                <a:pathLst>
                  <a:path w="106" h="61">
                    <a:moveTo>
                      <a:pt x="53" y="0"/>
                    </a:moveTo>
                    <a:lnTo>
                      <a:pt x="0" y="31"/>
                    </a:lnTo>
                    <a:lnTo>
                      <a:pt x="53" y="61"/>
                    </a:lnTo>
                    <a:lnTo>
                      <a:pt x="106" y="31"/>
                    </a:lnTo>
                    <a:lnTo>
                      <a:pt x="5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75">
                <a:extLst>
                  <a:ext uri="{FF2B5EF4-FFF2-40B4-BE49-F238E27FC236}">
                    <a16:creationId xmlns:a16="http://schemas.microsoft.com/office/drawing/2014/main" id="{F7D3D139-1405-49FF-983D-70528DFCDBBE}"/>
                  </a:ext>
                </a:extLst>
              </p:cNvPr>
              <p:cNvSpPr>
                <a:spLocks/>
              </p:cNvSpPr>
              <p:nvPr/>
            </p:nvSpPr>
            <p:spPr bwMode="auto">
              <a:xfrm>
                <a:off x="8604840" y="1887244"/>
                <a:ext cx="84138" cy="146050"/>
              </a:xfrm>
              <a:custGeom>
                <a:avLst/>
                <a:gdLst>
                  <a:gd name="T0" fmla="*/ 0 w 53"/>
                  <a:gd name="T1" fmla="*/ 31 h 92"/>
                  <a:gd name="T2" fmla="*/ 0 w 53"/>
                  <a:gd name="T3" fmla="*/ 92 h 92"/>
                  <a:gd name="T4" fmla="*/ 53 w 53"/>
                  <a:gd name="T5" fmla="*/ 61 h 92"/>
                  <a:gd name="T6" fmla="*/ 53 w 53"/>
                  <a:gd name="T7" fmla="*/ 0 h 92"/>
                  <a:gd name="T8" fmla="*/ 0 w 53"/>
                  <a:gd name="T9" fmla="*/ 31 h 92"/>
                </a:gdLst>
                <a:ahLst/>
                <a:cxnLst>
                  <a:cxn ang="0">
                    <a:pos x="T0" y="T1"/>
                  </a:cxn>
                  <a:cxn ang="0">
                    <a:pos x="T2" y="T3"/>
                  </a:cxn>
                  <a:cxn ang="0">
                    <a:pos x="T4" y="T5"/>
                  </a:cxn>
                  <a:cxn ang="0">
                    <a:pos x="T6" y="T7"/>
                  </a:cxn>
                  <a:cxn ang="0">
                    <a:pos x="T8" y="T9"/>
                  </a:cxn>
                </a:cxnLst>
                <a:rect l="0" t="0" r="r" b="b"/>
                <a:pathLst>
                  <a:path w="53" h="92">
                    <a:moveTo>
                      <a:pt x="0" y="31"/>
                    </a:moveTo>
                    <a:lnTo>
                      <a:pt x="0" y="92"/>
                    </a:lnTo>
                    <a:lnTo>
                      <a:pt x="53" y="61"/>
                    </a:lnTo>
                    <a:lnTo>
                      <a:pt x="53" y="0"/>
                    </a:lnTo>
                    <a:lnTo>
                      <a:pt x="0"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8481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CFE47-FBBF-46F2-9B8E-E44839330340}"/>
              </a:ext>
            </a:extLst>
          </p:cNvPr>
          <p:cNvSpPr>
            <a:spLocks noGrp="1"/>
          </p:cNvSpPr>
          <p:nvPr>
            <p:ph type="title"/>
          </p:nvPr>
        </p:nvSpPr>
        <p:spPr>
          <a:xfrm>
            <a:off x="596951" y="3096166"/>
            <a:ext cx="9327356" cy="508601"/>
          </a:xfrm>
        </p:spPr>
        <p:txBody>
          <a:bodyPr/>
          <a:lstStyle/>
          <a:p>
            <a:r>
              <a:rPr lang="en-US" dirty="0"/>
              <a:t>Appendix</a:t>
            </a:r>
          </a:p>
        </p:txBody>
      </p:sp>
    </p:spTree>
    <p:extLst>
      <p:ext uri="{BB962C8B-B14F-4D97-AF65-F5344CB8AC3E}">
        <p14:creationId xmlns:p14="http://schemas.microsoft.com/office/powerpoint/2010/main" val="204466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E8C73-F2A5-4755-A3EC-B19EA8020E26}"/>
              </a:ext>
            </a:extLst>
          </p:cNvPr>
          <p:cNvSpPr>
            <a:spLocks noGrp="1"/>
          </p:cNvSpPr>
          <p:nvPr>
            <p:ph type="title"/>
          </p:nvPr>
        </p:nvSpPr>
        <p:spPr/>
        <p:txBody>
          <a:bodyPr/>
          <a:lstStyle/>
          <a:p>
            <a:r>
              <a:rPr lang="en-US" dirty="0"/>
              <a:t>Functions everywhere</a:t>
            </a:r>
          </a:p>
        </p:txBody>
      </p:sp>
      <p:sp>
        <p:nvSpPr>
          <p:cNvPr id="77" name="Rectangle 76">
            <a:extLst>
              <a:ext uri="{FF2B5EF4-FFF2-40B4-BE49-F238E27FC236}">
                <a16:creationId xmlns:a16="http://schemas.microsoft.com/office/drawing/2014/main" id="{7E5969E6-40BB-421F-A203-77E45DEC7690}"/>
              </a:ext>
            </a:extLst>
          </p:cNvPr>
          <p:cNvSpPr/>
          <p:nvPr/>
        </p:nvSpPr>
        <p:spPr bwMode="auto">
          <a:xfrm>
            <a:off x="239290" y="3699433"/>
            <a:ext cx="657080"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ysClr val="windowText" lastClr="000000"/>
                </a:solidFill>
                <a:effectLst/>
                <a:uLnTx/>
                <a:uFillTx/>
                <a:latin typeface="Segoe UI"/>
                <a:ea typeface="+mn-ea"/>
                <a:cs typeface="+mn-cs"/>
              </a:rPr>
              <a:t>Platform</a:t>
            </a:r>
          </a:p>
        </p:txBody>
      </p:sp>
      <p:sp>
        <p:nvSpPr>
          <p:cNvPr id="78" name="Rectangle 77">
            <a:extLst>
              <a:ext uri="{FF2B5EF4-FFF2-40B4-BE49-F238E27FC236}">
                <a16:creationId xmlns:a16="http://schemas.microsoft.com/office/drawing/2014/main" id="{C935AC29-D735-4B57-9978-EC3777496FFD}"/>
              </a:ext>
            </a:extLst>
          </p:cNvPr>
          <p:cNvSpPr/>
          <p:nvPr/>
        </p:nvSpPr>
        <p:spPr bwMode="auto">
          <a:xfrm>
            <a:off x="239289" y="4632037"/>
            <a:ext cx="651573"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ysClr val="windowText" lastClr="000000"/>
                </a:solidFill>
                <a:effectLst/>
                <a:uLnTx/>
                <a:uFillTx/>
                <a:latin typeface="Segoe UI"/>
                <a:ea typeface="+mn-ea"/>
                <a:cs typeface="+mn-cs"/>
              </a:rPr>
              <a:t>App delivery</a:t>
            </a:r>
          </a:p>
        </p:txBody>
      </p:sp>
      <p:sp>
        <p:nvSpPr>
          <p:cNvPr id="80" name="Rectangle 79">
            <a:extLst>
              <a:ext uri="{FF2B5EF4-FFF2-40B4-BE49-F238E27FC236}">
                <a16:creationId xmlns:a16="http://schemas.microsoft.com/office/drawing/2014/main" id="{4BC4B803-2C13-4ACB-BA62-53EB5939F838}"/>
              </a:ext>
            </a:extLst>
          </p:cNvPr>
          <p:cNvSpPr/>
          <p:nvPr/>
        </p:nvSpPr>
        <p:spPr bwMode="auto">
          <a:xfrm>
            <a:off x="242367" y="5564640"/>
            <a:ext cx="649318"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ysClr val="windowText" lastClr="000000"/>
                </a:solidFill>
                <a:effectLst/>
                <a:uLnTx/>
                <a:uFillTx/>
                <a:latin typeface="Segoe UI"/>
                <a:ea typeface="+mn-ea"/>
                <a:cs typeface="+mn-cs"/>
              </a:rPr>
              <a:t>OS</a:t>
            </a:r>
          </a:p>
        </p:txBody>
      </p:sp>
      <p:grpSp>
        <p:nvGrpSpPr>
          <p:cNvPr id="385" name="Group 384">
            <a:extLst>
              <a:ext uri="{FF2B5EF4-FFF2-40B4-BE49-F238E27FC236}">
                <a16:creationId xmlns:a16="http://schemas.microsoft.com/office/drawing/2014/main" id="{31C73A90-BA06-4C9A-91A8-47C0949BA20B}"/>
              </a:ext>
            </a:extLst>
          </p:cNvPr>
          <p:cNvGrpSpPr/>
          <p:nvPr/>
        </p:nvGrpSpPr>
        <p:grpSpPr>
          <a:xfrm>
            <a:off x="3680141" y="2999980"/>
            <a:ext cx="1318515" cy="3497263"/>
            <a:chOff x="4692071" y="2941425"/>
            <a:chExt cx="1292779" cy="3429000"/>
          </a:xfrm>
        </p:grpSpPr>
        <p:sp>
          <p:nvSpPr>
            <p:cNvPr id="104" name="Rectangle 103">
              <a:extLst>
                <a:ext uri="{FF2B5EF4-FFF2-40B4-BE49-F238E27FC236}">
                  <a16:creationId xmlns:a16="http://schemas.microsoft.com/office/drawing/2014/main" id="{3157D346-725D-4D8F-A127-CED8C0799390}"/>
                </a:ext>
              </a:extLst>
            </p:cNvPr>
            <p:cNvSpPr/>
            <p:nvPr/>
          </p:nvSpPr>
          <p:spPr bwMode="auto">
            <a:xfrm>
              <a:off x="4696266"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411C7BC1-78D7-4424-94D3-E3155A54636D}"/>
                </a:ext>
              </a:extLst>
            </p:cNvPr>
            <p:cNvSpPr/>
            <p:nvPr/>
          </p:nvSpPr>
          <p:spPr bwMode="auto">
            <a:xfrm>
              <a:off x="4696266"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Rectangle 105">
              <a:extLst>
                <a:ext uri="{FF2B5EF4-FFF2-40B4-BE49-F238E27FC236}">
                  <a16:creationId xmlns:a16="http://schemas.microsoft.com/office/drawing/2014/main" id="{5E012833-6171-4A8C-BBCF-7480A07BC0D8}"/>
                </a:ext>
              </a:extLst>
            </p:cNvPr>
            <p:cNvSpPr/>
            <p:nvPr/>
          </p:nvSpPr>
          <p:spPr bwMode="auto">
            <a:xfrm>
              <a:off x="4696734"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8" name="Rectangle 107">
              <a:extLst>
                <a:ext uri="{FF2B5EF4-FFF2-40B4-BE49-F238E27FC236}">
                  <a16:creationId xmlns:a16="http://schemas.microsoft.com/office/drawing/2014/main" id="{751CD0BA-23C8-45B8-AE1C-03293F51744F}"/>
                </a:ext>
              </a:extLst>
            </p:cNvPr>
            <p:cNvSpPr/>
            <p:nvPr/>
          </p:nvSpPr>
          <p:spPr bwMode="auto">
            <a:xfrm>
              <a:off x="4696266"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Functions service</a:t>
              </a:r>
            </a:p>
          </p:txBody>
        </p:sp>
        <p:pic>
          <p:nvPicPr>
            <p:cNvPr id="146" name="Picture 145">
              <a:extLst>
                <a:ext uri="{FF2B5EF4-FFF2-40B4-BE49-F238E27FC236}">
                  <a16:creationId xmlns:a16="http://schemas.microsoft.com/office/drawing/2014/main" id="{3A8897E8-22A3-4797-81A7-71C4FF1E0A69}"/>
                </a:ext>
              </a:extLst>
            </p:cNvPr>
            <p:cNvPicPr>
              <a:picLocks noChangeAspect="1"/>
            </p:cNvPicPr>
            <p:nvPr/>
          </p:nvPicPr>
          <p:blipFill>
            <a:blip r:embed="rId2"/>
            <a:stretch>
              <a:fillRect/>
            </a:stretch>
          </p:blipFill>
          <p:spPr>
            <a:xfrm>
              <a:off x="5335225" y="4727607"/>
              <a:ext cx="630295" cy="542436"/>
            </a:xfrm>
            <a:prstGeom prst="rect">
              <a:avLst/>
            </a:prstGeom>
          </p:spPr>
        </p:pic>
        <p:pic>
          <p:nvPicPr>
            <p:cNvPr id="148" name="Graphic 147">
              <a:extLst>
                <a:ext uri="{FF2B5EF4-FFF2-40B4-BE49-F238E27FC236}">
                  <a16:creationId xmlns:a16="http://schemas.microsoft.com/office/drawing/2014/main" id="{A3B029AE-2640-4A47-B87A-1F297DA2856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154" name="TextBox 153">
              <a:extLst>
                <a:ext uri="{FF2B5EF4-FFF2-40B4-BE49-F238E27FC236}">
                  <a16:creationId xmlns:a16="http://schemas.microsoft.com/office/drawing/2014/main" id="{B191177F-9CE1-426E-A7E5-03B9A45AEF22}"/>
                </a:ext>
              </a:extLst>
            </p:cNvPr>
            <p:cNvSpPr txBox="1"/>
            <p:nvPr/>
          </p:nvSpPr>
          <p:spPr>
            <a:xfrm>
              <a:off x="4695732" y="527389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Code or container</a:t>
              </a:r>
            </a:p>
          </p:txBody>
        </p:sp>
        <p:pic>
          <p:nvPicPr>
            <p:cNvPr id="195" name="Graphic 194">
              <a:extLst>
                <a:ext uri="{FF2B5EF4-FFF2-40B4-BE49-F238E27FC236}">
                  <a16:creationId xmlns:a16="http://schemas.microsoft.com/office/drawing/2014/main" id="{560EE330-0ED5-479E-802C-11F3D71D4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279" y="3826842"/>
              <a:ext cx="508041" cy="508041"/>
            </a:xfrm>
            <a:prstGeom prst="rect">
              <a:avLst/>
            </a:prstGeom>
          </p:spPr>
        </p:pic>
        <p:sp>
          <p:nvSpPr>
            <p:cNvPr id="165" name="TextBox 164">
              <a:extLst>
                <a:ext uri="{FF2B5EF4-FFF2-40B4-BE49-F238E27FC236}">
                  <a16:creationId xmlns:a16="http://schemas.microsoft.com/office/drawing/2014/main" id="{2A6CC6B6-123C-4D49-B948-FB17956BE5A4}"/>
                </a:ext>
              </a:extLst>
            </p:cNvPr>
            <p:cNvSpPr txBox="1"/>
            <p:nvPr/>
          </p:nvSpPr>
          <p:spPr>
            <a:xfrm>
              <a:off x="4704690" y="434052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Service plan</a:t>
              </a:r>
            </a:p>
          </p:txBody>
        </p:sp>
        <p:pic>
          <p:nvPicPr>
            <p:cNvPr id="166" name="Graphic 165">
              <a:extLst>
                <a:ext uri="{FF2B5EF4-FFF2-40B4-BE49-F238E27FC236}">
                  <a16:creationId xmlns:a16="http://schemas.microsoft.com/office/drawing/2014/main" id="{22F94C56-FC18-4458-AE0D-B42E536225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7539" y="3820864"/>
              <a:ext cx="548640" cy="548640"/>
            </a:xfrm>
            <a:prstGeom prst="rect">
              <a:avLst/>
            </a:prstGeom>
          </p:spPr>
        </p:pic>
        <p:pic>
          <p:nvPicPr>
            <p:cNvPr id="173" name="Graphic 172">
              <a:extLst>
                <a:ext uri="{FF2B5EF4-FFF2-40B4-BE49-F238E27FC236}">
                  <a16:creationId xmlns:a16="http://schemas.microsoft.com/office/drawing/2014/main" id="{99FDA2DD-C9CD-484C-BB05-440EB0E33B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174" name="Graphic 173">
              <a:extLst>
                <a:ext uri="{FF2B5EF4-FFF2-40B4-BE49-F238E27FC236}">
                  <a16:creationId xmlns:a16="http://schemas.microsoft.com/office/drawing/2014/main" id="{301AEEA4-C269-48E5-B871-EABA9CDA4E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186" name="TextBox 185">
              <a:extLst>
                <a:ext uri="{FF2B5EF4-FFF2-40B4-BE49-F238E27FC236}">
                  <a16:creationId xmlns:a16="http://schemas.microsoft.com/office/drawing/2014/main" id="{AA7CDB10-9EDC-4F16-A5F3-BAF75E347694}"/>
                </a:ext>
              </a:extLst>
            </p:cNvPr>
            <p:cNvSpPr txBox="1"/>
            <p:nvPr/>
          </p:nvSpPr>
          <p:spPr>
            <a:xfrm>
              <a:off x="4692071" y="61800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Windows or Linux</a:t>
              </a:r>
            </a:p>
          </p:txBody>
        </p:sp>
      </p:grpSp>
      <p:grpSp>
        <p:nvGrpSpPr>
          <p:cNvPr id="384" name="Group 383">
            <a:extLst>
              <a:ext uri="{FF2B5EF4-FFF2-40B4-BE49-F238E27FC236}">
                <a16:creationId xmlns:a16="http://schemas.microsoft.com/office/drawing/2014/main" id="{0D4EB2AE-6F2F-435E-9DEB-A761679EFBE6}"/>
              </a:ext>
            </a:extLst>
          </p:cNvPr>
          <p:cNvGrpSpPr/>
          <p:nvPr/>
        </p:nvGrpSpPr>
        <p:grpSpPr>
          <a:xfrm>
            <a:off x="2278696" y="2999980"/>
            <a:ext cx="1315467" cy="3497263"/>
            <a:chOff x="3317981" y="2941425"/>
            <a:chExt cx="1289791" cy="3429000"/>
          </a:xfrm>
        </p:grpSpPr>
        <p:sp>
          <p:nvSpPr>
            <p:cNvPr id="98" name="Rectangle 97">
              <a:extLst>
                <a:ext uri="{FF2B5EF4-FFF2-40B4-BE49-F238E27FC236}">
                  <a16:creationId xmlns:a16="http://schemas.microsoft.com/office/drawing/2014/main" id="{9FA65883-9F52-4ACF-BDFD-460CE6E702B0}"/>
                </a:ext>
              </a:extLst>
            </p:cNvPr>
            <p:cNvSpPr/>
            <p:nvPr/>
          </p:nvSpPr>
          <p:spPr bwMode="auto">
            <a:xfrm>
              <a:off x="3328318"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Rectangle 98">
              <a:extLst>
                <a:ext uri="{FF2B5EF4-FFF2-40B4-BE49-F238E27FC236}">
                  <a16:creationId xmlns:a16="http://schemas.microsoft.com/office/drawing/2014/main" id="{FBFB8BA9-B6F3-4BCF-8F5A-2393D1090BE1}"/>
                </a:ext>
              </a:extLst>
            </p:cNvPr>
            <p:cNvSpPr/>
            <p:nvPr/>
          </p:nvSpPr>
          <p:spPr bwMode="auto">
            <a:xfrm>
              <a:off x="3328318"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0" name="Rectangle 99">
              <a:extLst>
                <a:ext uri="{FF2B5EF4-FFF2-40B4-BE49-F238E27FC236}">
                  <a16:creationId xmlns:a16="http://schemas.microsoft.com/office/drawing/2014/main" id="{36D9FF20-CC67-4437-A86A-F1AC8C3D4620}"/>
                </a:ext>
              </a:extLst>
            </p:cNvPr>
            <p:cNvSpPr/>
            <p:nvPr/>
          </p:nvSpPr>
          <p:spPr bwMode="auto">
            <a:xfrm>
              <a:off x="3328786"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Rectangle 101">
              <a:extLst>
                <a:ext uri="{FF2B5EF4-FFF2-40B4-BE49-F238E27FC236}">
                  <a16:creationId xmlns:a16="http://schemas.microsoft.com/office/drawing/2014/main" id="{232D15FF-8E83-48F2-8EAA-3590BFBF6108}"/>
                </a:ext>
              </a:extLst>
            </p:cNvPr>
            <p:cNvSpPr/>
            <p:nvPr/>
          </p:nvSpPr>
          <p:spPr bwMode="auto">
            <a:xfrm>
              <a:off x="3328318"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Functions</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service</a:t>
              </a:r>
            </a:p>
          </p:txBody>
        </p:sp>
        <p:sp>
          <p:nvSpPr>
            <p:cNvPr id="158" name="TextBox 157">
              <a:extLst>
                <a:ext uri="{FF2B5EF4-FFF2-40B4-BE49-F238E27FC236}">
                  <a16:creationId xmlns:a16="http://schemas.microsoft.com/office/drawing/2014/main" id="{55FF8209-0615-42BA-9995-520CF0032A24}"/>
                </a:ext>
              </a:extLst>
            </p:cNvPr>
            <p:cNvSpPr txBox="1"/>
            <p:nvPr/>
          </p:nvSpPr>
          <p:spPr>
            <a:xfrm>
              <a:off x="3324126" y="52656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159" name="Graphic 158">
              <a:extLst>
                <a:ext uri="{FF2B5EF4-FFF2-40B4-BE49-F238E27FC236}">
                  <a16:creationId xmlns:a16="http://schemas.microsoft.com/office/drawing/2014/main" id="{D390A888-2766-4D34-8F29-B7FE0FC048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67" name="Graphic 166">
              <a:extLst>
                <a:ext uri="{FF2B5EF4-FFF2-40B4-BE49-F238E27FC236}">
                  <a16:creationId xmlns:a16="http://schemas.microsoft.com/office/drawing/2014/main" id="{D1641EDD-059C-4508-ABA7-DF1DACC59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68" name="TextBox 167">
              <a:extLst>
                <a:ext uri="{FF2B5EF4-FFF2-40B4-BE49-F238E27FC236}">
                  <a16:creationId xmlns:a16="http://schemas.microsoft.com/office/drawing/2014/main" id="{90812C70-2D37-41D2-92BD-3B131608CBB5}"/>
                </a:ext>
              </a:extLst>
            </p:cNvPr>
            <p:cNvSpPr txBox="1"/>
            <p:nvPr/>
          </p:nvSpPr>
          <p:spPr>
            <a:xfrm>
              <a:off x="3318687" y="4348354"/>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Consumption plan</a:t>
              </a:r>
            </a:p>
          </p:txBody>
        </p:sp>
        <p:pic>
          <p:nvPicPr>
            <p:cNvPr id="175" name="Graphic 174">
              <a:extLst>
                <a:ext uri="{FF2B5EF4-FFF2-40B4-BE49-F238E27FC236}">
                  <a16:creationId xmlns:a16="http://schemas.microsoft.com/office/drawing/2014/main" id="{5DCA56A1-8591-4DE4-9D15-CE65D8DD6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176" name="Graphic 175">
              <a:extLst>
                <a:ext uri="{FF2B5EF4-FFF2-40B4-BE49-F238E27FC236}">
                  <a16:creationId xmlns:a16="http://schemas.microsoft.com/office/drawing/2014/main" id="{996861BD-287E-4182-B1A5-1DECE46E74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185" name="TextBox 184">
              <a:extLst>
                <a:ext uri="{FF2B5EF4-FFF2-40B4-BE49-F238E27FC236}">
                  <a16:creationId xmlns:a16="http://schemas.microsoft.com/office/drawing/2014/main" id="{22FE1AC8-7E0D-4681-A775-8AD74DC04C68}"/>
                </a:ext>
              </a:extLst>
            </p:cNvPr>
            <p:cNvSpPr txBox="1"/>
            <p:nvPr/>
          </p:nvSpPr>
          <p:spPr>
            <a:xfrm>
              <a:off x="3317981" y="61800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Windows or Linux</a:t>
              </a:r>
            </a:p>
          </p:txBody>
        </p:sp>
      </p:grpSp>
      <p:grpSp>
        <p:nvGrpSpPr>
          <p:cNvPr id="389" name="Group 388">
            <a:extLst>
              <a:ext uri="{FF2B5EF4-FFF2-40B4-BE49-F238E27FC236}">
                <a16:creationId xmlns:a16="http://schemas.microsoft.com/office/drawing/2014/main" id="{1D2102A6-9407-46FA-B9F5-E7BAEA857482}"/>
              </a:ext>
            </a:extLst>
          </p:cNvPr>
          <p:cNvGrpSpPr/>
          <p:nvPr/>
        </p:nvGrpSpPr>
        <p:grpSpPr>
          <a:xfrm>
            <a:off x="10670964" y="2999980"/>
            <a:ext cx="1315028" cy="3497263"/>
            <a:chOff x="10177306" y="2941425"/>
            <a:chExt cx="1289360" cy="3429000"/>
          </a:xfrm>
        </p:grpSpPr>
        <p:sp>
          <p:nvSpPr>
            <p:cNvPr id="128" name="Rectangle 127">
              <a:extLst>
                <a:ext uri="{FF2B5EF4-FFF2-40B4-BE49-F238E27FC236}">
                  <a16:creationId xmlns:a16="http://schemas.microsoft.com/office/drawing/2014/main" id="{738BFFF1-B6BF-430B-9550-B2D4E62D6467}"/>
                </a:ext>
              </a:extLst>
            </p:cNvPr>
            <p:cNvSpPr/>
            <p:nvPr/>
          </p:nvSpPr>
          <p:spPr bwMode="auto">
            <a:xfrm>
              <a:off x="10182119"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3EED81F5-D73A-46EF-B151-4BEE4F144894}"/>
                </a:ext>
              </a:extLst>
            </p:cNvPr>
            <p:cNvSpPr/>
            <p:nvPr/>
          </p:nvSpPr>
          <p:spPr bwMode="auto">
            <a:xfrm>
              <a:off x="10182119"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Rectangle 129">
              <a:extLst>
                <a:ext uri="{FF2B5EF4-FFF2-40B4-BE49-F238E27FC236}">
                  <a16:creationId xmlns:a16="http://schemas.microsoft.com/office/drawing/2014/main" id="{04CD6D35-13FD-4AEB-BC3C-3AA481895FA7}"/>
                </a:ext>
              </a:extLst>
            </p:cNvPr>
            <p:cNvSpPr/>
            <p:nvPr/>
          </p:nvSpPr>
          <p:spPr bwMode="auto">
            <a:xfrm>
              <a:off x="10182587"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2" name="Rectangle 131">
              <a:extLst>
                <a:ext uri="{FF2B5EF4-FFF2-40B4-BE49-F238E27FC236}">
                  <a16:creationId xmlns:a16="http://schemas.microsoft.com/office/drawing/2014/main" id="{0BB2FFEE-1B51-4AE3-B3A1-33EF06DF2F1F}"/>
                </a:ext>
              </a:extLst>
            </p:cNvPr>
            <p:cNvSpPr/>
            <p:nvPr/>
          </p:nvSpPr>
          <p:spPr bwMode="auto">
            <a:xfrm>
              <a:off x="10182119"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On-premises</a:t>
              </a:r>
            </a:p>
          </p:txBody>
        </p:sp>
        <p:sp>
          <p:nvSpPr>
            <p:cNvPr id="160" name="TextBox 159">
              <a:extLst>
                <a:ext uri="{FF2B5EF4-FFF2-40B4-BE49-F238E27FC236}">
                  <a16:creationId xmlns:a16="http://schemas.microsoft.com/office/drawing/2014/main" id="{EB15942F-6782-4BA8-A879-C7218770C9C5}"/>
                </a:ext>
              </a:extLst>
            </p:cNvPr>
            <p:cNvSpPr txBox="1"/>
            <p:nvPr/>
          </p:nvSpPr>
          <p:spPr>
            <a:xfrm>
              <a:off x="10186506" y="52656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161" name="Graphic 160">
              <a:extLst>
                <a:ext uri="{FF2B5EF4-FFF2-40B4-BE49-F238E27FC236}">
                  <a16:creationId xmlns:a16="http://schemas.microsoft.com/office/drawing/2014/main" id="{F937AEBF-FDA6-4251-AC51-2F096B68CA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163" name="TextBox 162">
              <a:extLst>
                <a:ext uri="{FF2B5EF4-FFF2-40B4-BE49-F238E27FC236}">
                  <a16:creationId xmlns:a16="http://schemas.microsoft.com/office/drawing/2014/main" id="{73B72344-225C-4FDF-971B-ACB8F5F8D623}"/>
                </a:ext>
              </a:extLst>
            </p:cNvPr>
            <p:cNvSpPr txBox="1"/>
            <p:nvPr/>
          </p:nvSpPr>
          <p:spPr>
            <a:xfrm>
              <a:off x="10178480" y="4345546"/>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Service on Azure Stack</a:t>
              </a:r>
            </a:p>
          </p:txBody>
        </p:sp>
        <p:pic>
          <p:nvPicPr>
            <p:cNvPr id="172" name="Graphic 171">
              <a:extLst>
                <a:ext uri="{FF2B5EF4-FFF2-40B4-BE49-F238E27FC236}">
                  <a16:creationId xmlns:a16="http://schemas.microsoft.com/office/drawing/2014/main" id="{51E29701-C22D-4BC8-B7D1-D5B9C22BAF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190" name="TextBox 189">
              <a:extLst>
                <a:ext uri="{FF2B5EF4-FFF2-40B4-BE49-F238E27FC236}">
                  <a16:creationId xmlns:a16="http://schemas.microsoft.com/office/drawing/2014/main" id="{ED3A0554-CB5F-4C12-B5A8-939324DBB606}"/>
                </a:ext>
              </a:extLst>
            </p:cNvPr>
            <p:cNvSpPr txBox="1"/>
            <p:nvPr/>
          </p:nvSpPr>
          <p:spPr>
            <a:xfrm>
              <a:off x="10177306" y="6171414"/>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Windows</a:t>
              </a:r>
            </a:p>
          </p:txBody>
        </p:sp>
        <p:pic>
          <p:nvPicPr>
            <p:cNvPr id="197" name="Graphic 196">
              <a:extLst>
                <a:ext uri="{FF2B5EF4-FFF2-40B4-BE49-F238E27FC236}">
                  <a16:creationId xmlns:a16="http://schemas.microsoft.com/office/drawing/2014/main" id="{174A5327-5ABF-4C3B-BEBC-7620D4A2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365" y="3826842"/>
              <a:ext cx="508041" cy="508041"/>
            </a:xfrm>
            <a:prstGeom prst="rect">
              <a:avLst/>
            </a:prstGeom>
          </p:spPr>
        </p:pic>
      </p:grpSp>
      <p:grpSp>
        <p:nvGrpSpPr>
          <p:cNvPr id="387" name="Group 386">
            <a:extLst>
              <a:ext uri="{FF2B5EF4-FFF2-40B4-BE49-F238E27FC236}">
                <a16:creationId xmlns:a16="http://schemas.microsoft.com/office/drawing/2014/main" id="{5DD7F5DA-9492-4EB8-B178-D18F75D48FE5}"/>
              </a:ext>
            </a:extLst>
          </p:cNvPr>
          <p:cNvGrpSpPr/>
          <p:nvPr/>
        </p:nvGrpSpPr>
        <p:grpSpPr>
          <a:xfrm>
            <a:off x="7863996" y="2999980"/>
            <a:ext cx="1313694" cy="3497263"/>
            <a:chOff x="7425127" y="2941425"/>
            <a:chExt cx="1288052" cy="3429000"/>
          </a:xfrm>
        </p:grpSpPr>
        <p:sp>
          <p:nvSpPr>
            <p:cNvPr id="110" name="Rectangle 109">
              <a:extLst>
                <a:ext uri="{FF2B5EF4-FFF2-40B4-BE49-F238E27FC236}">
                  <a16:creationId xmlns:a16="http://schemas.microsoft.com/office/drawing/2014/main" id="{AA210A89-97DF-4C24-AD35-8DE860EBF7C9}"/>
                </a:ext>
              </a:extLst>
            </p:cNvPr>
            <p:cNvSpPr/>
            <p:nvPr/>
          </p:nvSpPr>
          <p:spPr bwMode="auto">
            <a:xfrm>
              <a:off x="7433725"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E3139211-B073-4FF7-ACD8-B61F420BBCA3}"/>
                </a:ext>
              </a:extLst>
            </p:cNvPr>
            <p:cNvSpPr/>
            <p:nvPr/>
          </p:nvSpPr>
          <p:spPr bwMode="auto">
            <a:xfrm>
              <a:off x="7433725"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892507F-3A98-4190-A0DA-FE5951FCECBD}"/>
                </a:ext>
              </a:extLst>
            </p:cNvPr>
            <p:cNvSpPr/>
            <p:nvPr/>
          </p:nvSpPr>
          <p:spPr bwMode="auto">
            <a:xfrm>
              <a:off x="7434193"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6A053E2-B1FF-43B6-865D-8EB117F3ECA1}"/>
                </a:ext>
              </a:extLst>
            </p:cNvPr>
            <p:cNvSpPr/>
            <p:nvPr/>
          </p:nvSpPr>
          <p:spPr bwMode="auto">
            <a:xfrm>
              <a:off x="7433725"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Additional Azure hosts</a:t>
              </a:r>
            </a:p>
          </p:txBody>
        </p:sp>
        <p:pic>
          <p:nvPicPr>
            <p:cNvPr id="147" name="Picture 146">
              <a:extLst>
                <a:ext uri="{FF2B5EF4-FFF2-40B4-BE49-F238E27FC236}">
                  <a16:creationId xmlns:a16="http://schemas.microsoft.com/office/drawing/2014/main" id="{458CB64B-4C8F-4EB9-9EFA-E2EA813DF7EA}"/>
                </a:ext>
              </a:extLst>
            </p:cNvPr>
            <p:cNvPicPr>
              <a:picLocks noChangeAspect="1"/>
            </p:cNvPicPr>
            <p:nvPr/>
          </p:nvPicPr>
          <p:blipFill>
            <a:blip r:embed="rId2"/>
            <a:stretch>
              <a:fillRect/>
            </a:stretch>
          </p:blipFill>
          <p:spPr>
            <a:xfrm>
              <a:off x="7758037" y="4727607"/>
              <a:ext cx="630295" cy="542436"/>
            </a:xfrm>
            <a:prstGeom prst="rect">
              <a:avLst/>
            </a:prstGeom>
          </p:spPr>
        </p:pic>
        <p:sp>
          <p:nvSpPr>
            <p:cNvPr id="155" name="TextBox 154">
              <a:extLst>
                <a:ext uri="{FF2B5EF4-FFF2-40B4-BE49-F238E27FC236}">
                  <a16:creationId xmlns:a16="http://schemas.microsoft.com/office/drawing/2014/main" id="{C46D6024-8552-458B-ADED-EE7CBF241420}"/>
                </a:ext>
              </a:extLst>
            </p:cNvPr>
            <p:cNvSpPr txBox="1"/>
            <p:nvPr/>
          </p:nvSpPr>
          <p:spPr>
            <a:xfrm>
              <a:off x="7425127" y="52656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196" name="Graphic 195">
              <a:extLst>
                <a:ext uri="{FF2B5EF4-FFF2-40B4-BE49-F238E27FC236}">
                  <a16:creationId xmlns:a16="http://schemas.microsoft.com/office/drawing/2014/main" id="{A7C6B9BA-327C-464E-973C-7E2AE58F7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067" y="3888643"/>
              <a:ext cx="365760" cy="365760"/>
            </a:xfrm>
            <a:prstGeom prst="rect">
              <a:avLst/>
            </a:prstGeom>
          </p:spPr>
        </p:pic>
        <p:pic>
          <p:nvPicPr>
            <p:cNvPr id="228" name="Picture 227" descr="A close up of a logo&#10;&#10;Description generated with high confidence">
              <a:extLst>
                <a:ext uri="{FF2B5EF4-FFF2-40B4-BE49-F238E27FC236}">
                  <a16:creationId xmlns:a16="http://schemas.microsoft.com/office/drawing/2014/main" id="{3C289756-ED1A-4267-ADE7-B5B7D8D00823}"/>
                </a:ext>
              </a:extLst>
            </p:cNvPr>
            <p:cNvPicPr>
              <a:picLocks noChangeAspect="1"/>
            </p:cNvPicPr>
            <p:nvPr/>
          </p:nvPicPr>
          <p:blipFill>
            <a:blip r:embed="rId15"/>
            <a:stretch>
              <a:fillRect/>
            </a:stretch>
          </p:blipFill>
          <p:spPr>
            <a:xfrm>
              <a:off x="7889403" y="3895808"/>
              <a:ext cx="365760" cy="365760"/>
            </a:xfrm>
            <a:prstGeom prst="rect">
              <a:avLst/>
            </a:prstGeom>
          </p:spPr>
        </p:pic>
        <p:sp>
          <p:nvSpPr>
            <p:cNvPr id="199" name="TextBox 198">
              <a:extLst>
                <a:ext uri="{FF2B5EF4-FFF2-40B4-BE49-F238E27FC236}">
                  <a16:creationId xmlns:a16="http://schemas.microsoft.com/office/drawing/2014/main" id="{5FFAC903-AA01-437E-B649-9C979AC1FEA0}"/>
                </a:ext>
              </a:extLst>
            </p:cNvPr>
            <p:cNvSpPr txBox="1"/>
            <p:nvPr/>
          </p:nvSpPr>
          <p:spPr>
            <a:xfrm>
              <a:off x="7432527" y="4345545"/>
              <a:ext cx="1279512"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AKS, Service Fabric Mesh, …</a:t>
              </a:r>
            </a:p>
          </p:txBody>
        </p:sp>
        <p:sp>
          <p:nvSpPr>
            <p:cNvPr id="200" name="Rectangle 199">
              <a:extLst>
                <a:ext uri="{FF2B5EF4-FFF2-40B4-BE49-F238E27FC236}">
                  <a16:creationId xmlns:a16="http://schemas.microsoft.com/office/drawing/2014/main" id="{E74A50F6-A026-42A7-A407-4B64718D324B}"/>
                </a:ext>
              </a:extLst>
            </p:cNvPr>
            <p:cNvSpPr/>
            <p:nvPr/>
          </p:nvSpPr>
          <p:spPr bwMode="auto">
            <a:xfrm>
              <a:off x="8301202"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solidFill>
                    <a:sysClr val="windowText" lastClr="000000"/>
                  </a:solidFill>
                  <a:effectLst/>
                  <a:uLnTx/>
                  <a:uFillTx/>
                  <a:latin typeface="Segoe UI"/>
                  <a:ea typeface="+mn-ea"/>
                  <a:cs typeface="+mn-cs"/>
                </a:rPr>
                <a:t>●●●</a:t>
              </a:r>
            </a:p>
          </p:txBody>
        </p:sp>
        <p:pic>
          <p:nvPicPr>
            <p:cNvPr id="204" name="Graphic 203">
              <a:extLst>
                <a:ext uri="{FF2B5EF4-FFF2-40B4-BE49-F238E27FC236}">
                  <a16:creationId xmlns:a16="http://schemas.microsoft.com/office/drawing/2014/main" id="{723FFD73-161F-4158-887C-D4E01F28C9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205" name="TextBox 204">
              <a:extLst>
                <a:ext uri="{FF2B5EF4-FFF2-40B4-BE49-F238E27FC236}">
                  <a16:creationId xmlns:a16="http://schemas.microsoft.com/office/drawing/2014/main" id="{7338C6A1-E5FF-45C5-A13B-9FF33D898E12}"/>
                </a:ext>
              </a:extLst>
            </p:cNvPr>
            <p:cNvSpPr txBox="1"/>
            <p:nvPr/>
          </p:nvSpPr>
          <p:spPr>
            <a:xfrm>
              <a:off x="7429401" y="6186650"/>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Linux</a:t>
              </a:r>
            </a:p>
          </p:txBody>
        </p:sp>
      </p:grpSp>
      <p:grpSp>
        <p:nvGrpSpPr>
          <p:cNvPr id="388" name="Group 387">
            <a:extLst>
              <a:ext uri="{FF2B5EF4-FFF2-40B4-BE49-F238E27FC236}">
                <a16:creationId xmlns:a16="http://schemas.microsoft.com/office/drawing/2014/main" id="{B8604A61-CF42-405C-B9B5-CCBA7D3FDA22}"/>
              </a:ext>
            </a:extLst>
          </p:cNvPr>
          <p:cNvGrpSpPr/>
          <p:nvPr/>
        </p:nvGrpSpPr>
        <p:grpSpPr>
          <a:xfrm>
            <a:off x="9265960" y="2999980"/>
            <a:ext cx="1313034" cy="3497263"/>
            <a:chOff x="8799726" y="2941425"/>
            <a:chExt cx="1287405" cy="3429000"/>
          </a:xfrm>
        </p:grpSpPr>
        <p:sp>
          <p:nvSpPr>
            <p:cNvPr id="116" name="Rectangle 115">
              <a:extLst>
                <a:ext uri="{FF2B5EF4-FFF2-40B4-BE49-F238E27FC236}">
                  <a16:creationId xmlns:a16="http://schemas.microsoft.com/office/drawing/2014/main" id="{9EB51298-7E94-4758-AF29-1D6A32726ACB}"/>
                </a:ext>
              </a:extLst>
            </p:cNvPr>
            <p:cNvSpPr/>
            <p:nvPr/>
          </p:nvSpPr>
          <p:spPr bwMode="auto">
            <a:xfrm>
              <a:off x="8804573"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7" name="Rectangle 116">
              <a:extLst>
                <a:ext uri="{FF2B5EF4-FFF2-40B4-BE49-F238E27FC236}">
                  <a16:creationId xmlns:a16="http://schemas.microsoft.com/office/drawing/2014/main" id="{4E36DCB4-7B35-45ED-B991-F65A843DAC76}"/>
                </a:ext>
              </a:extLst>
            </p:cNvPr>
            <p:cNvSpPr/>
            <p:nvPr/>
          </p:nvSpPr>
          <p:spPr bwMode="auto">
            <a:xfrm>
              <a:off x="8804573"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8" name="Rectangle 117">
              <a:extLst>
                <a:ext uri="{FF2B5EF4-FFF2-40B4-BE49-F238E27FC236}">
                  <a16:creationId xmlns:a16="http://schemas.microsoft.com/office/drawing/2014/main" id="{9B0170C4-78BC-4FE3-BAB4-471D67F8943D}"/>
                </a:ext>
              </a:extLst>
            </p:cNvPr>
            <p:cNvSpPr/>
            <p:nvPr/>
          </p:nvSpPr>
          <p:spPr bwMode="auto">
            <a:xfrm>
              <a:off x="8805041"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8264D9D9-87E4-4FA3-96A4-13AC3178314D}"/>
                </a:ext>
              </a:extLst>
            </p:cNvPr>
            <p:cNvSpPr/>
            <p:nvPr/>
          </p:nvSpPr>
          <p:spPr bwMode="auto">
            <a:xfrm>
              <a:off x="8804573"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Non-Azure hosts</a:t>
              </a:r>
            </a:p>
          </p:txBody>
        </p:sp>
        <p:pic>
          <p:nvPicPr>
            <p:cNvPr id="151" name="Picture 150">
              <a:extLst>
                <a:ext uri="{FF2B5EF4-FFF2-40B4-BE49-F238E27FC236}">
                  <a16:creationId xmlns:a16="http://schemas.microsoft.com/office/drawing/2014/main" id="{454635E1-787B-4C2F-B44B-3A1C148116F4}"/>
                </a:ext>
              </a:extLst>
            </p:cNvPr>
            <p:cNvPicPr>
              <a:picLocks noChangeAspect="1"/>
            </p:cNvPicPr>
            <p:nvPr/>
          </p:nvPicPr>
          <p:blipFill>
            <a:blip r:embed="rId2"/>
            <a:stretch>
              <a:fillRect/>
            </a:stretch>
          </p:blipFill>
          <p:spPr>
            <a:xfrm>
              <a:off x="9128885" y="4727607"/>
              <a:ext cx="630295" cy="542436"/>
            </a:xfrm>
            <a:prstGeom prst="rect">
              <a:avLst/>
            </a:prstGeom>
          </p:spPr>
        </p:pic>
        <p:sp>
          <p:nvSpPr>
            <p:cNvPr id="156" name="TextBox 155">
              <a:extLst>
                <a:ext uri="{FF2B5EF4-FFF2-40B4-BE49-F238E27FC236}">
                  <a16:creationId xmlns:a16="http://schemas.microsoft.com/office/drawing/2014/main" id="{F72C52D9-1EB6-4F55-89BB-06A4EF1AB7BC}"/>
                </a:ext>
              </a:extLst>
            </p:cNvPr>
            <p:cNvSpPr txBox="1"/>
            <p:nvPr/>
          </p:nvSpPr>
          <p:spPr>
            <a:xfrm>
              <a:off x="8803383" y="5262241"/>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171" name="Graphic 170">
              <a:extLst>
                <a:ext uri="{FF2B5EF4-FFF2-40B4-BE49-F238E27FC236}">
                  <a16:creationId xmlns:a16="http://schemas.microsoft.com/office/drawing/2014/main" id="{4B9AD101-B40B-4052-BEE4-1F7E32FD15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188" name="TextBox 187">
              <a:extLst>
                <a:ext uri="{FF2B5EF4-FFF2-40B4-BE49-F238E27FC236}">
                  <a16:creationId xmlns:a16="http://schemas.microsoft.com/office/drawing/2014/main" id="{841ADDE8-BD3E-4282-AA36-2735F775EE96}"/>
                </a:ext>
              </a:extLst>
            </p:cNvPr>
            <p:cNvSpPr txBox="1"/>
            <p:nvPr/>
          </p:nvSpPr>
          <p:spPr>
            <a:xfrm>
              <a:off x="8800261" y="6185758"/>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Linux</a:t>
              </a:r>
            </a:p>
          </p:txBody>
        </p:sp>
        <p:pic>
          <p:nvPicPr>
            <p:cNvPr id="201" name="Picture 200" descr="A close up of a logo&#10;&#10;Description generated with very high confidence">
              <a:extLst>
                <a:ext uri="{FF2B5EF4-FFF2-40B4-BE49-F238E27FC236}">
                  <a16:creationId xmlns:a16="http://schemas.microsoft.com/office/drawing/2014/main" id="{E60DAF3C-9F7C-43BF-9E3F-F492716C4C34}"/>
                </a:ext>
              </a:extLst>
            </p:cNvPr>
            <p:cNvPicPr>
              <a:picLocks noChangeAspect="1"/>
            </p:cNvPicPr>
            <p:nvPr/>
          </p:nvPicPr>
          <p:blipFill>
            <a:blip r:embed="rId16"/>
            <a:stretch>
              <a:fillRect/>
            </a:stretch>
          </p:blipFill>
          <p:spPr>
            <a:xfrm>
              <a:off x="8848137" y="3893731"/>
              <a:ext cx="365760" cy="354890"/>
            </a:xfrm>
            <a:prstGeom prst="rect">
              <a:avLst/>
            </a:prstGeom>
          </p:spPr>
        </p:pic>
        <p:sp>
          <p:nvSpPr>
            <p:cNvPr id="203" name="Rectangle 202">
              <a:extLst>
                <a:ext uri="{FF2B5EF4-FFF2-40B4-BE49-F238E27FC236}">
                  <a16:creationId xmlns:a16="http://schemas.microsoft.com/office/drawing/2014/main" id="{9E6F6FC5-2254-441D-B894-868A3419DD1F}"/>
                </a:ext>
              </a:extLst>
            </p:cNvPr>
            <p:cNvSpPr/>
            <p:nvPr/>
          </p:nvSpPr>
          <p:spPr bwMode="auto">
            <a:xfrm>
              <a:off x="9666785"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solidFill>
                    <a:sysClr val="windowText" lastClr="000000"/>
                  </a:solidFill>
                  <a:effectLst/>
                  <a:uLnTx/>
                  <a:uFillTx/>
                  <a:latin typeface="Segoe UI"/>
                  <a:ea typeface="+mn-ea"/>
                  <a:cs typeface="+mn-cs"/>
                </a:rPr>
                <a:t>●●●</a:t>
              </a:r>
            </a:p>
          </p:txBody>
        </p:sp>
        <p:sp>
          <p:nvSpPr>
            <p:cNvPr id="206" name="TextBox 205">
              <a:extLst>
                <a:ext uri="{FF2B5EF4-FFF2-40B4-BE49-F238E27FC236}">
                  <a16:creationId xmlns:a16="http://schemas.microsoft.com/office/drawing/2014/main" id="{86243F16-6BF1-4317-9248-5FD82376CEE4}"/>
                </a:ext>
              </a:extLst>
            </p:cNvPr>
            <p:cNvSpPr txBox="1"/>
            <p:nvPr/>
          </p:nvSpPr>
          <p:spPr>
            <a:xfrm>
              <a:off x="8799726" y="4349855"/>
              <a:ext cx="1287405"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K8s, raw VMs, &amp; more</a:t>
              </a:r>
            </a:p>
          </p:txBody>
        </p:sp>
        <p:pic>
          <p:nvPicPr>
            <p:cNvPr id="207" name="Graphic 206">
              <a:extLst>
                <a:ext uri="{FF2B5EF4-FFF2-40B4-BE49-F238E27FC236}">
                  <a16:creationId xmlns:a16="http://schemas.microsoft.com/office/drawing/2014/main" id="{955C9753-DFD5-47AF-89F0-DABDCFD7F104}"/>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0788" t="25888" r="28207" b="21307"/>
            <a:stretch/>
          </p:blipFill>
          <p:spPr>
            <a:xfrm>
              <a:off x="9257461" y="3896707"/>
              <a:ext cx="365760" cy="363963"/>
            </a:xfrm>
            <a:prstGeom prst="rect">
              <a:avLst/>
            </a:prstGeom>
          </p:spPr>
        </p:pic>
      </p:grpSp>
      <p:sp>
        <p:nvSpPr>
          <p:cNvPr id="209" name="Rectangle 208">
            <a:extLst>
              <a:ext uri="{FF2B5EF4-FFF2-40B4-BE49-F238E27FC236}">
                <a16:creationId xmlns:a16="http://schemas.microsoft.com/office/drawing/2014/main" id="{405ABE7D-6B40-4141-AC69-9C6878A8293A}"/>
              </a:ext>
            </a:extLst>
          </p:cNvPr>
          <p:cNvSpPr/>
          <p:nvPr/>
        </p:nvSpPr>
        <p:spPr bwMode="auto">
          <a:xfrm>
            <a:off x="890736" y="2626356"/>
            <a:ext cx="1305645" cy="267269"/>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Development</a:t>
            </a:r>
          </a:p>
        </p:txBody>
      </p:sp>
      <p:sp>
        <p:nvSpPr>
          <p:cNvPr id="212" name="Rectangle 211">
            <a:extLst>
              <a:ext uri="{FF2B5EF4-FFF2-40B4-BE49-F238E27FC236}">
                <a16:creationId xmlns:a16="http://schemas.microsoft.com/office/drawing/2014/main" id="{2C55852F-342F-4130-81CE-B6564DF73416}"/>
              </a:ext>
            </a:extLst>
          </p:cNvPr>
          <p:cNvSpPr/>
          <p:nvPr/>
        </p:nvSpPr>
        <p:spPr bwMode="auto">
          <a:xfrm>
            <a:off x="2289239" y="2627910"/>
            <a:ext cx="9696753" cy="26571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Hosting</a:t>
            </a:r>
          </a:p>
        </p:txBody>
      </p:sp>
      <p:grpSp>
        <p:nvGrpSpPr>
          <p:cNvPr id="386" name="Group 385">
            <a:extLst>
              <a:ext uri="{FF2B5EF4-FFF2-40B4-BE49-F238E27FC236}">
                <a16:creationId xmlns:a16="http://schemas.microsoft.com/office/drawing/2014/main" id="{1011A497-3B35-490D-970E-90308AA41106}"/>
              </a:ext>
            </a:extLst>
          </p:cNvPr>
          <p:cNvGrpSpPr/>
          <p:nvPr/>
        </p:nvGrpSpPr>
        <p:grpSpPr>
          <a:xfrm>
            <a:off x="6470443" y="2999980"/>
            <a:ext cx="1306365" cy="3497263"/>
            <a:chOff x="6058774" y="2941425"/>
            <a:chExt cx="1280866" cy="3429000"/>
          </a:xfrm>
        </p:grpSpPr>
        <p:sp>
          <p:nvSpPr>
            <p:cNvPr id="214" name="Rectangle 213">
              <a:extLst>
                <a:ext uri="{FF2B5EF4-FFF2-40B4-BE49-F238E27FC236}">
                  <a16:creationId xmlns:a16="http://schemas.microsoft.com/office/drawing/2014/main" id="{84D5C318-6F28-458D-9807-E2D22A050C1C}"/>
                </a:ext>
              </a:extLst>
            </p:cNvPr>
            <p:cNvSpPr/>
            <p:nvPr/>
          </p:nvSpPr>
          <p:spPr bwMode="auto">
            <a:xfrm>
              <a:off x="6059981"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F163EA99-070D-490A-ACF7-B9269361B041}"/>
                </a:ext>
              </a:extLst>
            </p:cNvPr>
            <p:cNvSpPr/>
            <p:nvPr/>
          </p:nvSpPr>
          <p:spPr bwMode="auto">
            <a:xfrm>
              <a:off x="6059981"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6" name="Rectangle 215">
              <a:extLst>
                <a:ext uri="{FF2B5EF4-FFF2-40B4-BE49-F238E27FC236}">
                  <a16:creationId xmlns:a16="http://schemas.microsoft.com/office/drawing/2014/main" id="{045AA712-F75F-4B37-ADD5-A80AF9850BE8}"/>
                </a:ext>
              </a:extLst>
            </p:cNvPr>
            <p:cNvSpPr/>
            <p:nvPr/>
          </p:nvSpPr>
          <p:spPr bwMode="auto">
            <a:xfrm>
              <a:off x="6060449"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7" name="Rectangle 216">
              <a:extLst>
                <a:ext uri="{FF2B5EF4-FFF2-40B4-BE49-F238E27FC236}">
                  <a16:creationId xmlns:a16="http://schemas.microsoft.com/office/drawing/2014/main" id="{75F6CAC1-F3DB-47B1-A8DE-8115B9DABDE2}"/>
                </a:ext>
              </a:extLst>
            </p:cNvPr>
            <p:cNvSpPr/>
            <p:nvPr/>
          </p:nvSpPr>
          <p:spPr bwMode="auto">
            <a:xfrm>
              <a:off x="6059981"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IoT devices</a:t>
              </a:r>
            </a:p>
          </p:txBody>
        </p:sp>
        <p:pic>
          <p:nvPicPr>
            <p:cNvPr id="218" name="Picture 217">
              <a:extLst>
                <a:ext uri="{FF2B5EF4-FFF2-40B4-BE49-F238E27FC236}">
                  <a16:creationId xmlns:a16="http://schemas.microsoft.com/office/drawing/2014/main" id="{9E5EDC53-6B43-4539-B15C-3F8F21295641}"/>
                </a:ext>
              </a:extLst>
            </p:cNvPr>
            <p:cNvPicPr>
              <a:picLocks noChangeAspect="1"/>
            </p:cNvPicPr>
            <p:nvPr/>
          </p:nvPicPr>
          <p:blipFill>
            <a:blip r:embed="rId2"/>
            <a:stretch>
              <a:fillRect/>
            </a:stretch>
          </p:blipFill>
          <p:spPr>
            <a:xfrm>
              <a:off x="6384293" y="4727607"/>
              <a:ext cx="630295" cy="542436"/>
            </a:xfrm>
            <a:prstGeom prst="rect">
              <a:avLst/>
            </a:prstGeom>
          </p:spPr>
        </p:pic>
        <p:sp>
          <p:nvSpPr>
            <p:cNvPr id="219" name="TextBox 218">
              <a:extLst>
                <a:ext uri="{FF2B5EF4-FFF2-40B4-BE49-F238E27FC236}">
                  <a16:creationId xmlns:a16="http://schemas.microsoft.com/office/drawing/2014/main" id="{F1F9D8C2-8434-4423-9E40-DE0386606055}"/>
                </a:ext>
              </a:extLst>
            </p:cNvPr>
            <p:cNvSpPr txBox="1"/>
            <p:nvPr/>
          </p:nvSpPr>
          <p:spPr>
            <a:xfrm>
              <a:off x="6059480" y="5268998"/>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Container</a:t>
              </a:r>
            </a:p>
          </p:txBody>
        </p:sp>
        <p:pic>
          <p:nvPicPr>
            <p:cNvPr id="220" name="Graphic 219">
              <a:extLst>
                <a:ext uri="{FF2B5EF4-FFF2-40B4-BE49-F238E27FC236}">
                  <a16:creationId xmlns:a16="http://schemas.microsoft.com/office/drawing/2014/main" id="{587CA4F3-5D6B-4C96-BF9E-683B8BBD6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221" name="Graphic 220">
              <a:extLst>
                <a:ext uri="{FF2B5EF4-FFF2-40B4-BE49-F238E27FC236}">
                  <a16:creationId xmlns:a16="http://schemas.microsoft.com/office/drawing/2014/main" id="{56C413F5-B5EB-4573-A446-8DDDB65044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47135" y="3801824"/>
              <a:ext cx="504609" cy="538705"/>
            </a:xfrm>
            <a:prstGeom prst="rect">
              <a:avLst/>
            </a:prstGeom>
          </p:spPr>
        </p:pic>
        <p:sp>
          <p:nvSpPr>
            <p:cNvPr id="222" name="TextBox 221">
              <a:extLst>
                <a:ext uri="{FF2B5EF4-FFF2-40B4-BE49-F238E27FC236}">
                  <a16:creationId xmlns:a16="http://schemas.microsoft.com/office/drawing/2014/main" id="{A88511C1-B9E6-4442-8BA3-D919C7C59A78}"/>
                </a:ext>
              </a:extLst>
            </p:cNvPr>
            <p:cNvSpPr txBox="1"/>
            <p:nvPr/>
          </p:nvSpPr>
          <p:spPr>
            <a:xfrm>
              <a:off x="6059414" y="4348354"/>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IoT Edge</a:t>
              </a:r>
            </a:p>
          </p:txBody>
        </p:sp>
        <p:sp>
          <p:nvSpPr>
            <p:cNvPr id="223" name="TextBox 222">
              <a:extLst>
                <a:ext uri="{FF2B5EF4-FFF2-40B4-BE49-F238E27FC236}">
                  <a16:creationId xmlns:a16="http://schemas.microsoft.com/office/drawing/2014/main" id="{ED5E9FF0-542F-4194-A84D-E5190BE48A65}"/>
                </a:ext>
              </a:extLst>
            </p:cNvPr>
            <p:cNvSpPr txBox="1"/>
            <p:nvPr/>
          </p:nvSpPr>
          <p:spPr>
            <a:xfrm>
              <a:off x="6058774" y="6183330"/>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Linux</a:t>
              </a:r>
            </a:p>
          </p:txBody>
        </p:sp>
      </p:grpSp>
      <p:grpSp>
        <p:nvGrpSpPr>
          <p:cNvPr id="383" name="Group 382">
            <a:extLst>
              <a:ext uri="{FF2B5EF4-FFF2-40B4-BE49-F238E27FC236}">
                <a16:creationId xmlns:a16="http://schemas.microsoft.com/office/drawing/2014/main" id="{1CB66498-40A4-451F-B725-ECE69CEC1D68}"/>
              </a:ext>
            </a:extLst>
          </p:cNvPr>
          <p:cNvGrpSpPr/>
          <p:nvPr/>
        </p:nvGrpSpPr>
        <p:grpSpPr>
          <a:xfrm>
            <a:off x="886690" y="2999426"/>
            <a:ext cx="1310431" cy="3497817"/>
            <a:chOff x="1953145" y="2940881"/>
            <a:chExt cx="1284853" cy="3429544"/>
          </a:xfrm>
        </p:grpSpPr>
        <p:sp>
          <p:nvSpPr>
            <p:cNvPr id="92" name="Rectangle 91">
              <a:extLst>
                <a:ext uri="{FF2B5EF4-FFF2-40B4-BE49-F238E27FC236}">
                  <a16:creationId xmlns:a16="http://schemas.microsoft.com/office/drawing/2014/main" id="{648AD6D7-1CF3-44A8-AD22-58FADAF4938F}"/>
                </a:ext>
              </a:extLst>
            </p:cNvPr>
            <p:cNvSpPr/>
            <p:nvPr/>
          </p:nvSpPr>
          <p:spPr bwMode="auto">
            <a:xfrm>
              <a:off x="1958544"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801FDC67-CECD-4AEB-AFD0-E93C734E8951}"/>
                </a:ext>
              </a:extLst>
            </p:cNvPr>
            <p:cNvSpPr/>
            <p:nvPr/>
          </p:nvSpPr>
          <p:spPr bwMode="auto">
            <a:xfrm>
              <a:off x="1958544"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4" name="Rectangle 93">
              <a:extLst>
                <a:ext uri="{FF2B5EF4-FFF2-40B4-BE49-F238E27FC236}">
                  <a16:creationId xmlns:a16="http://schemas.microsoft.com/office/drawing/2014/main" id="{1B77705D-805A-4B68-A7E1-4C9077013666}"/>
                </a:ext>
              </a:extLst>
            </p:cNvPr>
            <p:cNvSpPr/>
            <p:nvPr/>
          </p:nvSpPr>
          <p:spPr bwMode="auto">
            <a:xfrm>
              <a:off x="1959012"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Rectangle 95">
              <a:extLst>
                <a:ext uri="{FF2B5EF4-FFF2-40B4-BE49-F238E27FC236}">
                  <a16:creationId xmlns:a16="http://schemas.microsoft.com/office/drawing/2014/main" id="{179AC1F9-0FEC-404C-84E9-16A352E95EA0}"/>
                </a:ext>
              </a:extLst>
            </p:cNvPr>
            <p:cNvSpPr/>
            <p:nvPr/>
          </p:nvSpPr>
          <p:spPr bwMode="auto">
            <a:xfrm>
              <a:off x="1958544" y="2940881"/>
              <a:ext cx="1278986" cy="686344"/>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Local dev machine</a:t>
              </a:r>
            </a:p>
          </p:txBody>
        </p:sp>
        <p:pic>
          <p:nvPicPr>
            <p:cNvPr id="149" name="Graphic 148">
              <a:extLst>
                <a:ext uri="{FF2B5EF4-FFF2-40B4-BE49-F238E27FC236}">
                  <a16:creationId xmlns:a16="http://schemas.microsoft.com/office/drawing/2014/main" id="{D1221A1B-EF40-47D6-80E4-93AFA2DD30C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150" name="Picture 149">
              <a:extLst>
                <a:ext uri="{FF2B5EF4-FFF2-40B4-BE49-F238E27FC236}">
                  <a16:creationId xmlns:a16="http://schemas.microsoft.com/office/drawing/2014/main" id="{DF39F5A2-4EFB-47E2-92F5-7B5B6FD8AB2E}"/>
                </a:ext>
              </a:extLst>
            </p:cNvPr>
            <p:cNvPicPr>
              <a:picLocks noChangeAspect="1"/>
            </p:cNvPicPr>
            <p:nvPr/>
          </p:nvPicPr>
          <p:blipFill>
            <a:blip r:embed="rId2"/>
            <a:stretch>
              <a:fillRect/>
            </a:stretch>
          </p:blipFill>
          <p:spPr>
            <a:xfrm>
              <a:off x="2607218" y="4727607"/>
              <a:ext cx="630295" cy="542436"/>
            </a:xfrm>
            <a:prstGeom prst="rect">
              <a:avLst/>
            </a:prstGeom>
          </p:spPr>
        </p:pic>
        <p:sp>
          <p:nvSpPr>
            <p:cNvPr id="153" name="TextBox 152">
              <a:extLst>
                <a:ext uri="{FF2B5EF4-FFF2-40B4-BE49-F238E27FC236}">
                  <a16:creationId xmlns:a16="http://schemas.microsoft.com/office/drawing/2014/main" id="{58377AA8-90E4-4B84-9606-F9F5411C5A58}"/>
                </a:ext>
              </a:extLst>
            </p:cNvPr>
            <p:cNvSpPr txBox="1"/>
            <p:nvPr/>
          </p:nvSpPr>
          <p:spPr>
            <a:xfrm>
              <a:off x="1955663" y="5268998"/>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Code or container</a:t>
              </a:r>
            </a:p>
          </p:txBody>
        </p:sp>
        <p:pic>
          <p:nvPicPr>
            <p:cNvPr id="169" name="Graphic 168">
              <a:extLst>
                <a:ext uri="{FF2B5EF4-FFF2-40B4-BE49-F238E27FC236}">
                  <a16:creationId xmlns:a16="http://schemas.microsoft.com/office/drawing/2014/main" id="{D1A7FD72-935C-4D0C-B525-58AAC8161D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557" y="3651121"/>
              <a:ext cx="274320" cy="274320"/>
            </a:xfrm>
            <a:prstGeom prst="rect">
              <a:avLst/>
            </a:prstGeom>
          </p:spPr>
        </p:pic>
        <p:sp>
          <p:nvSpPr>
            <p:cNvPr id="170" name="TextBox 169">
              <a:extLst>
                <a:ext uri="{FF2B5EF4-FFF2-40B4-BE49-F238E27FC236}">
                  <a16:creationId xmlns:a16="http://schemas.microsoft.com/office/drawing/2014/main" id="{894AFD33-856E-4063-9424-6C5F2E66474E}"/>
                </a:ext>
              </a:extLst>
            </p:cNvPr>
            <p:cNvSpPr txBox="1"/>
            <p:nvPr/>
          </p:nvSpPr>
          <p:spPr>
            <a:xfrm>
              <a:off x="1953145" y="4348354"/>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Core Tools + favorite editor</a:t>
              </a:r>
            </a:p>
          </p:txBody>
        </p:sp>
        <p:pic>
          <p:nvPicPr>
            <p:cNvPr id="182" name="Graphic 181">
              <a:extLst>
                <a:ext uri="{FF2B5EF4-FFF2-40B4-BE49-F238E27FC236}">
                  <a16:creationId xmlns:a16="http://schemas.microsoft.com/office/drawing/2014/main" id="{9BFD16AC-62E8-4244-B5E1-ABCAD450F4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183" name="Graphic 182">
              <a:extLst>
                <a:ext uri="{FF2B5EF4-FFF2-40B4-BE49-F238E27FC236}">
                  <a16:creationId xmlns:a16="http://schemas.microsoft.com/office/drawing/2014/main" id="{86FC2DE6-49F2-4784-8BF6-CE208D689F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837" y="5870065"/>
              <a:ext cx="365760" cy="86319"/>
            </a:xfrm>
            <a:prstGeom prst="rect">
              <a:avLst/>
            </a:prstGeom>
          </p:spPr>
        </p:pic>
        <p:pic>
          <p:nvPicPr>
            <p:cNvPr id="184" name="Graphic 183">
              <a:extLst>
                <a:ext uri="{FF2B5EF4-FFF2-40B4-BE49-F238E27FC236}">
                  <a16:creationId xmlns:a16="http://schemas.microsoft.com/office/drawing/2014/main" id="{3053E11C-C1AA-459A-9FDE-A8756A8C59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187" name="TextBox 186">
              <a:extLst>
                <a:ext uri="{FF2B5EF4-FFF2-40B4-BE49-F238E27FC236}">
                  <a16:creationId xmlns:a16="http://schemas.microsoft.com/office/drawing/2014/main" id="{759F946C-429D-42BB-B447-A652C4D0497E}"/>
                </a:ext>
              </a:extLst>
            </p:cNvPr>
            <p:cNvSpPr txBox="1"/>
            <p:nvPr/>
          </p:nvSpPr>
          <p:spPr>
            <a:xfrm>
              <a:off x="1953145" y="6176832"/>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Windows, macOS, or Linux</a:t>
              </a:r>
            </a:p>
          </p:txBody>
        </p:sp>
        <p:pic>
          <p:nvPicPr>
            <p:cNvPr id="229" name="Graphic 228">
              <a:extLst>
                <a:ext uri="{FF2B5EF4-FFF2-40B4-BE49-F238E27FC236}">
                  <a16:creationId xmlns:a16="http://schemas.microsoft.com/office/drawing/2014/main" id="{6B328477-D0E4-41AF-9659-0FF25E56280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50443" y="4066412"/>
              <a:ext cx="274320" cy="268833"/>
            </a:xfrm>
            <a:prstGeom prst="rect">
              <a:avLst/>
            </a:prstGeom>
          </p:spPr>
        </p:pic>
        <p:pic>
          <p:nvPicPr>
            <p:cNvPr id="230" name="Graphic 229">
              <a:extLst>
                <a:ext uri="{FF2B5EF4-FFF2-40B4-BE49-F238E27FC236}">
                  <a16:creationId xmlns:a16="http://schemas.microsoft.com/office/drawing/2014/main" id="{45C72C51-2282-44D4-8419-E1B6EB15DD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37276" y="4052180"/>
              <a:ext cx="274320" cy="279919"/>
            </a:xfrm>
            <a:prstGeom prst="rect">
              <a:avLst/>
            </a:prstGeom>
          </p:spPr>
        </p:pic>
        <p:sp>
          <p:nvSpPr>
            <p:cNvPr id="231" name="Rectangle 230">
              <a:extLst>
                <a:ext uri="{FF2B5EF4-FFF2-40B4-BE49-F238E27FC236}">
                  <a16:creationId xmlns:a16="http://schemas.microsoft.com/office/drawing/2014/main" id="{19CE9A16-B916-49D4-BC3D-E4D222FF8845}"/>
                </a:ext>
              </a:extLst>
            </p:cNvPr>
            <p:cNvSpPr/>
            <p:nvPr/>
          </p:nvSpPr>
          <p:spPr bwMode="auto">
            <a:xfrm>
              <a:off x="2891484" y="4057779"/>
              <a:ext cx="274320" cy="2743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solidFill>
                    <a:sysClr val="windowText" lastClr="000000"/>
                  </a:solidFill>
                  <a:effectLst/>
                  <a:uLnTx/>
                  <a:uFillTx/>
                  <a:latin typeface="Segoe UI"/>
                  <a:ea typeface="+mn-ea"/>
                  <a:cs typeface="+mn-cs"/>
                </a:rPr>
                <a:t>●●●</a:t>
              </a:r>
            </a:p>
          </p:txBody>
        </p:sp>
        <p:sp>
          <p:nvSpPr>
            <p:cNvPr id="232" name="Rectangle 231">
              <a:extLst>
                <a:ext uri="{FF2B5EF4-FFF2-40B4-BE49-F238E27FC236}">
                  <a16:creationId xmlns:a16="http://schemas.microsoft.com/office/drawing/2014/main" id="{00CD36DC-57FB-4E44-A60D-0561DF48E990}"/>
                </a:ext>
              </a:extLst>
            </p:cNvPr>
            <p:cNvSpPr/>
            <p:nvPr/>
          </p:nvSpPr>
          <p:spPr bwMode="auto">
            <a:xfrm>
              <a:off x="2449696" y="3925441"/>
              <a:ext cx="274320" cy="140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solidFill>
                    <a:sysClr val="windowText" lastClr="000000"/>
                  </a:solidFill>
                  <a:effectLst/>
                  <a:uLnTx/>
                  <a:uFillTx/>
                  <a:latin typeface="Segoe UI"/>
                  <a:ea typeface="+mn-ea"/>
                  <a:cs typeface="+mn-cs"/>
                </a:rPr>
                <a:t>+</a:t>
              </a:r>
            </a:p>
          </p:txBody>
        </p:sp>
      </p:grpSp>
      <p:grpSp>
        <p:nvGrpSpPr>
          <p:cNvPr id="271" name="Group 270">
            <a:extLst>
              <a:ext uri="{FF2B5EF4-FFF2-40B4-BE49-F238E27FC236}">
                <a16:creationId xmlns:a16="http://schemas.microsoft.com/office/drawing/2014/main" id="{2DBA5167-7748-4A97-9B35-3A5AECD5C683}"/>
              </a:ext>
            </a:extLst>
          </p:cNvPr>
          <p:cNvGrpSpPr/>
          <p:nvPr/>
        </p:nvGrpSpPr>
        <p:grpSpPr>
          <a:xfrm>
            <a:off x="891934" y="1462925"/>
            <a:ext cx="3473413" cy="422332"/>
            <a:chOff x="3703586" y="6510650"/>
            <a:chExt cx="3405616" cy="414089"/>
          </a:xfrm>
        </p:grpSpPr>
        <p:sp>
          <p:nvSpPr>
            <p:cNvPr id="272" name="Rectangle 271">
              <a:extLst>
                <a:ext uri="{FF2B5EF4-FFF2-40B4-BE49-F238E27FC236}">
                  <a16:creationId xmlns:a16="http://schemas.microsoft.com/office/drawing/2014/main" id="{395F2269-BE9E-432D-B898-ED4D6893EABF}"/>
                </a:ext>
              </a:extLst>
            </p:cNvPr>
            <p:cNvSpPr/>
            <p:nvPr/>
          </p:nvSpPr>
          <p:spPr>
            <a:xfrm>
              <a:off x="4063175" y="6510651"/>
              <a:ext cx="3046027" cy="41408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1A1A1A"/>
                  </a:solidFill>
                  <a:effectLst/>
                  <a:uLnTx/>
                  <a:uFillTx/>
                  <a:latin typeface="Segoe UI"/>
                  <a:ea typeface="+mn-ea"/>
                  <a:cs typeface="+mn-cs"/>
                </a:rPr>
                <a:t>https://github.com/azure/azure-functions-host </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1A1A1A"/>
                  </a:solidFill>
                  <a:effectLst/>
                  <a:uLnTx/>
                  <a:uFillTx/>
                  <a:latin typeface="Segoe UI"/>
                  <a:ea typeface="+mn-ea"/>
                  <a:cs typeface="+mn-cs"/>
                </a:rPr>
                <a:t>(+other repos)</a:t>
              </a:r>
            </a:p>
          </p:txBody>
        </p:sp>
        <p:pic>
          <p:nvPicPr>
            <p:cNvPr id="273" name="Graphic 272">
              <a:extLst>
                <a:ext uri="{FF2B5EF4-FFF2-40B4-BE49-F238E27FC236}">
                  <a16:creationId xmlns:a16="http://schemas.microsoft.com/office/drawing/2014/main" id="{6606E0FB-B7C6-4220-9D9D-42C25BC726B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03586" y="6510650"/>
              <a:ext cx="365760" cy="365760"/>
            </a:xfrm>
            <a:prstGeom prst="rect">
              <a:avLst/>
            </a:prstGeom>
          </p:spPr>
        </p:pic>
      </p:grpSp>
      <p:sp>
        <p:nvSpPr>
          <p:cNvPr id="274" name="Rectangle 273">
            <a:extLst>
              <a:ext uri="{FF2B5EF4-FFF2-40B4-BE49-F238E27FC236}">
                <a16:creationId xmlns:a16="http://schemas.microsoft.com/office/drawing/2014/main" id="{B9EE4228-C173-4076-91B7-C418C2B99AA6}"/>
              </a:ext>
            </a:extLst>
          </p:cNvPr>
          <p:cNvSpPr/>
          <p:nvPr/>
        </p:nvSpPr>
        <p:spPr bwMode="auto">
          <a:xfrm>
            <a:off x="891934"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rgbClr val="1A1A1A"/>
                </a:solidFill>
                <a:effectLst/>
                <a:uLnTx/>
                <a:uFillTx/>
                <a:latin typeface="Segoe UI"/>
                <a:ea typeface="+mn-ea"/>
                <a:cs typeface="+mn-cs"/>
              </a:rPr>
              <a:t>Azure Functions host runtime</a:t>
            </a:r>
          </a:p>
        </p:txBody>
      </p:sp>
      <p:sp>
        <p:nvSpPr>
          <p:cNvPr id="275" name="Rectangle 274">
            <a:extLst>
              <a:ext uri="{FF2B5EF4-FFF2-40B4-BE49-F238E27FC236}">
                <a16:creationId xmlns:a16="http://schemas.microsoft.com/office/drawing/2014/main" id="{EAE162AE-4FBE-4FD6-B023-D8FA7F4A9E84}"/>
              </a:ext>
            </a:extLst>
          </p:cNvPr>
          <p:cNvSpPr/>
          <p:nvPr/>
        </p:nvSpPr>
        <p:spPr bwMode="auto">
          <a:xfrm>
            <a:off x="891935" y="1878847"/>
            <a:ext cx="11084674" cy="46599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6" name="Rectangle 275">
            <a:extLst>
              <a:ext uri="{FF2B5EF4-FFF2-40B4-BE49-F238E27FC236}">
                <a16:creationId xmlns:a16="http://schemas.microsoft.com/office/drawing/2014/main" id="{D8B3144E-F845-4628-84EB-0FA1DB7720AC}"/>
              </a:ext>
            </a:extLst>
          </p:cNvPr>
          <p:cNvSpPr/>
          <p:nvPr/>
        </p:nvSpPr>
        <p:spPr bwMode="auto">
          <a:xfrm>
            <a:off x="2278697"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rgbClr val="1A1A1A"/>
                </a:solidFill>
                <a:effectLst/>
                <a:uLnTx/>
                <a:uFillTx/>
                <a:latin typeface="Segoe UI"/>
                <a:ea typeface="+mn-ea"/>
                <a:cs typeface="+mn-cs"/>
              </a:rPr>
              <a:t>Azure Functions Core Tools</a:t>
            </a:r>
          </a:p>
        </p:txBody>
      </p:sp>
      <p:sp>
        <p:nvSpPr>
          <p:cNvPr id="278" name="Rectangle 277">
            <a:extLst>
              <a:ext uri="{FF2B5EF4-FFF2-40B4-BE49-F238E27FC236}">
                <a16:creationId xmlns:a16="http://schemas.microsoft.com/office/drawing/2014/main" id="{C247554C-6217-49DC-8278-1B98264CE546}"/>
              </a:ext>
            </a:extLst>
          </p:cNvPr>
          <p:cNvSpPr/>
          <p:nvPr/>
        </p:nvSpPr>
        <p:spPr bwMode="auto">
          <a:xfrm>
            <a:off x="3693010" y="1878847"/>
            <a:ext cx="1305645"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rgbClr val="1A1A1A"/>
                </a:solidFill>
                <a:effectLst/>
                <a:uLnTx/>
                <a:uFillTx/>
                <a:latin typeface="Segoe UI"/>
                <a:ea typeface="+mn-ea"/>
                <a:cs typeface="+mn-cs"/>
              </a:rPr>
              <a:t>Azure Functions base Docker image</a:t>
            </a:r>
          </a:p>
        </p:txBody>
      </p:sp>
      <p:sp>
        <p:nvSpPr>
          <p:cNvPr id="372" name="Rectangle 371">
            <a:extLst>
              <a:ext uri="{FF2B5EF4-FFF2-40B4-BE49-F238E27FC236}">
                <a16:creationId xmlns:a16="http://schemas.microsoft.com/office/drawing/2014/main" id="{DC963CF5-5434-43E5-BE95-470255309F92}"/>
              </a:ext>
            </a:extLst>
          </p:cNvPr>
          <p:cNvSpPr/>
          <p:nvPr/>
        </p:nvSpPr>
        <p:spPr bwMode="auto">
          <a:xfrm>
            <a:off x="5074050"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rgbClr val="1A1A1A"/>
                </a:solidFill>
                <a:effectLst/>
                <a:uLnTx/>
                <a:uFillTx/>
                <a:latin typeface="Segoe UI"/>
                <a:ea typeface="+mn-ea"/>
                <a:cs typeface="+mn-cs"/>
              </a:rPr>
              <a:t>Azure Functions .NET Docker image</a:t>
            </a:r>
          </a:p>
        </p:txBody>
      </p:sp>
      <p:sp>
        <p:nvSpPr>
          <p:cNvPr id="373" name="Rectangle 372">
            <a:extLst>
              <a:ext uri="{FF2B5EF4-FFF2-40B4-BE49-F238E27FC236}">
                <a16:creationId xmlns:a16="http://schemas.microsoft.com/office/drawing/2014/main" id="{9606F94A-3188-4E4B-849C-03D9E1867CC2}"/>
              </a:ext>
            </a:extLst>
          </p:cNvPr>
          <p:cNvSpPr/>
          <p:nvPr/>
        </p:nvSpPr>
        <p:spPr bwMode="auto">
          <a:xfrm>
            <a:off x="6474490"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rgbClr val="1A1A1A"/>
                </a:solidFill>
                <a:effectLst/>
                <a:uLnTx/>
                <a:uFillTx/>
                <a:latin typeface="Segoe UI"/>
                <a:ea typeface="+mn-ea"/>
                <a:cs typeface="+mn-cs"/>
              </a:rPr>
              <a:t>Azure Functions Node Docker image</a:t>
            </a:r>
          </a:p>
        </p:txBody>
      </p:sp>
      <p:sp>
        <p:nvSpPr>
          <p:cNvPr id="374" name="Rectangle 373">
            <a:extLst>
              <a:ext uri="{FF2B5EF4-FFF2-40B4-BE49-F238E27FC236}">
                <a16:creationId xmlns:a16="http://schemas.microsoft.com/office/drawing/2014/main" id="{41A4B708-5D24-47D7-94C7-1000AF9E9DC0}"/>
              </a:ext>
            </a:extLst>
          </p:cNvPr>
          <p:cNvSpPr/>
          <p:nvPr/>
        </p:nvSpPr>
        <p:spPr bwMode="auto">
          <a:xfrm>
            <a:off x="7869568"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solidFill>
                  <a:sysClr val="windowText" lastClr="000000"/>
                </a:solidFill>
                <a:effectLst/>
                <a:uLnTx/>
                <a:uFillTx/>
                <a:latin typeface="Segoe UI"/>
                <a:ea typeface="+mn-ea"/>
                <a:cs typeface="+mn-cs"/>
              </a:rPr>
              <a:t>●●●</a:t>
            </a:r>
            <a:endParaRPr kumimoji="0" lang="en-US" sz="1122"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377" name="Straight Arrow Connector 376">
            <a:extLst>
              <a:ext uri="{FF2B5EF4-FFF2-40B4-BE49-F238E27FC236}">
                <a16:creationId xmlns:a16="http://schemas.microsoft.com/office/drawing/2014/main" id="{9B1996A6-0E33-4E32-82D7-EF738E114A5B}"/>
              </a:ext>
            </a:extLst>
          </p:cNvPr>
          <p:cNvCxnSpPr>
            <a:stCxn id="274" idx="2"/>
            <a:endCxn id="209" idx="0"/>
          </p:cNvCxnSpPr>
          <p:nvPr/>
        </p:nvCxnSpPr>
        <p:spPr>
          <a:xfrm flipH="1">
            <a:off x="1543559" y="2344845"/>
            <a:ext cx="599" cy="281511"/>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379" name="Connector: Elbow 378">
            <a:extLst>
              <a:ext uri="{FF2B5EF4-FFF2-40B4-BE49-F238E27FC236}">
                <a16:creationId xmlns:a16="http://schemas.microsoft.com/office/drawing/2014/main" id="{AFFCF5F3-04CE-4E2E-AE2C-A65CBC8CA830}"/>
              </a:ext>
            </a:extLst>
          </p:cNvPr>
          <p:cNvCxnSpPr>
            <a:cxnSpLocks/>
            <a:stCxn id="274" idx="2"/>
            <a:endCxn id="212" idx="0"/>
          </p:cNvCxnSpPr>
          <p:nvPr/>
        </p:nvCxnSpPr>
        <p:spPr>
          <a:xfrm rot="16200000" flipH="1">
            <a:off x="4199355" y="-310352"/>
            <a:ext cx="283064" cy="5593458"/>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grpSp>
        <p:nvGrpSpPr>
          <p:cNvPr id="113" name="Group 112">
            <a:extLst>
              <a:ext uri="{FF2B5EF4-FFF2-40B4-BE49-F238E27FC236}">
                <a16:creationId xmlns:a16="http://schemas.microsoft.com/office/drawing/2014/main" id="{09074388-E0F7-4FF1-AD3B-7856017CC965}"/>
              </a:ext>
            </a:extLst>
          </p:cNvPr>
          <p:cNvGrpSpPr/>
          <p:nvPr/>
        </p:nvGrpSpPr>
        <p:grpSpPr>
          <a:xfrm>
            <a:off x="5068754" y="2999980"/>
            <a:ext cx="1315467" cy="3497263"/>
            <a:chOff x="3317981" y="2941425"/>
            <a:chExt cx="1289791" cy="3429000"/>
          </a:xfrm>
        </p:grpSpPr>
        <p:sp>
          <p:nvSpPr>
            <p:cNvPr id="115" name="Rectangle 114">
              <a:extLst>
                <a:ext uri="{FF2B5EF4-FFF2-40B4-BE49-F238E27FC236}">
                  <a16:creationId xmlns:a16="http://schemas.microsoft.com/office/drawing/2014/main" id="{25CC80FA-70A6-4277-95E4-EC2751611670}"/>
                </a:ext>
              </a:extLst>
            </p:cNvPr>
            <p:cNvSpPr/>
            <p:nvPr/>
          </p:nvSpPr>
          <p:spPr bwMode="auto">
            <a:xfrm>
              <a:off x="3328318"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Rectangle 118">
              <a:extLst>
                <a:ext uri="{FF2B5EF4-FFF2-40B4-BE49-F238E27FC236}">
                  <a16:creationId xmlns:a16="http://schemas.microsoft.com/office/drawing/2014/main" id="{B6FB103B-C727-4CE3-8886-48301B682EBC}"/>
                </a:ext>
              </a:extLst>
            </p:cNvPr>
            <p:cNvSpPr/>
            <p:nvPr/>
          </p:nvSpPr>
          <p:spPr bwMode="auto">
            <a:xfrm>
              <a:off x="3328318"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C1CE4D0-3BB4-4787-B4F8-D8E6D4711E2D}"/>
                </a:ext>
              </a:extLst>
            </p:cNvPr>
            <p:cNvSpPr/>
            <p:nvPr/>
          </p:nvSpPr>
          <p:spPr bwMode="auto">
            <a:xfrm>
              <a:off x="3328786"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2" name="Rectangle 121">
              <a:extLst>
                <a:ext uri="{FF2B5EF4-FFF2-40B4-BE49-F238E27FC236}">
                  <a16:creationId xmlns:a16="http://schemas.microsoft.com/office/drawing/2014/main" id="{09C8F6A9-14F9-42E1-94A0-781713977F55}"/>
                </a:ext>
              </a:extLst>
            </p:cNvPr>
            <p:cNvSpPr/>
            <p:nvPr/>
          </p:nvSpPr>
          <p:spPr bwMode="auto">
            <a:xfrm>
              <a:off x="3328318"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Functions</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service</a:t>
              </a:r>
            </a:p>
          </p:txBody>
        </p:sp>
        <p:sp>
          <p:nvSpPr>
            <p:cNvPr id="123" name="TextBox 122">
              <a:extLst>
                <a:ext uri="{FF2B5EF4-FFF2-40B4-BE49-F238E27FC236}">
                  <a16:creationId xmlns:a16="http://schemas.microsoft.com/office/drawing/2014/main" id="{93BAAABC-1372-48D6-893F-38083FFCF8B2}"/>
                </a:ext>
              </a:extLst>
            </p:cNvPr>
            <p:cNvSpPr txBox="1"/>
            <p:nvPr/>
          </p:nvSpPr>
          <p:spPr>
            <a:xfrm>
              <a:off x="3324126" y="52656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Code</a:t>
              </a:r>
            </a:p>
          </p:txBody>
        </p:sp>
        <p:pic>
          <p:nvPicPr>
            <p:cNvPr id="124" name="Graphic 123">
              <a:extLst>
                <a:ext uri="{FF2B5EF4-FFF2-40B4-BE49-F238E27FC236}">
                  <a16:creationId xmlns:a16="http://schemas.microsoft.com/office/drawing/2014/main" id="{687DB175-32AD-42AB-98FE-ED5D2F0A83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25" name="Graphic 124">
              <a:extLst>
                <a:ext uri="{FF2B5EF4-FFF2-40B4-BE49-F238E27FC236}">
                  <a16:creationId xmlns:a16="http://schemas.microsoft.com/office/drawing/2014/main" id="{BCECF656-9D7D-42C9-A7BD-F4C969BEEB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26" name="TextBox 125">
              <a:extLst>
                <a:ext uri="{FF2B5EF4-FFF2-40B4-BE49-F238E27FC236}">
                  <a16:creationId xmlns:a16="http://schemas.microsoft.com/office/drawing/2014/main" id="{4A61A2A5-D798-4409-AC34-241A1610ECE3}"/>
                </a:ext>
              </a:extLst>
            </p:cNvPr>
            <p:cNvSpPr txBox="1"/>
            <p:nvPr/>
          </p:nvSpPr>
          <p:spPr>
            <a:xfrm>
              <a:off x="3318687" y="4348354"/>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Premium plan</a:t>
              </a:r>
            </a:p>
          </p:txBody>
        </p:sp>
        <p:pic>
          <p:nvPicPr>
            <p:cNvPr id="127" name="Graphic 126">
              <a:extLst>
                <a:ext uri="{FF2B5EF4-FFF2-40B4-BE49-F238E27FC236}">
                  <a16:creationId xmlns:a16="http://schemas.microsoft.com/office/drawing/2014/main" id="{09AD784B-27CC-4220-B2D1-2B8400D238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8582" y="5666987"/>
              <a:ext cx="476250" cy="476250"/>
            </a:xfrm>
            <a:prstGeom prst="rect">
              <a:avLst/>
            </a:prstGeom>
          </p:spPr>
        </p:pic>
        <p:sp>
          <p:nvSpPr>
            <p:cNvPr id="133" name="TextBox 132">
              <a:extLst>
                <a:ext uri="{FF2B5EF4-FFF2-40B4-BE49-F238E27FC236}">
                  <a16:creationId xmlns:a16="http://schemas.microsoft.com/office/drawing/2014/main" id="{7D6981D1-64CC-42AB-8B17-117C056758C7}"/>
                </a:ext>
              </a:extLst>
            </p:cNvPr>
            <p:cNvSpPr txBox="1"/>
            <p:nvPr/>
          </p:nvSpPr>
          <p:spPr>
            <a:xfrm>
              <a:off x="3317981" y="6180019"/>
              <a:ext cx="1280160" cy="12554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Windows</a:t>
              </a:r>
            </a:p>
          </p:txBody>
        </p:sp>
      </p:grpSp>
    </p:spTree>
    <p:extLst>
      <p:ext uri="{BB962C8B-B14F-4D97-AF65-F5344CB8AC3E}">
        <p14:creationId xmlns:p14="http://schemas.microsoft.com/office/powerpoint/2010/main" val="83041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72"/>
                                        </p:tgtEl>
                                        <p:attrNameLst>
                                          <p:attrName>style.visibility</p:attrName>
                                        </p:attrNameLst>
                                      </p:cBhvr>
                                      <p:to>
                                        <p:strVal val="visible"/>
                                      </p:to>
                                    </p:set>
                                    <p:animEffect transition="in" filter="fade">
                                      <p:cBhvr>
                                        <p:cTn id="28" dur="500"/>
                                        <p:tgtEl>
                                          <p:spTgt spid="37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3"/>
                                        </p:tgtEl>
                                        <p:attrNameLst>
                                          <p:attrName>style.visibility</p:attrName>
                                        </p:attrNameLst>
                                      </p:cBhvr>
                                      <p:to>
                                        <p:strVal val="visible"/>
                                      </p:to>
                                    </p:set>
                                    <p:animEffect transition="in" filter="fade">
                                      <p:cBhvr>
                                        <p:cTn id="32" dur="500"/>
                                        <p:tgtEl>
                                          <p:spTgt spid="37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74"/>
                                        </p:tgtEl>
                                        <p:attrNameLst>
                                          <p:attrName>style.visibility</p:attrName>
                                        </p:attrNameLst>
                                      </p:cBhvr>
                                      <p:to>
                                        <p:strVal val="visible"/>
                                      </p:to>
                                    </p:set>
                                    <p:animEffect transition="in" filter="fade">
                                      <p:cBhvr>
                                        <p:cTn id="36" dur="500"/>
                                        <p:tgtEl>
                                          <p:spTgt spid="3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9"/>
                                        </p:tgtEl>
                                        <p:attrNameLst>
                                          <p:attrName>style.visibility</p:attrName>
                                        </p:attrNameLst>
                                      </p:cBhvr>
                                      <p:to>
                                        <p:strVal val="visible"/>
                                      </p:to>
                                    </p:set>
                                    <p:animEffect transition="in" filter="fade">
                                      <p:cBhvr>
                                        <p:cTn id="41" dur="500"/>
                                        <p:tgtEl>
                                          <p:spTgt spid="379"/>
                                        </p:tgtEl>
                                      </p:cBhvr>
                                    </p:animEffect>
                                  </p:childTnLst>
                                </p:cTn>
                              </p:par>
                              <p:par>
                                <p:cTn id="42" presetID="10" presetClass="entr" presetSubtype="0" fill="hold" nodeType="withEffect">
                                  <p:stCondLst>
                                    <p:cond delay="0"/>
                                  </p:stCondLst>
                                  <p:childTnLst>
                                    <p:set>
                                      <p:cBhvr>
                                        <p:cTn id="43" dur="1" fill="hold">
                                          <p:stCondLst>
                                            <p:cond delay="0"/>
                                          </p:stCondLst>
                                        </p:cTn>
                                        <p:tgtEl>
                                          <p:spTgt spid="377"/>
                                        </p:tgtEl>
                                        <p:attrNameLst>
                                          <p:attrName>style.visibility</p:attrName>
                                        </p:attrNameLst>
                                      </p:cBhvr>
                                      <p:to>
                                        <p:strVal val="visible"/>
                                      </p:to>
                                    </p:set>
                                    <p:animEffect transition="in" filter="fade">
                                      <p:cBhvr>
                                        <p:cTn id="44" dur="500"/>
                                        <p:tgtEl>
                                          <p:spTgt spid="3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childTnLst>
                          </p:cTn>
                        </p:par>
                        <p:par>
                          <p:cTn id="62" fill="hold">
                            <p:stCondLst>
                              <p:cond delay="500"/>
                            </p:stCondLst>
                            <p:childTnLst>
                              <p:par>
                                <p:cTn id="63" presetID="2" presetClass="entr" presetSubtype="2" fill="hold" nodeType="afterEffect">
                                  <p:stCondLst>
                                    <p:cond delay="0"/>
                                  </p:stCondLst>
                                  <p:childTnLst>
                                    <p:set>
                                      <p:cBhvr>
                                        <p:cTn id="64" dur="1" fill="hold">
                                          <p:stCondLst>
                                            <p:cond delay="0"/>
                                          </p:stCondLst>
                                        </p:cTn>
                                        <p:tgtEl>
                                          <p:spTgt spid="383"/>
                                        </p:tgtEl>
                                        <p:attrNameLst>
                                          <p:attrName>style.visibility</p:attrName>
                                        </p:attrNameLst>
                                      </p:cBhvr>
                                      <p:to>
                                        <p:strVal val="visible"/>
                                      </p:to>
                                    </p:set>
                                    <p:anim calcmode="lin" valueType="num">
                                      <p:cBhvr additive="base">
                                        <p:cTn id="65" dur="500" fill="hold"/>
                                        <p:tgtEl>
                                          <p:spTgt spid="383"/>
                                        </p:tgtEl>
                                        <p:attrNameLst>
                                          <p:attrName>ppt_x</p:attrName>
                                        </p:attrNameLst>
                                      </p:cBhvr>
                                      <p:tavLst>
                                        <p:tav tm="0">
                                          <p:val>
                                            <p:strVal val="1+#ppt_w/2"/>
                                          </p:val>
                                        </p:tav>
                                        <p:tav tm="100000">
                                          <p:val>
                                            <p:strVal val="#ppt_x"/>
                                          </p:val>
                                        </p:tav>
                                      </p:tavLst>
                                    </p:anim>
                                    <p:anim calcmode="lin" valueType="num">
                                      <p:cBhvr additive="base">
                                        <p:cTn id="66" dur="500" fill="hold"/>
                                        <p:tgtEl>
                                          <p:spTgt spid="38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84"/>
                                        </p:tgtEl>
                                        <p:attrNameLst>
                                          <p:attrName>style.visibility</p:attrName>
                                        </p:attrNameLst>
                                      </p:cBhvr>
                                      <p:to>
                                        <p:strVal val="visible"/>
                                      </p:to>
                                    </p:set>
                                    <p:anim calcmode="lin" valueType="num">
                                      <p:cBhvr additive="base">
                                        <p:cTn id="71" dur="500" fill="hold"/>
                                        <p:tgtEl>
                                          <p:spTgt spid="384"/>
                                        </p:tgtEl>
                                        <p:attrNameLst>
                                          <p:attrName>ppt_x</p:attrName>
                                        </p:attrNameLst>
                                      </p:cBhvr>
                                      <p:tavLst>
                                        <p:tav tm="0">
                                          <p:val>
                                            <p:strVal val="1+#ppt_w/2"/>
                                          </p:val>
                                        </p:tav>
                                        <p:tav tm="100000">
                                          <p:val>
                                            <p:strVal val="#ppt_x"/>
                                          </p:val>
                                        </p:tav>
                                      </p:tavLst>
                                    </p:anim>
                                    <p:anim calcmode="lin" valueType="num">
                                      <p:cBhvr additive="base">
                                        <p:cTn id="72" dur="500" fill="hold"/>
                                        <p:tgtEl>
                                          <p:spTgt spid="38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385"/>
                                        </p:tgtEl>
                                        <p:attrNameLst>
                                          <p:attrName>style.visibility</p:attrName>
                                        </p:attrNameLst>
                                      </p:cBhvr>
                                      <p:to>
                                        <p:strVal val="visible"/>
                                      </p:to>
                                    </p:set>
                                    <p:anim calcmode="lin" valueType="num">
                                      <p:cBhvr additive="base">
                                        <p:cTn id="77" dur="500" fill="hold"/>
                                        <p:tgtEl>
                                          <p:spTgt spid="385"/>
                                        </p:tgtEl>
                                        <p:attrNameLst>
                                          <p:attrName>ppt_x</p:attrName>
                                        </p:attrNameLst>
                                      </p:cBhvr>
                                      <p:tavLst>
                                        <p:tav tm="0">
                                          <p:val>
                                            <p:strVal val="1+#ppt_w/2"/>
                                          </p:val>
                                        </p:tav>
                                        <p:tav tm="100000">
                                          <p:val>
                                            <p:strVal val="#ppt_x"/>
                                          </p:val>
                                        </p:tav>
                                      </p:tavLst>
                                    </p:anim>
                                    <p:anim calcmode="lin" valueType="num">
                                      <p:cBhvr additive="base">
                                        <p:cTn id="78" dur="5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113"/>
                                        </p:tgtEl>
                                        <p:attrNameLst>
                                          <p:attrName>style.visibility</p:attrName>
                                        </p:attrNameLst>
                                      </p:cBhvr>
                                      <p:to>
                                        <p:strVal val="visible"/>
                                      </p:to>
                                    </p:set>
                                    <p:anim calcmode="lin" valueType="num">
                                      <p:cBhvr additive="base">
                                        <p:cTn id="83" dur="500" fill="hold"/>
                                        <p:tgtEl>
                                          <p:spTgt spid="113"/>
                                        </p:tgtEl>
                                        <p:attrNameLst>
                                          <p:attrName>ppt_x</p:attrName>
                                        </p:attrNameLst>
                                      </p:cBhvr>
                                      <p:tavLst>
                                        <p:tav tm="0">
                                          <p:val>
                                            <p:strVal val="1+#ppt_w/2"/>
                                          </p:val>
                                        </p:tav>
                                        <p:tav tm="100000">
                                          <p:val>
                                            <p:strVal val="#ppt_x"/>
                                          </p:val>
                                        </p:tav>
                                      </p:tavLst>
                                    </p:anim>
                                    <p:anim calcmode="lin" valueType="num">
                                      <p:cBhvr additive="base">
                                        <p:cTn id="84"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386"/>
                                        </p:tgtEl>
                                        <p:attrNameLst>
                                          <p:attrName>style.visibility</p:attrName>
                                        </p:attrNameLst>
                                      </p:cBhvr>
                                      <p:to>
                                        <p:strVal val="visible"/>
                                      </p:to>
                                    </p:set>
                                    <p:anim calcmode="lin" valueType="num">
                                      <p:cBhvr additive="base">
                                        <p:cTn id="89" dur="500" fill="hold"/>
                                        <p:tgtEl>
                                          <p:spTgt spid="386"/>
                                        </p:tgtEl>
                                        <p:attrNameLst>
                                          <p:attrName>ppt_x</p:attrName>
                                        </p:attrNameLst>
                                      </p:cBhvr>
                                      <p:tavLst>
                                        <p:tav tm="0">
                                          <p:val>
                                            <p:strVal val="1+#ppt_w/2"/>
                                          </p:val>
                                        </p:tav>
                                        <p:tav tm="100000">
                                          <p:val>
                                            <p:strVal val="#ppt_x"/>
                                          </p:val>
                                        </p:tav>
                                      </p:tavLst>
                                    </p:anim>
                                    <p:anim calcmode="lin" valueType="num">
                                      <p:cBhvr additive="base">
                                        <p:cTn id="90" dur="500" fill="hold"/>
                                        <p:tgtEl>
                                          <p:spTgt spid="386"/>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387"/>
                                        </p:tgtEl>
                                        <p:attrNameLst>
                                          <p:attrName>style.visibility</p:attrName>
                                        </p:attrNameLst>
                                      </p:cBhvr>
                                      <p:to>
                                        <p:strVal val="visible"/>
                                      </p:to>
                                    </p:set>
                                    <p:anim calcmode="lin" valueType="num">
                                      <p:cBhvr additive="base">
                                        <p:cTn id="95" dur="500" fill="hold"/>
                                        <p:tgtEl>
                                          <p:spTgt spid="387"/>
                                        </p:tgtEl>
                                        <p:attrNameLst>
                                          <p:attrName>ppt_x</p:attrName>
                                        </p:attrNameLst>
                                      </p:cBhvr>
                                      <p:tavLst>
                                        <p:tav tm="0">
                                          <p:val>
                                            <p:strVal val="1+#ppt_w/2"/>
                                          </p:val>
                                        </p:tav>
                                        <p:tav tm="100000">
                                          <p:val>
                                            <p:strVal val="#ppt_x"/>
                                          </p:val>
                                        </p:tav>
                                      </p:tavLst>
                                    </p:anim>
                                    <p:anim calcmode="lin" valueType="num">
                                      <p:cBhvr additive="base">
                                        <p:cTn id="96"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388"/>
                                        </p:tgtEl>
                                        <p:attrNameLst>
                                          <p:attrName>style.visibility</p:attrName>
                                        </p:attrNameLst>
                                      </p:cBhvr>
                                      <p:to>
                                        <p:strVal val="visible"/>
                                      </p:to>
                                    </p:set>
                                    <p:anim calcmode="lin" valueType="num">
                                      <p:cBhvr additive="base">
                                        <p:cTn id="101" dur="500" fill="hold"/>
                                        <p:tgtEl>
                                          <p:spTgt spid="388"/>
                                        </p:tgtEl>
                                        <p:attrNameLst>
                                          <p:attrName>ppt_x</p:attrName>
                                        </p:attrNameLst>
                                      </p:cBhvr>
                                      <p:tavLst>
                                        <p:tav tm="0">
                                          <p:val>
                                            <p:strVal val="1+#ppt_w/2"/>
                                          </p:val>
                                        </p:tav>
                                        <p:tav tm="100000">
                                          <p:val>
                                            <p:strVal val="#ppt_x"/>
                                          </p:val>
                                        </p:tav>
                                      </p:tavLst>
                                    </p:anim>
                                    <p:anim calcmode="lin" valueType="num">
                                      <p:cBhvr additive="base">
                                        <p:cTn id="102" dur="5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nodeType="clickEffect">
                                  <p:stCondLst>
                                    <p:cond delay="0"/>
                                  </p:stCondLst>
                                  <p:childTnLst>
                                    <p:set>
                                      <p:cBhvr>
                                        <p:cTn id="106" dur="1" fill="hold">
                                          <p:stCondLst>
                                            <p:cond delay="0"/>
                                          </p:stCondLst>
                                        </p:cTn>
                                        <p:tgtEl>
                                          <p:spTgt spid="389"/>
                                        </p:tgtEl>
                                        <p:attrNameLst>
                                          <p:attrName>style.visibility</p:attrName>
                                        </p:attrNameLst>
                                      </p:cBhvr>
                                      <p:to>
                                        <p:strVal val="visible"/>
                                      </p:to>
                                    </p:set>
                                    <p:anim calcmode="lin" valueType="num">
                                      <p:cBhvr additive="base">
                                        <p:cTn id="107" dur="500" fill="hold"/>
                                        <p:tgtEl>
                                          <p:spTgt spid="389"/>
                                        </p:tgtEl>
                                        <p:attrNameLst>
                                          <p:attrName>ppt_x</p:attrName>
                                        </p:attrNameLst>
                                      </p:cBhvr>
                                      <p:tavLst>
                                        <p:tav tm="0">
                                          <p:val>
                                            <p:strVal val="1+#ppt_w/2"/>
                                          </p:val>
                                        </p:tav>
                                        <p:tav tm="100000">
                                          <p:val>
                                            <p:strVal val="#ppt_x"/>
                                          </p:val>
                                        </p:tav>
                                      </p:tavLst>
                                    </p:anim>
                                    <p:anim calcmode="lin" valueType="num">
                                      <p:cBhvr additive="base">
                                        <p:cTn id="108" dur="500" fill="hold"/>
                                        <p:tgtEl>
                                          <p:spTgt spid="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P spid="209" grpId="0" animBg="1"/>
      <p:bldP spid="212" grpId="0" animBg="1"/>
      <p:bldP spid="274" grpId="0"/>
      <p:bldP spid="275" grpId="0" animBg="1"/>
      <p:bldP spid="276" grpId="0"/>
      <p:bldP spid="278" grpId="0"/>
      <p:bldP spid="372" grpId="0"/>
      <p:bldP spid="373" grpId="0"/>
      <p:bldP spid="374"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E2187CEB-28C1-4B8E-A941-382B987B6F82}"/>
              </a:ext>
            </a:extLst>
          </p:cNvPr>
          <p:cNvGraphicFramePr>
            <a:graphicFrameLocks noGrp="1"/>
          </p:cNvGraphicFramePr>
          <p:nvPr>
            <p:ph type="tbl" sz="quarter" idx="10"/>
            <p:extLst/>
          </p:nvPr>
        </p:nvGraphicFramePr>
        <p:xfrm>
          <a:off x="505590" y="1543682"/>
          <a:ext cx="11420112" cy="4873864"/>
        </p:xfrm>
        <a:graphic>
          <a:graphicData uri="http://schemas.openxmlformats.org/drawingml/2006/table">
            <a:tbl>
              <a:tblPr firstRow="1" bandRow="1">
                <a:tableStyleId>{5C22544A-7EE6-4342-B048-85BDC9FD1C3A}</a:tableStyleId>
              </a:tblPr>
              <a:tblGrid>
                <a:gridCol w="3806704">
                  <a:extLst>
                    <a:ext uri="{9D8B030D-6E8A-4147-A177-3AD203B41FA5}">
                      <a16:colId xmlns:a16="http://schemas.microsoft.com/office/drawing/2014/main" val="1740729941"/>
                    </a:ext>
                  </a:extLst>
                </a:gridCol>
                <a:gridCol w="3806704">
                  <a:extLst>
                    <a:ext uri="{9D8B030D-6E8A-4147-A177-3AD203B41FA5}">
                      <a16:colId xmlns:a16="http://schemas.microsoft.com/office/drawing/2014/main" val="1453218819"/>
                    </a:ext>
                  </a:extLst>
                </a:gridCol>
                <a:gridCol w="3806704">
                  <a:extLst>
                    <a:ext uri="{9D8B030D-6E8A-4147-A177-3AD203B41FA5}">
                      <a16:colId xmlns:a16="http://schemas.microsoft.com/office/drawing/2014/main" val="2511128694"/>
                    </a:ext>
                  </a:extLst>
                </a:gridCol>
              </a:tblGrid>
              <a:tr h="484556">
                <a:tc>
                  <a:txBody>
                    <a:bodyPr/>
                    <a:lstStyle/>
                    <a:p>
                      <a:pPr>
                        <a:lnSpc>
                          <a:spcPts val="1600"/>
                        </a:lnSpc>
                      </a:pPr>
                      <a:r>
                        <a:rPr lang="en-US" sz="1800" b="1" dirty="0">
                          <a:solidFill>
                            <a:schemeClr val="bg2"/>
                          </a:solidFill>
                          <a:latin typeface="+mn-lt"/>
                        </a:rPr>
                        <a:t>Cloud Infra Ready</a:t>
                      </a:r>
                    </a:p>
                  </a:txBody>
                  <a:tcPr marL="91290" marR="91290" marT="91440" marB="9144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2"/>
                    </a:solidFill>
                  </a:tcPr>
                </a:tc>
                <a:tc>
                  <a:txBody>
                    <a:bodyPr/>
                    <a:lstStyle/>
                    <a:p>
                      <a:pPr>
                        <a:lnSpc>
                          <a:spcPts val="1600"/>
                        </a:lnSpc>
                      </a:pPr>
                      <a:r>
                        <a:rPr lang="en-US" sz="1800" b="1" dirty="0">
                          <a:solidFill>
                            <a:schemeClr val="bg2"/>
                          </a:solidFill>
                          <a:latin typeface="+mn-lt"/>
                        </a:rPr>
                        <a:t>Cloud Optimized Containers</a:t>
                      </a:r>
                    </a:p>
                  </a:txBody>
                  <a:tcPr marL="91290" marR="91290" marT="91440" marB="9144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2"/>
                    </a:solidFill>
                  </a:tcPr>
                </a:tc>
                <a:tc>
                  <a:txBody>
                    <a:bodyPr/>
                    <a:lstStyle/>
                    <a:p>
                      <a:pPr>
                        <a:lnSpc>
                          <a:spcPts val="1600"/>
                        </a:lnSpc>
                      </a:pPr>
                      <a:r>
                        <a:rPr lang="en-US" sz="1800" b="1" dirty="0">
                          <a:solidFill>
                            <a:schemeClr val="bg2"/>
                          </a:solidFill>
                          <a:latin typeface="+mn-lt"/>
                        </a:rPr>
                        <a:t>Cloud Optimized</a:t>
                      </a:r>
                    </a:p>
                  </a:txBody>
                  <a:tcPr marL="91290" marR="91290" marT="91440" marB="9144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2"/>
                    </a:solidFill>
                  </a:tcPr>
                </a:tc>
                <a:extLst>
                  <a:ext uri="{0D108BD9-81ED-4DB2-BD59-A6C34878D82A}">
                    <a16:rowId xmlns:a16="http://schemas.microsoft.com/office/drawing/2014/main" val="3112106869"/>
                  </a:ext>
                </a:extLst>
              </a:tr>
              <a:tr h="782135">
                <a:tc>
                  <a:txBody>
                    <a:bodyPr/>
                    <a:lstStyle/>
                    <a:p>
                      <a:pPr>
                        <a:lnSpc>
                          <a:spcPts val="1600"/>
                        </a:lnSpc>
                      </a:pPr>
                      <a:r>
                        <a:rPr lang="en-US" sz="1600" b="1" i="0" dirty="0">
                          <a:solidFill>
                            <a:schemeClr val="tx2"/>
                          </a:solidFill>
                          <a:latin typeface="+mn-lt"/>
                        </a:rPr>
                        <a:t>IaaS </a:t>
                      </a:r>
                    </a:p>
                    <a:p>
                      <a:pPr>
                        <a:lnSpc>
                          <a:spcPts val="1600"/>
                        </a:lnSpc>
                      </a:pPr>
                      <a:r>
                        <a:rPr lang="en-US" sz="1200" b="1" i="0" dirty="0">
                          <a:solidFill>
                            <a:schemeClr val="tx2"/>
                          </a:solidFill>
                          <a:latin typeface="+mn-lt"/>
                        </a:rPr>
                        <a:t>(Virtual Machine)</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l"/>
                      <a:r>
                        <a:rPr lang="en-US" sz="1600" b="1" i="0" kern="1200" dirty="0">
                          <a:solidFill>
                            <a:schemeClr val="tx2"/>
                          </a:solidFill>
                          <a:latin typeface="+mn-lt"/>
                          <a:ea typeface="+mn-ea"/>
                          <a:cs typeface="+mn-cs"/>
                        </a:rPr>
                        <a:t>Windows Containers</a:t>
                      </a:r>
                    </a:p>
                    <a:p>
                      <a:pPr algn="l"/>
                      <a:r>
                        <a:rPr lang="en-US" sz="1200" b="1" i="0" kern="1200" dirty="0">
                          <a:solidFill>
                            <a:schemeClr val="tx2"/>
                          </a:solidFill>
                          <a:latin typeface="+mn-lt"/>
                          <a:ea typeface="+mn-ea"/>
                          <a:cs typeface="+mn-cs"/>
                        </a:rPr>
                        <a:t>(App Service, Service Fabric, ACI, VM with Windows Containers)</a:t>
                      </a:r>
                      <a:endParaRPr lang="en-US" sz="1200" b="1" i="0" kern="1200" noProof="0" dirty="0">
                        <a:solidFill>
                          <a:schemeClr val="tx2"/>
                        </a:solidFill>
                        <a:latin typeface="+mn-lt"/>
                        <a:ea typeface="+mn-ea"/>
                        <a:cs typeface="+mn-cs"/>
                      </a:endParaRP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algn="l" defTabSz="932742" rtl="0" eaLnBrk="1" latinLnBrk="0" hangingPunct="1">
                        <a:lnSpc>
                          <a:spcPts val="1600"/>
                        </a:lnSpc>
                      </a:pPr>
                      <a:r>
                        <a:rPr lang="en-US" sz="1600" b="1" i="0" kern="1200" dirty="0">
                          <a:solidFill>
                            <a:schemeClr val="tx2"/>
                          </a:solidFill>
                          <a:latin typeface="+mn-lt"/>
                          <a:ea typeface="+mn-ea"/>
                          <a:cs typeface="+mn-cs"/>
                        </a:rPr>
                        <a:t>PaaS</a:t>
                      </a:r>
                    </a:p>
                    <a:p>
                      <a:pPr marL="0" algn="l" defTabSz="932742" rtl="0" eaLnBrk="1" latinLnBrk="0" hangingPunct="1">
                        <a:lnSpc>
                          <a:spcPts val="1600"/>
                        </a:lnSpc>
                      </a:pPr>
                      <a:r>
                        <a:rPr lang="en-US" sz="1200" b="1" i="0" kern="1200" dirty="0">
                          <a:solidFill>
                            <a:schemeClr val="tx2"/>
                          </a:solidFill>
                          <a:latin typeface="+mn-lt"/>
                          <a:ea typeface="+mn-ea"/>
                          <a:cs typeface="+mn-cs"/>
                        </a:rPr>
                        <a:t>(App Service)</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23481581"/>
                  </a:ext>
                </a:extLst>
              </a:tr>
              <a:tr h="2618119">
                <a:tc>
                  <a:txBody>
                    <a:bodyPr/>
                    <a:lstStyle/>
                    <a:p>
                      <a:pPr marL="285750" lvl="2" indent="-285750" defTabSz="932597">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No re-architect or new code</a:t>
                      </a:r>
                    </a:p>
                    <a:p>
                      <a:pPr marL="285750" lvl="2" indent="-285750" defTabSz="932597">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Least effort for quick migration</a:t>
                      </a:r>
                    </a:p>
                    <a:p>
                      <a:pPr marL="285750" lvl="2" indent="-285750" defTabSz="932597">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Similar deployment model to on </a:t>
                      </a:r>
                      <a:r>
                        <a:rPr kumimoji="0" lang="en-IN" sz="1400" b="0" i="0" u="none" strike="noStrike" kern="1200" cap="none" spc="0" normalizeH="0" baseline="0" dirty="0" err="1">
                          <a:ln>
                            <a:noFill/>
                          </a:ln>
                          <a:solidFill>
                            <a:srgbClr val="000000"/>
                          </a:solidFill>
                          <a:effectLst/>
                          <a:uLnTx/>
                          <a:uFillTx/>
                          <a:latin typeface="+mn-lt"/>
                          <a:ea typeface="+mn-ea"/>
                          <a:cs typeface="+mn-cs"/>
                        </a:rPr>
                        <a:t>prem</a:t>
                      </a:r>
                      <a:endParaRPr kumimoji="0" lang="en-IN" sz="1400" b="0" i="0" u="none" strike="noStrike" kern="1200" cap="none" spc="0" normalizeH="0" baseline="0" dirty="0">
                        <a:ln>
                          <a:noFill/>
                        </a:ln>
                        <a:solidFill>
                          <a:srgbClr val="000000"/>
                        </a:solidFill>
                        <a:effectLst/>
                        <a:uLnTx/>
                        <a:uFillTx/>
                        <a:latin typeface="+mn-lt"/>
                        <a:ea typeface="+mn-ea"/>
                        <a:cs typeface="+mn-cs"/>
                      </a:endParaRPr>
                    </a:p>
                    <a:p>
                      <a:pPr marL="694532" lvl="2" defTabSz="932597">
                        <a:spcAft>
                          <a:spcPts val="102"/>
                        </a:spcAft>
                      </a:pPr>
                      <a:endParaRPr lang="en-IN" sz="1400" dirty="0">
                        <a:solidFill>
                          <a:prstClr val="black"/>
                        </a:solidFill>
                        <a:latin typeface="Segoe UI Light" panose="020B0502040204020203" pitchFamily="34" charset="0"/>
                        <a:cs typeface="Segoe UI Light" panose="020B0502040204020203" pitchFamily="34" charset="0"/>
                      </a:endParaRPr>
                    </a:p>
                    <a:p>
                      <a:pPr marL="694532" lvl="2" defTabSz="932597">
                        <a:spcAft>
                          <a:spcPts val="102"/>
                        </a:spcAft>
                      </a:pPr>
                      <a:endParaRPr lang="en-IN" sz="1400" dirty="0">
                        <a:solidFill>
                          <a:prstClr val="black"/>
                        </a:solidFill>
                        <a:latin typeface="Segoe UI Light" panose="020B0502040204020203" pitchFamily="34" charset="0"/>
                        <a:cs typeface="Segoe UI Light" panose="020B0502040204020203" pitchFamily="34" charset="0"/>
                      </a:endParaRPr>
                    </a:p>
                    <a:p>
                      <a:pPr marL="694532" lvl="2" defTabSz="932597">
                        <a:spcAft>
                          <a:spcPts val="102"/>
                        </a:spcAft>
                      </a:pPr>
                      <a:endParaRPr lang="en-IN" sz="1400" dirty="0">
                        <a:solidFill>
                          <a:prstClr val="black"/>
                        </a:solidFill>
                        <a:latin typeface="Segoe UI Light" panose="020B0502040204020203" pitchFamily="34" charset="0"/>
                        <a:cs typeface="Segoe UI Light" panose="020B0502040204020203" pitchFamily="34" charset="0"/>
                      </a:endParaRP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No re-architect, minimal code or config settings change</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Improved deployment and DevOps agility because self contained dependencies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Automatic deployment with CI/CD</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High availability and scalability with Orchestrators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Portability of apps through containers/docker, multi-cloud enabled</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No infrastructure to manage</a:t>
                      </a:r>
                    </a:p>
                    <a:p>
                      <a:pPr marL="285750" lvl="2" indent="-285750" algn="l" defTabSz="932597" rtl="0" eaLnBrk="1" latinLnBrk="0" hangingPunct="1">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Built-in high availability, scaling, and  security</a:t>
                      </a:r>
                    </a:p>
                    <a:p>
                      <a:pPr marL="285750" lvl="2" indent="-285750" algn="l" defTabSz="932597" rtl="0" eaLnBrk="1" latinLnBrk="0" hangingPunct="1">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Multiple versions of .NET supported</a:t>
                      </a:r>
                    </a:p>
                    <a:p>
                      <a:pPr marL="285750" lvl="2" indent="-285750" algn="l" defTabSz="932597" rtl="0" eaLnBrk="1" latinLnBrk="0" hangingPunct="1">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Automatic deployment with CI/CD</a:t>
                      </a:r>
                    </a:p>
                    <a:p>
                      <a:pPr marL="285750" lvl="2" indent="-285750" algn="l" defTabSz="932597" rtl="0" eaLnBrk="1" latinLnBrk="0" hangingPunct="1">
                        <a:spcAft>
                          <a:spcPts val="102"/>
                        </a:spcAft>
                        <a:buFont typeface="Wingdings" pitchFamily="2" charset="2"/>
                        <a:buChar char="ü"/>
                        <a:tabLst/>
                      </a:pPr>
                      <a:r>
                        <a:rPr kumimoji="0" lang="en-IN" sz="1400" b="0" i="0" u="none" strike="noStrike" kern="1200" cap="none" spc="0" normalizeH="0" baseline="0" dirty="0">
                          <a:ln>
                            <a:noFill/>
                          </a:ln>
                          <a:solidFill>
                            <a:srgbClr val="000000"/>
                          </a:solidFill>
                          <a:effectLst/>
                          <a:uLnTx/>
                          <a:uFillTx/>
                          <a:latin typeface="+mn-lt"/>
                          <a:ea typeface="+mn-ea"/>
                          <a:cs typeface="+mn-cs"/>
                        </a:rPr>
                        <a:t>Advanced monitoring, diagnostics and debugging</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91962828"/>
                  </a:ext>
                </a:extLst>
              </a:tr>
              <a:tr h="978709">
                <a:tc>
                  <a:txBody>
                    <a:bodyPr/>
                    <a:lstStyle/>
                    <a:p>
                      <a:pPr marL="285750" lvl="2" indent="-285750" algn="l" defTabSz="932597" rtl="0" eaLnBrk="1" latinLnBrk="0" hangingPunct="1">
                        <a:spcAft>
                          <a:spcPts val="102"/>
                        </a:spcAft>
                        <a:buFont typeface=".AppleSystemUIFont"/>
                        <a:buChar char="x"/>
                        <a:tabLst/>
                      </a:pPr>
                      <a:r>
                        <a:rPr kumimoji="0" lang="en-IN" sz="1400" b="0" i="0" u="none" strike="noStrike" kern="1200" cap="none" spc="0" normalizeH="0" baseline="0" dirty="0">
                          <a:ln>
                            <a:noFill/>
                          </a:ln>
                          <a:solidFill>
                            <a:srgbClr val="000000"/>
                          </a:solidFill>
                          <a:effectLst/>
                          <a:uLnTx/>
                          <a:uFillTx/>
                          <a:latin typeface="+mn-lt"/>
                          <a:ea typeface="+mn-ea"/>
                          <a:cs typeface="+mn-cs"/>
                        </a:rPr>
                        <a:t>Manual patching and upgrade</a:t>
                      </a:r>
                    </a:p>
                    <a:p>
                      <a:pPr marL="285750" lvl="2" indent="-285750" algn="l" defTabSz="932597" rtl="0" eaLnBrk="1" latinLnBrk="0" hangingPunct="1">
                        <a:spcAft>
                          <a:spcPts val="102"/>
                        </a:spcAft>
                        <a:buFont typeface=".AppleSystemUIFont"/>
                        <a:buChar char="x"/>
                        <a:tabLst/>
                      </a:pPr>
                      <a:r>
                        <a:rPr kumimoji="0" lang="en-IN" sz="1400" b="0" i="0" u="none" strike="noStrike" kern="1200" cap="none" spc="0" normalizeH="0" baseline="0" dirty="0">
                          <a:ln>
                            <a:noFill/>
                          </a:ln>
                          <a:solidFill>
                            <a:srgbClr val="000000"/>
                          </a:solidFill>
                          <a:effectLst/>
                          <a:uLnTx/>
                          <a:uFillTx/>
                          <a:latin typeface="+mn-lt"/>
                          <a:ea typeface="+mn-ea"/>
                          <a:cs typeface="+mn-cs"/>
                        </a:rPr>
                        <a:t>Manual scaling and availability</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285750" lvl="2" indent="-285750" algn="l" defTabSz="932597" rtl="0" eaLnBrk="1" latinLnBrk="0" hangingPunct="1">
                        <a:spcBef>
                          <a:spcPts val="250"/>
                        </a:spcBef>
                        <a:spcAft>
                          <a:spcPts val="102"/>
                        </a:spcAft>
                        <a:buFont typeface=".AppleSystemUIFont"/>
                        <a:buChar char="x"/>
                        <a:tabLst/>
                      </a:pPr>
                      <a:r>
                        <a:rPr kumimoji="0" lang="en-IN" sz="1400" b="0" i="0" u="none" strike="noStrike" kern="1200" cap="none" spc="0" normalizeH="0" baseline="0" dirty="0">
                          <a:ln>
                            <a:noFill/>
                          </a:ln>
                          <a:solidFill>
                            <a:srgbClr val="000000"/>
                          </a:solidFill>
                          <a:effectLst/>
                          <a:uLnTx/>
                          <a:uFillTx/>
                          <a:latin typeface="+mn-lt"/>
                          <a:ea typeface="+mn-ea"/>
                          <a:cs typeface="+mn-cs"/>
                        </a:rPr>
                        <a:t>Containerization has a learning curve</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AppleSystemUIFont"/>
                        <a:buChar char="x"/>
                        <a:tabLst/>
                      </a:pPr>
                      <a:r>
                        <a:rPr kumimoji="0" lang="en-IN" sz="1400" b="0" i="0" u="none" strike="noStrike" kern="1200" cap="none" spc="0" normalizeH="0" baseline="0" dirty="0">
                          <a:ln>
                            <a:noFill/>
                          </a:ln>
                          <a:solidFill>
                            <a:srgbClr val="000000"/>
                          </a:solidFill>
                          <a:effectLst/>
                          <a:uLnTx/>
                          <a:uFillTx/>
                          <a:latin typeface="+mn-lt"/>
                          <a:ea typeface="+mn-ea"/>
                          <a:cs typeface="+mn-cs"/>
                        </a:rPr>
                        <a:t>Not all apps are eligible</a:t>
                      </a:r>
                    </a:p>
                    <a:p>
                      <a:pPr marL="285750" lvl="2" indent="-285750" algn="l" defTabSz="932597" rtl="0" eaLnBrk="1" latinLnBrk="0" hangingPunct="1">
                        <a:spcAft>
                          <a:spcPts val="102"/>
                        </a:spcAft>
                        <a:buFont typeface=".AppleSystemUIFont"/>
                        <a:buChar char="x"/>
                        <a:tabLst/>
                      </a:pPr>
                      <a:r>
                        <a:rPr kumimoji="0" lang="en-IN" sz="1400" b="0" i="0" u="none" strike="noStrike" kern="1200" cap="none" spc="0" normalizeH="0" baseline="0" dirty="0">
                          <a:ln>
                            <a:noFill/>
                          </a:ln>
                          <a:solidFill>
                            <a:srgbClr val="000000"/>
                          </a:solidFill>
                          <a:effectLst/>
                          <a:uLnTx/>
                          <a:uFillTx/>
                          <a:latin typeface="+mn-lt"/>
                          <a:ea typeface="+mn-ea"/>
                          <a:cs typeface="+mn-cs"/>
                        </a:rPr>
                        <a:t>May require some code refactoring</a:t>
                      </a:r>
                    </a:p>
                  </a:txBody>
                  <a:tcPr marL="91290" marR="91290" marT="91440" marB="914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72142428"/>
                  </a:ext>
                </a:extLst>
              </a:tr>
            </a:tbl>
          </a:graphicData>
        </a:graphic>
      </p:graphicFrame>
      <p:sp>
        <p:nvSpPr>
          <p:cNvPr id="10" name="Rectangle 9">
            <a:extLst>
              <a:ext uri="{FF2B5EF4-FFF2-40B4-BE49-F238E27FC236}">
                <a16:creationId xmlns:a16="http://schemas.microsoft.com/office/drawing/2014/main" id="{7BDCFF3A-F049-6249-853D-54E1D8CB83C3}"/>
              </a:ext>
            </a:extLst>
          </p:cNvPr>
          <p:cNvSpPr/>
          <p:nvPr/>
        </p:nvSpPr>
        <p:spPr>
          <a:xfrm>
            <a:off x="367535" y="934032"/>
            <a:ext cx="11028717" cy="64633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02"/>
              </a:spcAft>
              <a:buClrTx/>
              <a:buSzTx/>
              <a:buFontTx/>
              <a:buNone/>
              <a:tabLst/>
              <a:defRPr/>
            </a:pPr>
            <a:r>
              <a:rPr kumimoji="0" lang="en-IN" sz="18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Hosting existing ASP.NET web apps, APIs &amp; WCF services on Azure</a:t>
            </a:r>
            <a:br>
              <a:rPr kumimoji="0" lang="en-IN" sz="18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endParaRPr kumimoji="0" lang="en-IN" sz="18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pic>
        <p:nvPicPr>
          <p:cNvPr id="11" name="Picture 2" descr="Image result for Azure">
            <a:extLst>
              <a:ext uri="{FF2B5EF4-FFF2-40B4-BE49-F238E27FC236}">
                <a16:creationId xmlns:a16="http://schemas.microsoft.com/office/drawing/2014/main" id="{96B36B69-0349-194F-ADE4-1FB273A74F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347" y="329504"/>
            <a:ext cx="993721" cy="5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4AFB24E-3B4F-DC4D-A573-0430954EAFBE}"/>
              </a:ext>
            </a:extLst>
          </p:cNvPr>
          <p:cNvSpPr txBox="1">
            <a:spLocks/>
          </p:cNvSpPr>
          <p:nvPr/>
        </p:nvSpPr>
        <p:spPr>
          <a:xfrm>
            <a:off x="1109444" y="351523"/>
            <a:ext cx="11563350" cy="754061"/>
          </a:xfrm>
          <a:prstGeom prst="rect">
            <a:avLst/>
          </a:prstGeom>
        </p:spPr>
        <p:txBody>
          <a:bodyPr/>
          <a:lst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Migrating to the Cloud, Use Cases</a:t>
            </a:r>
          </a:p>
        </p:txBody>
      </p:sp>
    </p:spTree>
    <p:extLst>
      <p:ext uri="{BB962C8B-B14F-4D97-AF65-F5344CB8AC3E}">
        <p14:creationId xmlns:p14="http://schemas.microsoft.com/office/powerpoint/2010/main" val="22458487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E4B040E-F94F-2142-AC77-EB5F479C949C}"/>
              </a:ext>
            </a:extLst>
          </p:cNvPr>
          <p:cNvSpPr/>
          <p:nvPr/>
        </p:nvSpPr>
        <p:spPr bwMode="auto">
          <a:xfrm>
            <a:off x="9698590" y="1203325"/>
            <a:ext cx="2667264" cy="5763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s-ES_tradnl" sz="2400" b="0" i="0" u="none" strike="noStrike" kern="1200" cap="none" spc="0" normalizeH="0" baseline="0" noProof="0" dirty="0" err="1">
              <a:ln>
                <a:noFill/>
              </a:ln>
              <a:solidFill>
                <a:srgbClr val="00BCF2"/>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670226D8-24A0-9F4F-B142-0A5DB63B8550}"/>
              </a:ext>
            </a:extLst>
          </p:cNvPr>
          <p:cNvSpPr/>
          <p:nvPr/>
        </p:nvSpPr>
        <p:spPr bwMode="auto">
          <a:xfrm>
            <a:off x="6890076" y="1203325"/>
            <a:ext cx="2667264" cy="57637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s-ES_tradnl" sz="2400" b="0" i="0" u="none" strike="noStrike" kern="1200" cap="none" spc="0" normalizeH="0" baseline="0" noProof="0" dirty="0" err="1">
              <a:ln>
                <a:noFill/>
              </a:ln>
              <a:solidFill>
                <a:srgbClr val="00BCF2"/>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2AABFA3-043F-1C41-AA10-C438CFEA33C3}"/>
              </a:ext>
            </a:extLst>
          </p:cNvPr>
          <p:cNvSpPr/>
          <p:nvPr/>
        </p:nvSpPr>
        <p:spPr bwMode="auto">
          <a:xfrm>
            <a:off x="3724323" y="1203325"/>
            <a:ext cx="3037565" cy="5763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s-ES_tradnl"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5ED20D4-6FB6-4912-B116-29F4CBE8177E}"/>
              </a:ext>
            </a:extLst>
          </p:cNvPr>
          <p:cNvSpPr/>
          <p:nvPr/>
        </p:nvSpPr>
        <p:spPr>
          <a:xfrm>
            <a:off x="9680851" y="1199799"/>
            <a:ext cx="2690438" cy="535730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151345B-3192-46BB-956F-CD2C1851B0EF}"/>
              </a:ext>
            </a:extLst>
          </p:cNvPr>
          <p:cNvSpPr/>
          <p:nvPr/>
        </p:nvSpPr>
        <p:spPr bwMode="auto">
          <a:xfrm>
            <a:off x="3727562" y="1203154"/>
            <a:ext cx="3034326" cy="535395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C49BF979-EB1B-4C60-8119-A59450E9AC8F}"/>
              </a:ext>
            </a:extLst>
          </p:cNvPr>
          <p:cNvGrpSpPr/>
          <p:nvPr/>
        </p:nvGrpSpPr>
        <p:grpSpPr>
          <a:xfrm>
            <a:off x="12532225" y="16476"/>
            <a:ext cx="1054899" cy="6900254"/>
            <a:chOff x="12478437" y="16476"/>
            <a:chExt cx="1054899" cy="6900254"/>
          </a:xfrm>
        </p:grpSpPr>
        <p:grpSp>
          <p:nvGrpSpPr>
            <p:cNvPr id="51" name="Group 50">
              <a:extLst>
                <a:ext uri="{FF2B5EF4-FFF2-40B4-BE49-F238E27FC236}">
                  <a16:creationId xmlns:a16="http://schemas.microsoft.com/office/drawing/2014/main" id="{59B384B3-5EB3-4002-B756-B6E6B0FF2167}"/>
                </a:ext>
              </a:extLst>
            </p:cNvPr>
            <p:cNvGrpSpPr/>
            <p:nvPr userDrawn="1"/>
          </p:nvGrpSpPr>
          <p:grpSpPr>
            <a:xfrm>
              <a:off x="12481674" y="2825291"/>
              <a:ext cx="899599" cy="830046"/>
              <a:chOff x="12481674" y="567"/>
              <a:chExt cx="899599" cy="830046"/>
            </a:xfrm>
          </p:grpSpPr>
          <p:sp>
            <p:nvSpPr>
              <p:cNvPr id="81" name="Rectangle 80">
                <a:extLst>
                  <a:ext uri="{FF2B5EF4-FFF2-40B4-BE49-F238E27FC236}">
                    <a16:creationId xmlns:a16="http://schemas.microsoft.com/office/drawing/2014/main" id="{7761DD90-0DB6-4D7A-BB26-96AC8C126511}"/>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82" name="Content Placeholder 17">
                <a:extLst>
                  <a:ext uri="{FF2B5EF4-FFF2-40B4-BE49-F238E27FC236}">
                    <a16:creationId xmlns:a16="http://schemas.microsoft.com/office/drawing/2014/main" id="{ACB59E25-98C3-4AFF-89A2-24E648183B08}"/>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BACKGROUND 1</a:t>
                </a:r>
              </a:p>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R66 G66 B66</a:t>
                </a:r>
                <a:b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br>
                <a:r>
                  <a:rPr kumimoji="0" lang="tr-TR"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424242</a:t>
                </a:r>
                <a:endPar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endParaRPr>
              </a:p>
            </p:txBody>
          </p:sp>
        </p:grpSp>
        <p:sp>
          <p:nvSpPr>
            <p:cNvPr id="52" name="Text Placeholder 16">
              <a:extLst>
                <a:ext uri="{FF2B5EF4-FFF2-40B4-BE49-F238E27FC236}">
                  <a16:creationId xmlns:a16="http://schemas.microsoft.com/office/drawing/2014/main" id="{AB41D154-0318-43FC-A397-B596C7696CFA}"/>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53" name="Group 52">
              <a:extLst>
                <a:ext uri="{FF2B5EF4-FFF2-40B4-BE49-F238E27FC236}">
                  <a16:creationId xmlns:a16="http://schemas.microsoft.com/office/drawing/2014/main" id="{D4902173-19E2-464C-B05C-410E7D5F64DF}"/>
                </a:ext>
              </a:extLst>
            </p:cNvPr>
            <p:cNvGrpSpPr/>
            <p:nvPr userDrawn="1"/>
          </p:nvGrpSpPr>
          <p:grpSpPr>
            <a:xfrm>
              <a:off x="12481674" y="174765"/>
              <a:ext cx="899599" cy="830046"/>
              <a:chOff x="12481674" y="1038535"/>
              <a:chExt cx="899599" cy="830046"/>
            </a:xfrm>
          </p:grpSpPr>
          <p:sp>
            <p:nvSpPr>
              <p:cNvPr id="79" name="Rectangle 78">
                <a:extLst>
                  <a:ext uri="{FF2B5EF4-FFF2-40B4-BE49-F238E27FC236}">
                    <a16:creationId xmlns:a16="http://schemas.microsoft.com/office/drawing/2014/main" id="{3B8E3FD5-DC29-48C0-BEA7-402D76443F35}"/>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80" name="Content Placeholder 17">
                <a:extLst>
                  <a:ext uri="{FF2B5EF4-FFF2-40B4-BE49-F238E27FC236}">
                    <a16:creationId xmlns:a16="http://schemas.microsoft.com/office/drawing/2014/main" id="{71599654-C88B-4441-9227-C77423E1D6DF}"/>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AZURE Blue</a:t>
                </a:r>
              </a:p>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R0 G120 B215</a:t>
                </a:r>
                <a:b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br>
                <a:r>
                  <a:rPr kumimoji="0" lang="tr-TR"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0078D7</a:t>
                </a:r>
                <a:endPar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endParaRPr>
              </a:p>
            </p:txBody>
          </p:sp>
        </p:grpSp>
        <p:grpSp>
          <p:nvGrpSpPr>
            <p:cNvPr id="54" name="Group 53">
              <a:extLst>
                <a:ext uri="{FF2B5EF4-FFF2-40B4-BE49-F238E27FC236}">
                  <a16:creationId xmlns:a16="http://schemas.microsoft.com/office/drawing/2014/main" id="{54CB3425-6B65-46D5-AE60-E321E14B9EDB}"/>
                </a:ext>
              </a:extLst>
            </p:cNvPr>
            <p:cNvGrpSpPr/>
            <p:nvPr userDrawn="1"/>
          </p:nvGrpSpPr>
          <p:grpSpPr>
            <a:xfrm>
              <a:off x="12482262" y="5456419"/>
              <a:ext cx="896684" cy="324884"/>
              <a:chOff x="12442099" y="7665719"/>
              <a:chExt cx="896684" cy="324884"/>
            </a:xfrm>
          </p:grpSpPr>
          <p:sp>
            <p:nvSpPr>
              <p:cNvPr id="77" name="Rectangle 76">
                <a:extLst>
                  <a:ext uri="{FF2B5EF4-FFF2-40B4-BE49-F238E27FC236}">
                    <a16:creationId xmlns:a16="http://schemas.microsoft.com/office/drawing/2014/main" id="{FF007231-AE99-43A1-86F5-E030988DA65E}"/>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78" name="Content Placeholder 17">
                <a:extLst>
                  <a:ext uri="{FF2B5EF4-FFF2-40B4-BE49-F238E27FC236}">
                    <a16:creationId xmlns:a16="http://schemas.microsoft.com/office/drawing/2014/main" id="{AB071739-35EE-49C7-BDC8-73E92531BD9A}"/>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R0 G138 B249</a:t>
                </a:r>
                <a:br>
                  <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br>
                <a:r>
                  <a:rPr kumimoji="0" lang="is-I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008AF9</a:t>
                </a:r>
                <a:endParaRPr kumimoji="0" lang="en-US" sz="7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endParaRPr>
              </a:p>
            </p:txBody>
          </p:sp>
        </p:grpSp>
        <p:grpSp>
          <p:nvGrpSpPr>
            <p:cNvPr id="55" name="Group 54">
              <a:extLst>
                <a:ext uri="{FF2B5EF4-FFF2-40B4-BE49-F238E27FC236}">
                  <a16:creationId xmlns:a16="http://schemas.microsoft.com/office/drawing/2014/main" id="{81102652-07CA-44F9-B6DF-9D3AE7BD1357}"/>
                </a:ext>
              </a:extLst>
            </p:cNvPr>
            <p:cNvGrpSpPr/>
            <p:nvPr userDrawn="1"/>
          </p:nvGrpSpPr>
          <p:grpSpPr>
            <a:xfrm>
              <a:off x="12481674" y="1058688"/>
              <a:ext cx="896685" cy="830046"/>
              <a:chOff x="12481674" y="1905452"/>
              <a:chExt cx="896685" cy="830046"/>
            </a:xfrm>
          </p:grpSpPr>
          <p:sp>
            <p:nvSpPr>
              <p:cNvPr id="75" name="Rectangle 74">
                <a:extLst>
                  <a:ext uri="{FF2B5EF4-FFF2-40B4-BE49-F238E27FC236}">
                    <a16:creationId xmlns:a16="http://schemas.microsoft.com/office/drawing/2014/main" id="{80160BF6-2445-4454-B8B1-B7A96EF56D38}"/>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76" name="Content Placeholder 17">
                <a:extLst>
                  <a:ext uri="{FF2B5EF4-FFF2-40B4-BE49-F238E27FC236}">
                    <a16:creationId xmlns:a16="http://schemas.microsoft.com/office/drawing/2014/main" id="{0BD968A2-01F6-4429-BA18-BF083F4CEA63}"/>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R77 G176 B255</a:t>
                </a:r>
                <a:b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br>
                <a:r>
                  <a:rPr kumimoji="0" lang="cs-CZ"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4DB0FF</a:t>
                </a:r>
                <a:endPar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endParaRPr>
              </a:p>
            </p:txBody>
          </p:sp>
        </p:grpSp>
        <p:grpSp>
          <p:nvGrpSpPr>
            <p:cNvPr id="56" name="Group 55">
              <a:extLst>
                <a:ext uri="{FF2B5EF4-FFF2-40B4-BE49-F238E27FC236}">
                  <a16:creationId xmlns:a16="http://schemas.microsoft.com/office/drawing/2014/main" id="{BB560ADF-4184-4B7F-89D2-CCB707719EB5}"/>
                </a:ext>
              </a:extLst>
            </p:cNvPr>
            <p:cNvGrpSpPr/>
            <p:nvPr userDrawn="1"/>
          </p:nvGrpSpPr>
          <p:grpSpPr>
            <a:xfrm rot="5400000">
              <a:off x="12753338" y="5555171"/>
              <a:ext cx="354532" cy="896684"/>
              <a:chOff x="12516568" y="4568745"/>
              <a:chExt cx="354532" cy="896684"/>
            </a:xfrm>
          </p:grpSpPr>
          <p:sp>
            <p:nvSpPr>
              <p:cNvPr id="73" name="Rectangle 72">
                <a:extLst>
                  <a:ext uri="{FF2B5EF4-FFF2-40B4-BE49-F238E27FC236}">
                    <a16:creationId xmlns:a16="http://schemas.microsoft.com/office/drawing/2014/main" id="{93C0ABFE-3D5B-4674-9D4B-A64A2ACDE0AF}"/>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74" name="Content Placeholder 17">
                <a:extLst>
                  <a:ext uri="{FF2B5EF4-FFF2-40B4-BE49-F238E27FC236}">
                    <a16:creationId xmlns:a16="http://schemas.microsoft.com/office/drawing/2014/main" id="{A44F42D0-B322-4B8B-A865-0A71AE7C3F49}"/>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R148 G208 B255</a:t>
                </a:r>
                <a:b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b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94D0FF</a:t>
                </a:r>
              </a:p>
            </p:txBody>
          </p:sp>
        </p:grpSp>
        <p:sp>
          <p:nvSpPr>
            <p:cNvPr id="57" name="Rectangle 56">
              <a:extLst>
                <a:ext uri="{FF2B5EF4-FFF2-40B4-BE49-F238E27FC236}">
                  <a16:creationId xmlns:a16="http://schemas.microsoft.com/office/drawing/2014/main" id="{9AE3CF9A-F689-466D-AB83-CB157AE832C8}"/>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8" name="Content Placeholder 17">
              <a:extLst>
                <a:ext uri="{FF2B5EF4-FFF2-40B4-BE49-F238E27FC236}">
                  <a16:creationId xmlns:a16="http://schemas.microsoft.com/office/drawing/2014/main" id="{E92FA7D0-4C4B-4297-960F-93530B99B9B6}"/>
                </a:ext>
              </a:extLst>
            </p:cNvPr>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Light Blue</a:t>
              </a:r>
            </a:p>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R177 G214 B242</a:t>
              </a:r>
              <a:b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b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B1D6F2</a:t>
              </a:r>
            </a:p>
          </p:txBody>
        </p:sp>
        <p:sp>
          <p:nvSpPr>
            <p:cNvPr id="59" name="Content Placeholder 17">
              <a:extLst>
                <a:ext uri="{FF2B5EF4-FFF2-40B4-BE49-F238E27FC236}">
                  <a16:creationId xmlns:a16="http://schemas.microsoft.com/office/drawing/2014/main" id="{B40FF028-7047-4CC8-A5C7-6864CA3AE0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60" name="Group 59">
              <a:extLst>
                <a:ext uri="{FF2B5EF4-FFF2-40B4-BE49-F238E27FC236}">
                  <a16:creationId xmlns:a16="http://schemas.microsoft.com/office/drawing/2014/main" id="{F0ECF5F6-D750-4636-AF9E-37332637EA75}"/>
                </a:ext>
              </a:extLst>
            </p:cNvPr>
            <p:cNvGrpSpPr/>
            <p:nvPr userDrawn="1"/>
          </p:nvGrpSpPr>
          <p:grpSpPr>
            <a:xfrm rot="5400000">
              <a:off x="12751547" y="6295566"/>
              <a:ext cx="354531" cy="887798"/>
              <a:chOff x="12516569" y="1875457"/>
              <a:chExt cx="354531" cy="911749"/>
            </a:xfrm>
          </p:grpSpPr>
          <p:sp>
            <p:nvSpPr>
              <p:cNvPr id="71" name="Rectangle 70">
                <a:extLst>
                  <a:ext uri="{FF2B5EF4-FFF2-40B4-BE49-F238E27FC236}">
                    <a16:creationId xmlns:a16="http://schemas.microsoft.com/office/drawing/2014/main" id="{4B4C16B3-9884-42FF-A4FF-541AC8856B22}"/>
                  </a:ext>
                </a:extLst>
              </p:cNvPr>
              <p:cNvSpPr/>
              <p:nvPr userDrawn="1"/>
            </p:nvSpPr>
            <p:spPr>
              <a:xfrm rot="16200000">
                <a:off x="12215084" y="2176942"/>
                <a:ext cx="911749" cy="308780"/>
              </a:xfrm>
              <a:prstGeom prst="rect">
                <a:avLst/>
              </a:prstGeom>
              <a:solidFill>
                <a:srgbClr val="414241">
                  <a:lumMod val="20000"/>
                  <a:lumOff val="80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72" name="Content Placeholder 17">
                <a:extLst>
                  <a:ext uri="{FF2B5EF4-FFF2-40B4-BE49-F238E27FC236}">
                    <a16:creationId xmlns:a16="http://schemas.microsoft.com/office/drawing/2014/main" id="{530FFF1C-3BC7-452D-AA46-711A60C679B0}"/>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R217 G217 B217</a:t>
                </a:r>
                <a:b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b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D9D9D9</a:t>
                </a:r>
              </a:p>
            </p:txBody>
          </p:sp>
        </p:grpSp>
        <p:grpSp>
          <p:nvGrpSpPr>
            <p:cNvPr id="61" name="Group 60">
              <a:extLst>
                <a:ext uri="{FF2B5EF4-FFF2-40B4-BE49-F238E27FC236}">
                  <a16:creationId xmlns:a16="http://schemas.microsoft.com/office/drawing/2014/main" id="{40AB2155-855C-4EF8-8CC8-518978FE7BCC}"/>
                </a:ext>
              </a:extLst>
            </p:cNvPr>
            <p:cNvGrpSpPr/>
            <p:nvPr userDrawn="1"/>
          </p:nvGrpSpPr>
          <p:grpSpPr>
            <a:xfrm rot="5400000">
              <a:off x="12749513" y="4819221"/>
              <a:ext cx="354532" cy="896684"/>
              <a:chOff x="12494037" y="985248"/>
              <a:chExt cx="354532" cy="896684"/>
            </a:xfrm>
          </p:grpSpPr>
          <p:sp>
            <p:nvSpPr>
              <p:cNvPr id="69" name="Rectangle 68">
                <a:extLst>
                  <a:ext uri="{FF2B5EF4-FFF2-40B4-BE49-F238E27FC236}">
                    <a16:creationId xmlns:a16="http://schemas.microsoft.com/office/drawing/2014/main" id="{B9FF4A7B-00EE-4260-93AC-D3FCEC76479E}"/>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70" name="Content Placeholder 17">
                <a:extLst>
                  <a:ext uri="{FF2B5EF4-FFF2-40B4-BE49-F238E27FC236}">
                    <a16:creationId xmlns:a16="http://schemas.microsoft.com/office/drawing/2014/main" id="{5450E1FA-C19E-4E3F-A1F5-95E7A0940A59}"/>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t>R3 G90 B160</a:t>
                </a:r>
                <a:br>
                  <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br>
                <a:r>
                  <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t>0359A0</a:t>
                </a:r>
              </a:p>
            </p:txBody>
          </p:sp>
        </p:grpSp>
        <p:grpSp>
          <p:nvGrpSpPr>
            <p:cNvPr id="62" name="Group 61">
              <a:extLst>
                <a:ext uri="{FF2B5EF4-FFF2-40B4-BE49-F238E27FC236}">
                  <a16:creationId xmlns:a16="http://schemas.microsoft.com/office/drawing/2014/main" id="{68D60451-DA68-493D-B04C-435E05FAA231}"/>
                </a:ext>
              </a:extLst>
            </p:cNvPr>
            <p:cNvGrpSpPr/>
            <p:nvPr userDrawn="1"/>
          </p:nvGrpSpPr>
          <p:grpSpPr>
            <a:xfrm rot="5400000">
              <a:off x="12749513" y="5928237"/>
              <a:ext cx="354531" cy="890209"/>
              <a:chOff x="12516569" y="100392"/>
              <a:chExt cx="354531" cy="890209"/>
            </a:xfrm>
          </p:grpSpPr>
          <p:sp>
            <p:nvSpPr>
              <p:cNvPr id="67" name="Rectangle 66">
                <a:extLst>
                  <a:ext uri="{FF2B5EF4-FFF2-40B4-BE49-F238E27FC236}">
                    <a16:creationId xmlns:a16="http://schemas.microsoft.com/office/drawing/2014/main" id="{9CB88A69-3E6A-4A0E-A790-7AC0944C4F3A}"/>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3F3EC8F6-538D-46EC-8E16-A534A19423F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t>R121 G121 B121</a:t>
                </a:r>
                <a:br>
                  <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br>
                <a:r>
                  <a:rPr kumimoji="0" lang="fi-FI"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rPr>
                  <a:t>797979</a:t>
                </a:r>
                <a:endParaRPr kumimoji="0" lang="en-US" sz="700" b="1" i="0" u="none" strike="noStrike" kern="1200" cap="none" spc="0" normalizeH="0" baseline="0" noProof="0">
                  <a:ln>
                    <a:noFill/>
                  </a:ln>
                  <a:solidFill>
                    <a:srgbClr val="E9E9E9"/>
                  </a:solidFill>
                  <a:effectLst/>
                  <a:uLnTx/>
                  <a:uFillTx/>
                  <a:latin typeface="Segoe UI Semibold" charset="0"/>
                  <a:ea typeface="Segoe UI Semibold" charset="0"/>
                  <a:cs typeface="Segoe UI Semibold" charset="0"/>
                </a:endParaRPr>
              </a:p>
            </p:txBody>
          </p:sp>
        </p:grpSp>
        <p:grpSp>
          <p:nvGrpSpPr>
            <p:cNvPr id="63" name="Group 62">
              <a:extLst>
                <a:ext uri="{FF2B5EF4-FFF2-40B4-BE49-F238E27FC236}">
                  <a16:creationId xmlns:a16="http://schemas.microsoft.com/office/drawing/2014/main" id="{829FB88B-A4C9-473B-8347-68B488541EE7}"/>
                </a:ext>
              </a:extLst>
            </p:cNvPr>
            <p:cNvGrpSpPr/>
            <p:nvPr userDrawn="1"/>
          </p:nvGrpSpPr>
          <p:grpSpPr>
            <a:xfrm>
              <a:off x="12481674" y="3709179"/>
              <a:ext cx="890209" cy="830046"/>
              <a:chOff x="12481674" y="2772369"/>
              <a:chExt cx="890209" cy="830046"/>
            </a:xfrm>
          </p:grpSpPr>
          <p:sp>
            <p:nvSpPr>
              <p:cNvPr id="65" name="Rectangle 64">
                <a:extLst>
                  <a:ext uri="{FF2B5EF4-FFF2-40B4-BE49-F238E27FC236}">
                    <a16:creationId xmlns:a16="http://schemas.microsoft.com/office/drawing/2014/main" id="{AAF04ABC-7172-4E6F-A6E0-6A5E1FCFD0CA}"/>
                  </a:ext>
                </a:extLst>
              </p:cNvPr>
              <p:cNvSpPr/>
              <p:nvPr/>
            </p:nvSpPr>
            <p:spPr>
              <a:xfrm>
                <a:off x="12481674" y="2772369"/>
                <a:ext cx="890209" cy="830046"/>
              </a:xfrm>
              <a:prstGeom prst="rect">
                <a:avLst/>
              </a:prstGeom>
              <a:solidFill>
                <a:srgbClr val="E9E9E9"/>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254292AD-90A4-40A8-9FE0-70969808479D}"/>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p>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R233 G233 B233</a:t>
                </a:r>
                <a:b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b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E9E9E9</a:t>
                </a:r>
              </a:p>
            </p:txBody>
          </p:sp>
        </p:grpSp>
        <p:sp>
          <p:nvSpPr>
            <p:cNvPr id="64" name="Content Placeholder 17">
              <a:extLst>
                <a:ext uri="{FF2B5EF4-FFF2-40B4-BE49-F238E27FC236}">
                  <a16:creationId xmlns:a16="http://schemas.microsoft.com/office/drawing/2014/main" id="{875F128C-44F3-4CA0-9FBA-CD9A6E80065A}"/>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0"/>
                </a:spcBef>
                <a:spcAft>
                  <a:spcPts val="0"/>
                </a:spcAft>
                <a:buClr>
                  <a:srgbClr val="414241"/>
                </a:buClr>
                <a:buSzPct val="120000"/>
                <a:buFontTx/>
                <a:buNone/>
                <a:tabLst/>
                <a:defRPr/>
              </a:pPr>
              <a:r>
                <a:rPr kumimoji="0" lang="en-US" sz="7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Primary Colors</a:t>
              </a:r>
            </a:p>
          </p:txBody>
        </p:sp>
      </p:grpSp>
      <p:sp>
        <p:nvSpPr>
          <p:cNvPr id="2" name="Rectangle 1">
            <a:extLst>
              <a:ext uri="{FF2B5EF4-FFF2-40B4-BE49-F238E27FC236}">
                <a16:creationId xmlns:a16="http://schemas.microsoft.com/office/drawing/2014/main" id="{39A1C6BD-16A0-40AF-BEAB-7014AAD28E2E}"/>
              </a:ext>
            </a:extLst>
          </p:cNvPr>
          <p:cNvSpPr/>
          <p:nvPr/>
        </p:nvSpPr>
        <p:spPr>
          <a:xfrm>
            <a:off x="6890076" y="1203325"/>
            <a:ext cx="2690438" cy="535730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A177C954-3E21-471A-9236-9D011FA644B3}"/>
              </a:ext>
            </a:extLst>
          </p:cNvPr>
          <p:cNvSpPr/>
          <p:nvPr/>
        </p:nvSpPr>
        <p:spPr>
          <a:xfrm>
            <a:off x="7438443" y="1326614"/>
            <a:ext cx="1593706" cy="313932"/>
          </a:xfrm>
          <a:prstGeom prst="rect">
            <a:avLst/>
          </a:prstGeom>
        </p:spPr>
        <p:txBody>
          <a:bodyPr wrap="none">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Fully managed</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1080E38-5C2F-44E3-B3E4-78CC5F56AEF0}"/>
              </a:ext>
            </a:extLst>
          </p:cNvPr>
          <p:cNvSpPr/>
          <p:nvPr/>
        </p:nvSpPr>
        <p:spPr>
          <a:xfrm>
            <a:off x="7012010" y="1899776"/>
            <a:ext cx="2446570" cy="37189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Automated deployment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Segoe UI"/>
                <a:ea typeface="+mn-ea"/>
                <a:cs typeface="Segoe UI" panose="020B0502040204020203" pitchFamily="34" charset="0"/>
              </a:rPr>
              <a:t>AutoScale</a:t>
            </a:r>
            <a:endPar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Built-in load balancing</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WW datacenter coverage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End point monitoring and alerts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App gallery</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DR site support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Segoe UI"/>
                <a:ea typeface="+mn-ea"/>
                <a:cs typeface="Segoe UI" panose="020B0502040204020203" pitchFamily="34" charset="0"/>
              </a:rPr>
              <a:t>WildCard</a:t>
            </a: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 support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Dedicated IP address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HTTP compression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CDN support for websites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App Services Environments </a:t>
            </a:r>
          </a:p>
        </p:txBody>
      </p:sp>
      <p:sp>
        <p:nvSpPr>
          <p:cNvPr id="4" name="Rectangle 3">
            <a:extLst>
              <a:ext uri="{FF2B5EF4-FFF2-40B4-BE49-F238E27FC236}">
                <a16:creationId xmlns:a16="http://schemas.microsoft.com/office/drawing/2014/main" id="{CD0534B0-141F-4E2E-95F7-5B9C3485B642}"/>
              </a:ext>
            </a:extLst>
          </p:cNvPr>
          <p:cNvSpPr/>
          <p:nvPr/>
        </p:nvSpPr>
        <p:spPr>
          <a:xfrm>
            <a:off x="9738405" y="1899776"/>
            <a:ext cx="2533974" cy="497059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Hybrid connections/VPN support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Scheduled backup</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Azure Active Directory Integration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Site resiliency, HA, and DR</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Web jobs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Role base access control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Audit/compliance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Enterprise migration</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Client certs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Cache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IP restrictions/SSL</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Web sockets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SQL, MySQL, </a:t>
            </a:r>
            <a:r>
              <a:rPr kumimoji="0" lang="en-US" sz="1200" b="0" i="0" u="none" strike="noStrike" kern="0" cap="none" spc="0" normalizeH="0" baseline="0" noProof="0" dirty="0" err="1">
                <a:ln>
                  <a:noFill/>
                </a:ln>
                <a:solidFill>
                  <a:srgbClr val="000000"/>
                </a:solidFill>
                <a:effectLst/>
                <a:uLnTx/>
                <a:uFillTx/>
                <a:latin typeface="Segoe UI"/>
                <a:ea typeface="+mn-ea"/>
                <a:cs typeface="Segoe UI" panose="020B0502040204020203" pitchFamily="34" charset="0"/>
              </a:rPr>
              <a:t>CosmosDB</a:t>
            </a:r>
            <a:endPar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Sticky sessions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Authorization/authentication</a:t>
            </a:r>
          </a:p>
          <a:p>
            <a:pPr marL="0" marR="0" lvl="0" indent="0" algn="l" defTabSz="914367" rtl="0" eaLnBrk="1" fontAlgn="auto" latinLnBrk="0" hangingPunct="1">
              <a:lnSpc>
                <a:spcPct val="100000"/>
              </a:lnSpc>
              <a:spcBef>
                <a:spcPts val="0"/>
              </a:spcBef>
              <a:spcAft>
                <a:spcPts val="100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5" name="Rectangle 124">
            <a:extLst>
              <a:ext uri="{FF2B5EF4-FFF2-40B4-BE49-F238E27FC236}">
                <a16:creationId xmlns:a16="http://schemas.microsoft.com/office/drawing/2014/main" id="{685C4283-3B60-472A-95B7-D57D4ACABEBA}"/>
              </a:ext>
            </a:extLst>
          </p:cNvPr>
          <p:cNvSpPr/>
          <p:nvPr/>
        </p:nvSpPr>
        <p:spPr>
          <a:xfrm>
            <a:off x="10121176" y="1326614"/>
            <a:ext cx="1768434" cy="313932"/>
          </a:xfrm>
          <a:prstGeom prst="rect">
            <a:avLst/>
          </a:prstGeom>
        </p:spPr>
        <p:txBody>
          <a:bodyPr wrap="none">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Enterprise grade</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54A624A3-2DE4-46ED-B8CD-C40487619E0E}"/>
              </a:ext>
            </a:extLst>
          </p:cNvPr>
          <p:cNvSpPr/>
          <p:nvPr/>
        </p:nvSpPr>
        <p:spPr>
          <a:xfrm>
            <a:off x="4196163" y="1334547"/>
            <a:ext cx="2093884" cy="313932"/>
          </a:xfrm>
          <a:prstGeom prst="rect">
            <a:avLst/>
          </a:prstGeom>
        </p:spPr>
        <p:txBody>
          <a:bodyPr wrap="square">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High  productivity</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8EE6B0D3-D4D0-48FF-A002-6369A08B8DDD}"/>
              </a:ext>
            </a:extLst>
          </p:cNvPr>
          <p:cNvSpPr/>
          <p:nvPr/>
        </p:nvSpPr>
        <p:spPr>
          <a:xfrm>
            <a:off x="3868615" y="1899776"/>
            <a:ext cx="2798498" cy="388824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Live production debugging with Visual Studio Snapshot Debugger</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App telemetry, anomaly detection, and site diagnostics with App Insights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Site staging slots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Automatic OS and framework patching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Continuous integration/deployment with Git, Visual Studio, Docker Hub, and GitHub</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Site extensions support &amp; gallery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Auto-healing</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Logging and auditing </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Admin-site</a:t>
            </a:r>
          </a:p>
        </p:txBody>
      </p:sp>
      <p:sp>
        <p:nvSpPr>
          <p:cNvPr id="119" name="TextBox 118">
            <a:extLst>
              <a:ext uri="{FF2B5EF4-FFF2-40B4-BE49-F238E27FC236}">
                <a16:creationId xmlns:a16="http://schemas.microsoft.com/office/drawing/2014/main" id="{00A208CF-5544-4BBE-B131-B9DD6BDED79E}"/>
              </a:ext>
            </a:extLst>
          </p:cNvPr>
          <p:cNvSpPr txBox="1"/>
          <p:nvPr/>
        </p:nvSpPr>
        <p:spPr>
          <a:xfrm>
            <a:off x="421057" y="1203325"/>
            <a:ext cx="3139093" cy="646331"/>
          </a:xfrm>
          <a:prstGeom prst="rect">
            <a:avLst/>
          </a:prstGeom>
          <a:noFill/>
        </p:spPr>
        <p:txBody>
          <a:bodyPr wrap="square" lIns="0" rtlCol="0">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Benefits of App Service for .NET Developers</a:t>
            </a:r>
          </a:p>
        </p:txBody>
      </p:sp>
      <p:sp>
        <p:nvSpPr>
          <p:cNvPr id="45" name="Title 1">
            <a:extLst>
              <a:ext uri="{FF2B5EF4-FFF2-40B4-BE49-F238E27FC236}">
                <a16:creationId xmlns:a16="http://schemas.microsoft.com/office/drawing/2014/main" id="{E46F3E76-571C-4C59-9EA3-9803D54BEFF0}"/>
              </a:ext>
            </a:extLst>
          </p:cNvPr>
          <p:cNvSpPr txBox="1">
            <a:spLocks/>
          </p:cNvSpPr>
          <p:nvPr/>
        </p:nvSpPr>
        <p:spPr>
          <a:xfrm>
            <a:off x="320675" y="329190"/>
            <a:ext cx="11563350" cy="754061"/>
          </a:xfrm>
          <a:prstGeom prst="rect">
            <a:avLst/>
          </a:prstGeom>
        </p:spPr>
        <p:txBody>
          <a:bodyPr/>
          <a:lst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App Service Differentiation</a:t>
            </a:r>
          </a:p>
        </p:txBody>
      </p:sp>
    </p:spTree>
    <p:extLst>
      <p:ext uri="{BB962C8B-B14F-4D97-AF65-F5344CB8AC3E}">
        <p14:creationId xmlns:p14="http://schemas.microsoft.com/office/powerpoint/2010/main" val="244724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581831-C871-41A7-97D8-CBD1A71074D1}"/>
              </a:ext>
            </a:extLst>
          </p:cNvPr>
          <p:cNvSpPr>
            <a:spLocks noGrp="1"/>
          </p:cNvSpPr>
          <p:nvPr>
            <p:ph type="body" sz="quarter" idx="10"/>
          </p:nvPr>
        </p:nvSpPr>
        <p:spPr>
          <a:xfrm>
            <a:off x="431165" y="1440832"/>
            <a:ext cx="11567160" cy="3749744"/>
          </a:xfrm>
        </p:spPr>
        <p:txBody>
          <a:bodyPr/>
          <a:lstStyle/>
          <a:p>
            <a:r>
              <a:rPr lang="en-US" b="1" dirty="0">
                <a:latin typeface="+mn-lt"/>
              </a:rPr>
              <a:t>ASP.NET</a:t>
            </a:r>
          </a:p>
          <a:p>
            <a:pPr lvl="1"/>
            <a:r>
              <a:rPr lang="en-US" dirty="0"/>
              <a:t>Webforms, MVC, Web API</a:t>
            </a:r>
          </a:p>
          <a:p>
            <a:pPr marL="228600" lvl="1" indent="0">
              <a:buNone/>
            </a:pPr>
            <a:endParaRPr lang="en-US" dirty="0"/>
          </a:p>
          <a:p>
            <a:r>
              <a:rPr lang="en-US" b="1" dirty="0">
                <a:latin typeface="+mn-lt"/>
              </a:rPr>
              <a:t>WCF services</a:t>
            </a:r>
          </a:p>
          <a:p>
            <a:pPr lvl="1"/>
            <a:r>
              <a:rPr lang="en-US" dirty="0"/>
              <a:t>Http / Https bindings *</a:t>
            </a:r>
          </a:p>
          <a:p>
            <a:pPr marL="571500" indent="-571500">
              <a:buFont typeface="Arial" panose="020B0604020202020204" pitchFamily="34" charset="0"/>
              <a:buChar char="•"/>
            </a:pPr>
            <a:endParaRPr lang="en-US" dirty="0">
              <a:latin typeface="+mn-lt"/>
            </a:endParaRPr>
          </a:p>
          <a:p>
            <a:pPr marL="0" indent="0">
              <a:buNone/>
            </a:pPr>
            <a:endParaRPr lang="en-US" dirty="0">
              <a:latin typeface="+mn-lt"/>
            </a:endParaRPr>
          </a:p>
          <a:p>
            <a:pPr marL="0" indent="0">
              <a:buNone/>
            </a:pPr>
            <a:r>
              <a:rPr lang="en-US" dirty="0">
                <a:latin typeface="+mn-lt"/>
              </a:rPr>
              <a:t>Self contained monolithic/N-Tier web apps &amp; services talking to a database are particularly well suited for Azure App Service as well as apps that do not have complex dependencies.</a:t>
            </a:r>
          </a:p>
        </p:txBody>
      </p:sp>
      <p:sp>
        <p:nvSpPr>
          <p:cNvPr id="2" name="Title 1">
            <a:extLst>
              <a:ext uri="{FF2B5EF4-FFF2-40B4-BE49-F238E27FC236}">
                <a16:creationId xmlns:a16="http://schemas.microsoft.com/office/drawing/2014/main" id="{93ABB323-57A0-475B-9718-7B6F90691694}"/>
              </a:ext>
            </a:extLst>
          </p:cNvPr>
          <p:cNvSpPr>
            <a:spLocks noGrp="1"/>
          </p:cNvSpPr>
          <p:nvPr>
            <p:ph type="title"/>
          </p:nvPr>
        </p:nvSpPr>
        <p:spPr/>
        <p:txBody>
          <a:bodyPr/>
          <a:lstStyle/>
          <a:p>
            <a:r>
              <a:rPr lang="en-US"/>
              <a:t>What types of .NET apps are ideal for App Service?</a:t>
            </a:r>
          </a:p>
        </p:txBody>
      </p:sp>
      <p:sp>
        <p:nvSpPr>
          <p:cNvPr id="5" name="TextBox 4">
            <a:extLst>
              <a:ext uri="{FF2B5EF4-FFF2-40B4-BE49-F238E27FC236}">
                <a16:creationId xmlns:a16="http://schemas.microsoft.com/office/drawing/2014/main" id="{F116D1AA-4559-4983-B3CD-5A4D6D3E95F1}"/>
              </a:ext>
            </a:extLst>
          </p:cNvPr>
          <p:cNvSpPr txBox="1"/>
          <p:nvPr/>
        </p:nvSpPr>
        <p:spPr>
          <a:xfrm>
            <a:off x="254644" y="5865264"/>
            <a:ext cx="11234742" cy="760208"/>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Supported WCF bindings: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BasicHttp</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WSHttp</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NetHttpBinding</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NetHttpsBinding</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BasicHttpContextBinding</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WebHttpBinding</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sz="1400" b="0" i="0" u="none" strike="noStrike" kern="1200" cap="none" spc="0" normalizeH="0" baseline="0" noProof="0" err="1">
                <a:ln>
                  <a:noFill/>
                </a:ln>
                <a:solidFill>
                  <a:srgbClr val="000000"/>
                </a:solidFill>
                <a:effectLst/>
                <a:uLnTx/>
                <a:uFillTx/>
                <a:latin typeface="Calibri" panose="020F0502020204030204" pitchFamily="34" charset="0"/>
                <a:ea typeface="+mn-ea"/>
                <a:cs typeface="+mn-cs"/>
              </a:rPr>
              <a:t>WSHttpContextBinding</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372967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F5A703-7556-44AE-AE10-9C36D3A21A03}"/>
              </a:ext>
            </a:extLst>
          </p:cNvPr>
          <p:cNvSpPr>
            <a:spLocks noGrp="1"/>
          </p:cNvSpPr>
          <p:nvPr>
            <p:ph type="title" idx="4294967295"/>
          </p:nvPr>
        </p:nvSpPr>
        <p:spPr>
          <a:xfrm>
            <a:off x="434975" y="217737"/>
            <a:ext cx="11563350" cy="758825"/>
          </a:xfrm>
        </p:spPr>
        <p:txBody>
          <a:bodyPr/>
          <a:lstStyle/>
          <a:p>
            <a:r>
              <a:rPr lang="en-US" dirty="0"/>
              <a:t>App Modernization Architecture - Scenarios</a:t>
            </a:r>
          </a:p>
        </p:txBody>
      </p:sp>
      <p:pic>
        <p:nvPicPr>
          <p:cNvPr id="1026" name="Picture 2" descr="Image result for Azure">
            <a:extLst>
              <a:ext uri="{FF2B5EF4-FFF2-40B4-BE49-F238E27FC236}">
                <a16:creationId xmlns:a16="http://schemas.microsoft.com/office/drawing/2014/main" id="{C74E009C-1EEF-47D0-83A3-7833A0C69F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8319" y="3861286"/>
            <a:ext cx="1109080" cy="58226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0177023E-D78E-42BB-897B-9ADD1E339901}"/>
              </a:ext>
            </a:extLst>
          </p:cNvPr>
          <p:cNvCxnSpPr>
            <a:cxnSpLocks/>
          </p:cNvCxnSpPr>
          <p:nvPr/>
        </p:nvCxnSpPr>
        <p:spPr>
          <a:xfrm>
            <a:off x="1347332" y="2088689"/>
            <a:ext cx="1382609" cy="0"/>
          </a:xfrm>
          <a:prstGeom prst="straightConnector1">
            <a:avLst/>
          </a:prstGeom>
          <a:ln w="1270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78A9A0-14F6-419A-970A-C7B5DE5D20C0}"/>
              </a:ext>
            </a:extLst>
          </p:cNvPr>
          <p:cNvCxnSpPr>
            <a:cxnSpLocks/>
          </p:cNvCxnSpPr>
          <p:nvPr/>
        </p:nvCxnSpPr>
        <p:spPr>
          <a:xfrm>
            <a:off x="1299682" y="2813873"/>
            <a:ext cx="1428045" cy="3622"/>
          </a:xfrm>
          <a:prstGeom prst="straightConnector1">
            <a:avLst/>
          </a:prstGeom>
          <a:ln w="1270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85D98-52D8-4A99-BAEA-7BF8CB4D1A17}"/>
              </a:ext>
            </a:extLst>
          </p:cNvPr>
          <p:cNvSpPr txBox="1"/>
          <p:nvPr/>
        </p:nvSpPr>
        <p:spPr>
          <a:xfrm>
            <a:off x="745171" y="4706310"/>
            <a:ext cx="3138568" cy="523220"/>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First scenario: moving a website and SQL database to Azure. </a:t>
            </a:r>
          </a:p>
        </p:txBody>
      </p:sp>
      <p:cxnSp>
        <p:nvCxnSpPr>
          <p:cNvPr id="45" name="Straight Arrow Connector 44">
            <a:extLst>
              <a:ext uri="{FF2B5EF4-FFF2-40B4-BE49-F238E27FC236}">
                <a16:creationId xmlns:a16="http://schemas.microsoft.com/office/drawing/2014/main" id="{A2DDA55F-CE5D-4E82-87DD-739A11112CF1}"/>
              </a:ext>
            </a:extLst>
          </p:cNvPr>
          <p:cNvCxnSpPr>
            <a:cxnSpLocks/>
          </p:cNvCxnSpPr>
          <p:nvPr/>
        </p:nvCxnSpPr>
        <p:spPr>
          <a:xfrm>
            <a:off x="5351415" y="2083784"/>
            <a:ext cx="1382609" cy="0"/>
          </a:xfrm>
          <a:prstGeom prst="straightConnector1">
            <a:avLst/>
          </a:prstGeom>
          <a:ln w="1270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383583-A482-4D05-85DE-2E716C8911EF}"/>
              </a:ext>
            </a:extLst>
          </p:cNvPr>
          <p:cNvCxnSpPr>
            <a:cxnSpLocks/>
          </p:cNvCxnSpPr>
          <p:nvPr/>
        </p:nvCxnSpPr>
        <p:spPr>
          <a:xfrm>
            <a:off x="5351415" y="2803052"/>
            <a:ext cx="823646" cy="0"/>
          </a:xfrm>
          <a:prstGeom prst="straightConnector1">
            <a:avLst/>
          </a:prstGeom>
          <a:ln w="1270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sp>
        <p:nvSpPr>
          <p:cNvPr id="47" name="Title 10">
            <a:extLst>
              <a:ext uri="{FF2B5EF4-FFF2-40B4-BE49-F238E27FC236}">
                <a16:creationId xmlns:a16="http://schemas.microsoft.com/office/drawing/2014/main" id="{3FD99FF8-BAD2-480F-9052-C31E718D38A8}"/>
              </a:ext>
            </a:extLst>
          </p:cNvPr>
          <p:cNvSpPr txBox="1">
            <a:spLocks/>
          </p:cNvSpPr>
          <p:nvPr/>
        </p:nvSpPr>
        <p:spPr>
          <a:xfrm>
            <a:off x="6994182" y="2678441"/>
            <a:ext cx="368196" cy="389604"/>
          </a:xfrm>
          <a:prstGeom prst="rect">
            <a:avLst/>
          </a:prstGeom>
        </p:spPr>
        <p:txBody>
          <a:bodyPr vert="horz" lIns="93260" tIns="46630" rIns="93260" bIns="4663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j-ea"/>
                <a:cs typeface="Segoe UI Light" panose="020B0502040204020203" pitchFamily="34" charset="0"/>
              </a:rPr>
              <a:t>+</a:t>
            </a:r>
            <a:endParaRPr kumimoji="0" lang="en-US" sz="4488" b="0" i="0" u="none" strike="noStrike" kern="1200" cap="none" spc="0" normalizeH="0" baseline="0" noProof="0" dirty="0">
              <a:ln>
                <a:noFill/>
              </a:ln>
              <a:solidFill>
                <a:srgbClr val="0078D7"/>
              </a:solidFill>
              <a:effectLst/>
              <a:uLnTx/>
              <a:uFillTx/>
              <a:latin typeface="Segoe UI Light" panose="020B0502040204020203" pitchFamily="34" charset="0"/>
              <a:ea typeface="+mj-ea"/>
              <a:cs typeface="Segoe UI Light" panose="020B0502040204020203" pitchFamily="34" charset="0"/>
            </a:endParaRPr>
          </a:p>
        </p:txBody>
      </p:sp>
      <p:sp>
        <p:nvSpPr>
          <p:cNvPr id="48" name="TextBox 47">
            <a:extLst>
              <a:ext uri="{FF2B5EF4-FFF2-40B4-BE49-F238E27FC236}">
                <a16:creationId xmlns:a16="http://schemas.microsoft.com/office/drawing/2014/main" id="{F2CF77E2-5633-4ECB-B95F-0C1D55F80CE3}"/>
              </a:ext>
            </a:extLst>
          </p:cNvPr>
          <p:cNvSpPr txBox="1"/>
          <p:nvPr/>
        </p:nvSpPr>
        <p:spPr>
          <a:xfrm>
            <a:off x="4611924" y="4715367"/>
            <a:ext cx="3138568" cy="738664"/>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Second scenario: moving a website with a WCF service connected to a SQL database.</a:t>
            </a:r>
          </a:p>
        </p:txBody>
      </p:sp>
      <p:cxnSp>
        <p:nvCxnSpPr>
          <p:cNvPr id="23" name="Straight Connector 22">
            <a:extLst>
              <a:ext uri="{FF2B5EF4-FFF2-40B4-BE49-F238E27FC236}">
                <a16:creationId xmlns:a16="http://schemas.microsoft.com/office/drawing/2014/main" id="{54C8368C-A49D-40D0-BF72-8FFA053C641C}"/>
              </a:ext>
            </a:extLst>
          </p:cNvPr>
          <p:cNvCxnSpPr/>
          <p:nvPr/>
        </p:nvCxnSpPr>
        <p:spPr>
          <a:xfrm>
            <a:off x="4179661" y="1425312"/>
            <a:ext cx="0" cy="42325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54D470-17D8-496D-B19B-2FD279735F77}"/>
              </a:ext>
            </a:extLst>
          </p:cNvPr>
          <p:cNvCxnSpPr/>
          <p:nvPr/>
        </p:nvCxnSpPr>
        <p:spPr>
          <a:xfrm>
            <a:off x="8208986" y="1470842"/>
            <a:ext cx="0" cy="423258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7020D93-28CC-4D11-9D63-159C926695A2}"/>
              </a:ext>
            </a:extLst>
          </p:cNvPr>
          <p:cNvCxnSpPr>
            <a:cxnSpLocks/>
          </p:cNvCxnSpPr>
          <p:nvPr/>
        </p:nvCxnSpPr>
        <p:spPr>
          <a:xfrm>
            <a:off x="9232040" y="2114633"/>
            <a:ext cx="1382609" cy="0"/>
          </a:xfrm>
          <a:prstGeom prst="straightConnector1">
            <a:avLst/>
          </a:prstGeom>
          <a:ln w="12700">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A76CEF-4053-40AA-A1E0-BA6504A35E7D}"/>
              </a:ext>
            </a:extLst>
          </p:cNvPr>
          <p:cNvSpPr txBox="1"/>
          <p:nvPr/>
        </p:nvSpPr>
        <p:spPr>
          <a:xfrm>
            <a:off x="8333957" y="4715366"/>
            <a:ext cx="3138568" cy="738664"/>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Third scenario: moving the website and creating a hybrid connection for WCF service on-premises.</a:t>
            </a:r>
          </a:p>
        </p:txBody>
      </p:sp>
      <p:pic>
        <p:nvPicPr>
          <p:cNvPr id="70" name="Picture 8">
            <a:extLst>
              <a:ext uri="{FF2B5EF4-FFF2-40B4-BE49-F238E27FC236}">
                <a16:creationId xmlns:a16="http://schemas.microsoft.com/office/drawing/2014/main" id="{10E24AB9-F73E-44B8-BA5F-0AD5963DCAEB}"/>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9904772" y="2632168"/>
            <a:ext cx="478827" cy="478827"/>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or: Elbow 70">
            <a:extLst>
              <a:ext uri="{FF2B5EF4-FFF2-40B4-BE49-F238E27FC236}">
                <a16:creationId xmlns:a16="http://schemas.microsoft.com/office/drawing/2014/main" id="{F8E42A6C-0A82-4C81-8E91-48402B8BBBE7}"/>
              </a:ext>
            </a:extLst>
          </p:cNvPr>
          <p:cNvCxnSpPr>
            <a:cxnSpLocks/>
            <a:endCxn id="70" idx="3"/>
          </p:cNvCxnSpPr>
          <p:nvPr/>
        </p:nvCxnSpPr>
        <p:spPr>
          <a:xfrm rot="10800000" flipV="1">
            <a:off x="10393363" y="2406154"/>
            <a:ext cx="642926" cy="465428"/>
          </a:xfrm>
          <a:prstGeom prst="bentConnector3">
            <a:avLst>
              <a:gd name="adj1" fmla="val -3670"/>
            </a:avLst>
          </a:prstGeom>
          <a:ln>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DEFB987-D5A3-4B4D-A574-48D3F406305F}"/>
              </a:ext>
            </a:extLst>
          </p:cNvPr>
          <p:cNvCxnSpPr>
            <a:cxnSpLocks/>
          </p:cNvCxnSpPr>
          <p:nvPr/>
        </p:nvCxnSpPr>
        <p:spPr>
          <a:xfrm flipH="1">
            <a:off x="9305992" y="2873243"/>
            <a:ext cx="510868" cy="0"/>
          </a:xfrm>
          <a:prstGeom prst="straightConnector1">
            <a:avLst/>
          </a:prstGeom>
          <a:ln>
            <a:solidFill>
              <a:schemeClr val="accent2"/>
            </a:solidFill>
            <a:tailEnd type="arrow" w="lg" len="med"/>
          </a:ln>
        </p:spPr>
        <p:style>
          <a:lnRef idx="1">
            <a:schemeClr val="accent1"/>
          </a:lnRef>
          <a:fillRef idx="0">
            <a:schemeClr val="accent1"/>
          </a:fillRef>
          <a:effectRef idx="0">
            <a:schemeClr val="accent1"/>
          </a:effectRef>
          <a:fontRef idx="minor">
            <a:schemeClr val="tx1"/>
          </a:fontRef>
        </p:style>
      </p:cxnSp>
      <p:pic>
        <p:nvPicPr>
          <p:cNvPr id="53" name="Picture 2" descr="Image result for Azure">
            <a:extLst>
              <a:ext uri="{FF2B5EF4-FFF2-40B4-BE49-F238E27FC236}">
                <a16:creationId xmlns:a16="http://schemas.microsoft.com/office/drawing/2014/main" id="{057587CC-6498-094D-99E5-0FF0DE6920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6091" y="3861288"/>
            <a:ext cx="1109080" cy="58226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Azure">
            <a:extLst>
              <a:ext uri="{FF2B5EF4-FFF2-40B4-BE49-F238E27FC236}">
                <a16:creationId xmlns:a16="http://schemas.microsoft.com/office/drawing/2014/main" id="{8C00197A-E2A0-4042-966F-B60CF60678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9371" y="3861287"/>
            <a:ext cx="1109080" cy="582267"/>
          </a:xfrm>
          <a:prstGeom prst="rect">
            <a:avLst/>
          </a:prstGeom>
          <a:noFill/>
          <a:extLst>
            <a:ext uri="{909E8E84-426E-40DD-AFC4-6F175D3DCCD1}">
              <a14:hiddenFill xmlns:a14="http://schemas.microsoft.com/office/drawing/2010/main">
                <a:solidFill>
                  <a:srgbClr val="FFFFFF"/>
                </a:solidFill>
              </a14:hiddenFill>
            </a:ext>
          </a:extLst>
        </p:spPr>
      </p:pic>
      <p:sp>
        <p:nvSpPr>
          <p:cNvPr id="37" name="GenericApp_EB3B" title="Icon of an app window">
            <a:extLst>
              <a:ext uri="{FF2B5EF4-FFF2-40B4-BE49-F238E27FC236}">
                <a16:creationId xmlns:a16="http://schemas.microsoft.com/office/drawing/2014/main" id="{C011F58A-6F6A-D740-8E25-E6362024D75F}"/>
              </a:ext>
            </a:extLst>
          </p:cNvPr>
          <p:cNvSpPr>
            <a:spLocks noChangeAspect="1" noEditPoints="1"/>
          </p:cNvSpPr>
          <p:nvPr/>
        </p:nvSpPr>
        <p:spPr bwMode="auto">
          <a:xfrm>
            <a:off x="712438" y="1895828"/>
            <a:ext cx="477684" cy="38229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 name="Database_EFC7" title="Icon of a cylinder">
            <a:extLst>
              <a:ext uri="{FF2B5EF4-FFF2-40B4-BE49-F238E27FC236}">
                <a16:creationId xmlns:a16="http://schemas.microsoft.com/office/drawing/2014/main" id="{17B5F16F-7ABF-0946-A42B-445F7FBCF49F}"/>
              </a:ext>
            </a:extLst>
          </p:cNvPr>
          <p:cNvSpPr>
            <a:spLocks noChangeAspect="1" noEditPoints="1"/>
          </p:cNvSpPr>
          <p:nvPr/>
        </p:nvSpPr>
        <p:spPr bwMode="auto">
          <a:xfrm>
            <a:off x="793666" y="257588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pic>
        <p:nvPicPr>
          <p:cNvPr id="49" name="Graphic 48">
            <a:extLst>
              <a:ext uri="{FF2B5EF4-FFF2-40B4-BE49-F238E27FC236}">
                <a16:creationId xmlns:a16="http://schemas.microsoft.com/office/drawing/2014/main" id="{F572DB24-8B93-5441-9296-63835B1DF31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1762" y="1895828"/>
            <a:ext cx="415985" cy="415182"/>
          </a:xfrm>
          <a:prstGeom prst="rect">
            <a:avLst/>
          </a:prstGeom>
        </p:spPr>
      </p:pic>
      <p:pic>
        <p:nvPicPr>
          <p:cNvPr id="50" name="Graphic 49">
            <a:extLst>
              <a:ext uri="{FF2B5EF4-FFF2-40B4-BE49-F238E27FC236}">
                <a16:creationId xmlns:a16="http://schemas.microsoft.com/office/drawing/2014/main" id="{ABE41466-13D3-274A-BA7F-3ACF3DBE04C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3134" y="2608043"/>
            <a:ext cx="330753" cy="441596"/>
          </a:xfrm>
          <a:prstGeom prst="rect">
            <a:avLst/>
          </a:prstGeom>
        </p:spPr>
      </p:pic>
      <p:sp>
        <p:nvSpPr>
          <p:cNvPr id="56" name="GenericApp_EB3B" title="Icon of an app window">
            <a:extLst>
              <a:ext uri="{FF2B5EF4-FFF2-40B4-BE49-F238E27FC236}">
                <a16:creationId xmlns:a16="http://schemas.microsoft.com/office/drawing/2014/main" id="{94052D19-035C-8A4D-B019-64A4E9EE9991}"/>
              </a:ext>
            </a:extLst>
          </p:cNvPr>
          <p:cNvSpPr>
            <a:spLocks noChangeAspect="1" noEditPoints="1"/>
          </p:cNvSpPr>
          <p:nvPr/>
        </p:nvSpPr>
        <p:spPr bwMode="auto">
          <a:xfrm>
            <a:off x="4749602" y="1895828"/>
            <a:ext cx="477684" cy="38229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 name="globe_4" title="Icon of the earth">
            <a:extLst>
              <a:ext uri="{FF2B5EF4-FFF2-40B4-BE49-F238E27FC236}">
                <a16:creationId xmlns:a16="http://schemas.microsoft.com/office/drawing/2014/main" id="{C453D647-D302-7D45-B66A-D01E9837AD0A}"/>
              </a:ext>
            </a:extLst>
          </p:cNvPr>
          <p:cNvSpPr>
            <a:spLocks noChangeAspect="1" noEditPoints="1"/>
          </p:cNvSpPr>
          <p:nvPr/>
        </p:nvSpPr>
        <p:spPr bwMode="auto">
          <a:xfrm>
            <a:off x="4815822" y="2610120"/>
            <a:ext cx="389601" cy="39092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8" name="Database_EFC7" title="Icon of a cylinder">
            <a:extLst>
              <a:ext uri="{FF2B5EF4-FFF2-40B4-BE49-F238E27FC236}">
                <a16:creationId xmlns:a16="http://schemas.microsoft.com/office/drawing/2014/main" id="{0E981EA9-4052-C743-B04E-D97B7C8A904C}"/>
              </a:ext>
            </a:extLst>
          </p:cNvPr>
          <p:cNvSpPr>
            <a:spLocks noChangeAspect="1" noEditPoints="1"/>
          </p:cNvSpPr>
          <p:nvPr/>
        </p:nvSpPr>
        <p:spPr bwMode="auto">
          <a:xfrm>
            <a:off x="4994730" y="2782914"/>
            <a:ext cx="212985" cy="27684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pic>
        <p:nvPicPr>
          <p:cNvPr id="59" name="Graphic 58">
            <a:extLst>
              <a:ext uri="{FF2B5EF4-FFF2-40B4-BE49-F238E27FC236}">
                <a16:creationId xmlns:a16="http://schemas.microsoft.com/office/drawing/2014/main" id="{CB23A7B2-B95C-014E-A91B-EA34C1FAC5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0682" y="1895828"/>
            <a:ext cx="415985" cy="415182"/>
          </a:xfrm>
          <a:prstGeom prst="rect">
            <a:avLst/>
          </a:prstGeom>
        </p:spPr>
      </p:pic>
      <p:pic>
        <p:nvPicPr>
          <p:cNvPr id="60" name="Graphic 59">
            <a:extLst>
              <a:ext uri="{FF2B5EF4-FFF2-40B4-BE49-F238E27FC236}">
                <a16:creationId xmlns:a16="http://schemas.microsoft.com/office/drawing/2014/main" id="{2CA07D3A-A102-ED46-B3C3-7F44B242CEA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5460" y="2620448"/>
            <a:ext cx="415985" cy="415182"/>
          </a:xfrm>
          <a:prstGeom prst="rect">
            <a:avLst/>
          </a:prstGeom>
        </p:spPr>
      </p:pic>
      <p:pic>
        <p:nvPicPr>
          <p:cNvPr id="61" name="Graphic 60">
            <a:extLst>
              <a:ext uri="{FF2B5EF4-FFF2-40B4-BE49-F238E27FC236}">
                <a16:creationId xmlns:a16="http://schemas.microsoft.com/office/drawing/2014/main" id="{0BEAA268-D357-CE43-8DDE-3126CAA943D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2331" y="2608043"/>
            <a:ext cx="330753" cy="441596"/>
          </a:xfrm>
          <a:prstGeom prst="rect">
            <a:avLst/>
          </a:prstGeom>
        </p:spPr>
      </p:pic>
      <p:sp>
        <p:nvSpPr>
          <p:cNvPr id="62" name="globe_4" title="Icon of the earth">
            <a:extLst>
              <a:ext uri="{FF2B5EF4-FFF2-40B4-BE49-F238E27FC236}">
                <a16:creationId xmlns:a16="http://schemas.microsoft.com/office/drawing/2014/main" id="{E0492CFA-F322-8643-BD3E-9485BE01AB53}"/>
              </a:ext>
            </a:extLst>
          </p:cNvPr>
          <p:cNvSpPr>
            <a:spLocks noChangeAspect="1" noEditPoints="1"/>
          </p:cNvSpPr>
          <p:nvPr/>
        </p:nvSpPr>
        <p:spPr bwMode="auto">
          <a:xfrm>
            <a:off x="8749468" y="2610120"/>
            <a:ext cx="389601" cy="39092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6" name="Database_EFC7" title="Icon of a cylinder">
            <a:extLst>
              <a:ext uri="{FF2B5EF4-FFF2-40B4-BE49-F238E27FC236}">
                <a16:creationId xmlns:a16="http://schemas.microsoft.com/office/drawing/2014/main" id="{530EB0B8-2493-BB40-9868-AA8BE12FF6F5}"/>
              </a:ext>
            </a:extLst>
          </p:cNvPr>
          <p:cNvSpPr>
            <a:spLocks noChangeAspect="1" noEditPoints="1"/>
          </p:cNvSpPr>
          <p:nvPr/>
        </p:nvSpPr>
        <p:spPr bwMode="auto">
          <a:xfrm>
            <a:off x="8928376" y="2782914"/>
            <a:ext cx="212985" cy="27684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 name="GenericApp_EB3B" title="Icon of an app window">
            <a:extLst>
              <a:ext uri="{FF2B5EF4-FFF2-40B4-BE49-F238E27FC236}">
                <a16:creationId xmlns:a16="http://schemas.microsoft.com/office/drawing/2014/main" id="{9AAE0F91-F370-FD4E-8595-28CE043534F6}"/>
              </a:ext>
            </a:extLst>
          </p:cNvPr>
          <p:cNvSpPr>
            <a:spLocks noChangeAspect="1" noEditPoints="1"/>
          </p:cNvSpPr>
          <p:nvPr/>
        </p:nvSpPr>
        <p:spPr bwMode="auto">
          <a:xfrm>
            <a:off x="8675541" y="1923666"/>
            <a:ext cx="477684" cy="38229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34DCDDED-DA69-1045-9E26-3B0A4D7056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5919" y="1895828"/>
            <a:ext cx="415985" cy="415182"/>
          </a:xfrm>
          <a:prstGeom prst="rect">
            <a:avLst/>
          </a:prstGeom>
        </p:spPr>
      </p:pic>
      <p:sp>
        <p:nvSpPr>
          <p:cNvPr id="75" name="server" title="Icon of a server tower">
            <a:extLst>
              <a:ext uri="{FF2B5EF4-FFF2-40B4-BE49-F238E27FC236}">
                <a16:creationId xmlns:a16="http://schemas.microsoft.com/office/drawing/2014/main" id="{CE2675E8-C6C8-7C42-ABA1-E947D6ED4CDC}"/>
              </a:ext>
            </a:extLst>
          </p:cNvPr>
          <p:cNvSpPr>
            <a:spLocks noChangeAspect="1" noEditPoints="1"/>
          </p:cNvSpPr>
          <p:nvPr/>
        </p:nvSpPr>
        <p:spPr bwMode="auto">
          <a:xfrm>
            <a:off x="788527" y="3866509"/>
            <a:ext cx="317392" cy="600864"/>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server" title="Icon of a server tower">
            <a:extLst>
              <a:ext uri="{FF2B5EF4-FFF2-40B4-BE49-F238E27FC236}">
                <a16:creationId xmlns:a16="http://schemas.microsoft.com/office/drawing/2014/main" id="{96D8F0AB-146A-4D48-B8D3-189E9B077803}"/>
              </a:ext>
            </a:extLst>
          </p:cNvPr>
          <p:cNvSpPr>
            <a:spLocks noChangeAspect="1" noEditPoints="1"/>
          </p:cNvSpPr>
          <p:nvPr/>
        </p:nvSpPr>
        <p:spPr bwMode="auto">
          <a:xfrm>
            <a:off x="4852910" y="3842691"/>
            <a:ext cx="317392" cy="600864"/>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 name="server" title="Icon of a server tower">
            <a:extLst>
              <a:ext uri="{FF2B5EF4-FFF2-40B4-BE49-F238E27FC236}">
                <a16:creationId xmlns:a16="http://schemas.microsoft.com/office/drawing/2014/main" id="{29773F19-E5C3-3746-9A23-FBB18656B67C}"/>
              </a:ext>
            </a:extLst>
          </p:cNvPr>
          <p:cNvSpPr>
            <a:spLocks noChangeAspect="1" noEditPoints="1"/>
          </p:cNvSpPr>
          <p:nvPr/>
        </p:nvSpPr>
        <p:spPr bwMode="auto">
          <a:xfrm>
            <a:off x="8835833" y="3926001"/>
            <a:ext cx="317392" cy="600864"/>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709750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6D2133-3CAB-4090-8084-2AF94A6996BB}"/>
              </a:ext>
            </a:extLst>
          </p:cNvPr>
          <p:cNvSpPr>
            <a:spLocks noGrp="1"/>
          </p:cNvSpPr>
          <p:nvPr>
            <p:ph type="title"/>
          </p:nvPr>
        </p:nvSpPr>
        <p:spPr>
          <a:xfrm>
            <a:off x="397768" y="237744"/>
            <a:ext cx="11563350" cy="758825"/>
          </a:xfrm>
        </p:spPr>
        <p:txBody>
          <a:bodyPr/>
          <a:lstStyle/>
          <a:p>
            <a:r>
              <a:rPr lang="en-US" dirty="0"/>
              <a:t>Maturity model for .NET application modernization</a:t>
            </a:r>
            <a:br>
              <a:rPr lang="en-US" dirty="0"/>
            </a:br>
            <a:endParaRPr lang="en-US" dirty="0"/>
          </a:p>
        </p:txBody>
      </p:sp>
      <p:sp>
        <p:nvSpPr>
          <p:cNvPr id="63" name="Rectangle 62">
            <a:extLst>
              <a:ext uri="{FF2B5EF4-FFF2-40B4-BE49-F238E27FC236}">
                <a16:creationId xmlns:a16="http://schemas.microsoft.com/office/drawing/2014/main" id="{78E9B9BF-A36E-40E7-AEF4-B069C191B6E8}"/>
              </a:ext>
            </a:extLst>
          </p:cNvPr>
          <p:cNvSpPr/>
          <p:nvPr/>
        </p:nvSpPr>
        <p:spPr>
          <a:xfrm>
            <a:off x="453636" y="1003320"/>
            <a:ext cx="2328317" cy="4386450"/>
          </a:xfrm>
          <a:prstGeom prst="rect">
            <a:avLst/>
          </a:prstGeom>
          <a:noFill/>
          <a:ln w="10795" cap="flat" cmpd="sng" algn="ctr">
            <a:solidFill>
              <a:schemeClr val="tx2"/>
            </a:solid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4035" y="2451299"/>
            <a:ext cx="485659" cy="48565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432664" y="1116409"/>
            <a:ext cx="2416985" cy="52322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Existing apps</a:t>
            </a:r>
            <a:r>
              <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.NET web apps </a:t>
            </a: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624271" y="1003319"/>
            <a:ext cx="2418611" cy="4386450"/>
          </a:xfrm>
          <a:prstGeom prst="rect">
            <a:avLst/>
          </a:prstGeom>
          <a:noFill/>
          <a:ln w="10795" cap="flat" cmpd="sng" algn="ctr">
            <a:solidFill>
              <a:schemeClr val="tx2"/>
            </a:solid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618419" y="1148333"/>
            <a:ext cx="2418610" cy="52322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Cloud-Optimized</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256128" y="1003128"/>
            <a:ext cx="3742198" cy="4370594"/>
          </a:xfrm>
          <a:prstGeom prst="rect">
            <a:avLst/>
          </a:prstGeom>
          <a:noFill/>
          <a:ln w="10795" cap="flat" cmpd="sng" algn="ctr">
            <a:solidFill>
              <a:schemeClr val="tx2"/>
            </a:solid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673640" y="1085531"/>
            <a:ext cx="3128164" cy="523220"/>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Cloud-Native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641491" y="1750733"/>
            <a:ext cx="2401391" cy="514506"/>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453636" y="1730680"/>
            <a:ext cx="2325534" cy="53885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244761" y="1756725"/>
            <a:ext cx="3753566" cy="50961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and </a:t>
            </a: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serverless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architectures</a:t>
            </a:r>
          </a:p>
        </p:txBody>
      </p:sp>
      <p:grpSp>
        <p:nvGrpSpPr>
          <p:cNvPr id="4" name="Group 3">
            <a:extLst>
              <a:ext uri="{FF2B5EF4-FFF2-40B4-BE49-F238E27FC236}">
                <a16:creationId xmlns:a16="http://schemas.microsoft.com/office/drawing/2014/main" id="{2F6DED47-468C-4A22-A257-1C7C28D2ADD0}"/>
              </a:ext>
            </a:extLst>
          </p:cNvPr>
          <p:cNvGrpSpPr/>
          <p:nvPr/>
        </p:nvGrpSpPr>
        <p:grpSpPr>
          <a:xfrm>
            <a:off x="9163036" y="2493510"/>
            <a:ext cx="460477" cy="460477"/>
            <a:chOff x="8868084" y="2192568"/>
            <a:chExt cx="702051" cy="702051"/>
          </a:xfrm>
        </p:grpSpPr>
        <p:sp>
          <p:nvSpPr>
            <p:cNvPr id="91" name="Oval 90">
              <a:extLst>
                <a:ext uri="{FF2B5EF4-FFF2-40B4-BE49-F238E27FC236}">
                  <a16:creationId xmlns:a16="http://schemas.microsoft.com/office/drawing/2014/main" id="{A4DD2211-3426-4C5D-98F6-07CCEA0159E3}"/>
                </a:ext>
              </a:extLst>
            </p:cNvPr>
            <p:cNvSpPr/>
            <p:nvPr/>
          </p:nvSpPr>
          <p:spPr>
            <a:xfrm>
              <a:off x="8917048" y="2251712"/>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8084" y="2192568"/>
              <a:ext cx="702051" cy="702051"/>
            </a:xfrm>
            <a:prstGeom prst="rect">
              <a:avLst/>
            </a:prstGeom>
            <a:noFill/>
            <a:extLst>
              <a:ext uri="{909E8E84-426E-40DD-AFC4-6F175D3DCCD1}">
                <a14:hiddenFill xmlns:a14="http://schemas.microsoft.com/office/drawing/2010/main">
                  <a:solidFill>
                    <a:srgbClr val="FFFFFF"/>
                  </a:solidFill>
                </a14:hiddenFill>
              </a:ext>
            </a:extLst>
          </p:spPr>
        </p:pic>
      </p:grpSp>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6484" y="3360674"/>
            <a:ext cx="350915" cy="350915"/>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9652" y="3336307"/>
            <a:ext cx="318536" cy="382245"/>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92415" y="1003319"/>
            <a:ext cx="2418611" cy="4386450"/>
          </a:xfrm>
          <a:prstGeom prst="rect">
            <a:avLst/>
          </a:prstGeom>
          <a:noFill/>
          <a:ln w="10795" cap="flat" cmpd="sng" algn="ctr">
            <a:solidFill>
              <a:schemeClr val="tx2"/>
            </a:solid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280788" y="1116409"/>
            <a:ext cx="1938479" cy="523220"/>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Cloud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Infrastructure-Ready</a:t>
            </a:r>
            <a:endPar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2999559" y="1750733"/>
            <a:ext cx="2422834" cy="514506"/>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538" y="2543784"/>
            <a:ext cx="408844" cy="408844"/>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3815" y="2552889"/>
            <a:ext cx="411010" cy="41101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387444" y="3062116"/>
            <a:ext cx="547341" cy="482404"/>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938356" y="4030678"/>
            <a:ext cx="634795" cy="27699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6004745" y="3061797"/>
            <a:ext cx="1668856" cy="318286"/>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512"/>
          <a:stretch/>
        </p:blipFill>
        <p:spPr bwMode="auto">
          <a:xfrm>
            <a:off x="1400175" y="3806291"/>
            <a:ext cx="430275" cy="3628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481034" y="4677853"/>
            <a:ext cx="360160" cy="360160"/>
          </a:xfrm>
          <a:prstGeom prst="rect">
            <a:avLst/>
          </a:prstGeom>
          <a:solidFill>
            <a:schemeClr val="bg1"/>
          </a:solidFill>
          <a:ln>
            <a:noFill/>
          </a:ln>
          <a:extLst/>
        </p:spPr>
      </p:pic>
      <p:sp>
        <p:nvSpPr>
          <p:cNvPr id="140" name="Rectangle 139">
            <a:extLst>
              <a:ext uri="{FF2B5EF4-FFF2-40B4-BE49-F238E27FC236}">
                <a16:creationId xmlns:a16="http://schemas.microsoft.com/office/drawing/2014/main" id="{D428F20D-80E5-41D4-AB7F-C911EE634DA7}"/>
              </a:ext>
            </a:extLst>
          </p:cNvPr>
          <p:cNvSpPr/>
          <p:nvPr/>
        </p:nvSpPr>
        <p:spPr>
          <a:xfrm>
            <a:off x="1136194" y="5016048"/>
            <a:ext cx="1049839" cy="27699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32058" y="3522047"/>
            <a:ext cx="433017" cy="433017"/>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779170" y="5911901"/>
            <a:ext cx="2561935" cy="300519"/>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428"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19423" y="6257438"/>
            <a:ext cx="3978902" cy="300519"/>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705316" y="6250879"/>
            <a:ext cx="3064813" cy="312073"/>
          </a:xfrm>
          <a:prstGeom prst="rect">
            <a:avLst/>
          </a:prstGeom>
        </p:spPr>
        <p:txBody>
          <a:bodyPr wrap="none"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Architected for the cloud, new code</a:t>
            </a:r>
          </a:p>
        </p:txBody>
      </p: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342548" y="3949073"/>
            <a:ext cx="486131" cy="451419"/>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657296" y="4333541"/>
            <a:ext cx="204914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862940" y="4992351"/>
            <a:ext cx="637547" cy="30777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sp>
        <p:nvSpPr>
          <p:cNvPr id="88" name="Rectangle 87">
            <a:extLst>
              <a:ext uri="{FF2B5EF4-FFF2-40B4-BE49-F238E27FC236}">
                <a16:creationId xmlns:a16="http://schemas.microsoft.com/office/drawing/2014/main" id="{2E9629D2-2ACB-416A-8486-7571C2E7A4DE}"/>
              </a:ext>
            </a:extLst>
          </p:cNvPr>
          <p:cNvSpPr/>
          <p:nvPr/>
        </p:nvSpPr>
        <p:spPr>
          <a:xfrm>
            <a:off x="8908131" y="4115553"/>
            <a:ext cx="2492990" cy="600164"/>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PaaS for containerized microservices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Serverless computing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Managed services</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32338" y="3255616"/>
            <a:ext cx="370222" cy="37022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83341" y="2424582"/>
            <a:ext cx="380460" cy="38046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20848" y="2411703"/>
            <a:ext cx="398561" cy="39856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453401" y="2475481"/>
            <a:ext cx="302075" cy="2940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8439" y="4721685"/>
            <a:ext cx="420984" cy="31391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5618419" y="4409193"/>
            <a:ext cx="2418610" cy="280718"/>
          </a:xfrm>
          <a:prstGeom prst="rect">
            <a:avLst/>
          </a:prstGeom>
        </p:spPr>
        <p:txBody>
          <a:bodyPr wrap="square">
            <a:spAutoFit/>
          </a:body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And 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146665" y="3198733"/>
            <a:ext cx="2138573" cy="5424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endParaRPr kumimoji="0" lang="en-US" sz="1632"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272537" y="5904124"/>
            <a:ext cx="6741489" cy="30829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Modernize</a:t>
            </a:r>
            <a:endParaRPr kumimoji="0" lang="en-US" sz="142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5430" y="3662254"/>
            <a:ext cx="366247" cy="3662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0141" y="3959824"/>
            <a:ext cx="466358" cy="466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020401" y="4019870"/>
            <a:ext cx="334704" cy="3347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5FEB3EE7-E781-46A7-A5C6-F2C37CC80B83}"/>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504315" y="4027167"/>
            <a:ext cx="329833" cy="329833"/>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272537" y="6257438"/>
            <a:ext cx="2790376" cy="300519"/>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Minimal code changes</a:t>
            </a:r>
          </a:p>
        </p:txBody>
      </p:sp>
      <p:sp>
        <p:nvSpPr>
          <p:cNvPr id="108" name="Rectangle 107">
            <a:extLst>
              <a:ext uri="{FF2B5EF4-FFF2-40B4-BE49-F238E27FC236}">
                <a16:creationId xmlns:a16="http://schemas.microsoft.com/office/drawing/2014/main" id="{016B61C2-374F-4ECC-94C4-A85A585FB1EF}"/>
              </a:ext>
            </a:extLst>
          </p:cNvPr>
          <p:cNvSpPr/>
          <p:nvPr/>
        </p:nvSpPr>
        <p:spPr>
          <a:xfrm>
            <a:off x="2779171" y="5590412"/>
            <a:ext cx="9219156" cy="251402"/>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706854" y="5565916"/>
            <a:ext cx="9296400" cy="292388"/>
          </a:xfrm>
          <a:prstGeom prst="rect">
            <a:avLst/>
          </a:prstGeom>
        </p:spPr>
        <p:txBody>
          <a:bodyPr wrap="square"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t>
            </a:r>
            <a:r>
              <a:rPr kumimoji="0" lang="en-US" sz="125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Auth</a:t>
            </a:r>
            <a:r>
              <a:rPr kumimoji="0" lang="en-US" sz="12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Cost control and Operations model</a:t>
            </a:r>
          </a:p>
        </p:txBody>
      </p:sp>
      <p:cxnSp>
        <p:nvCxnSpPr>
          <p:cNvPr id="76" name="Straight Connector 75">
            <a:extLst>
              <a:ext uri="{FF2B5EF4-FFF2-40B4-BE49-F238E27FC236}">
                <a16:creationId xmlns:a16="http://schemas.microsoft.com/office/drawing/2014/main" id="{3D0FEF6E-A804-EE4A-9B5A-39974D1C5E39}"/>
              </a:ext>
            </a:extLst>
          </p:cNvPr>
          <p:cNvCxnSpPr>
            <a:cxnSpLocks/>
          </p:cNvCxnSpPr>
          <p:nvPr/>
        </p:nvCxnSpPr>
        <p:spPr>
          <a:xfrm>
            <a:off x="3223394" y="3123394"/>
            <a:ext cx="204914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2E6607-7088-6C47-A74B-6B6E5D49AB26}"/>
              </a:ext>
            </a:extLst>
          </p:cNvPr>
          <p:cNvCxnSpPr>
            <a:cxnSpLocks/>
          </p:cNvCxnSpPr>
          <p:nvPr/>
        </p:nvCxnSpPr>
        <p:spPr>
          <a:xfrm>
            <a:off x="5844674" y="3054658"/>
            <a:ext cx="204914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84C95E02-D42F-184C-8EA1-5111B52F0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458" y="2496232"/>
            <a:ext cx="408844" cy="408844"/>
          </a:xfrm>
          <a:prstGeom prst="rect">
            <a:avLst/>
          </a:prstGeom>
        </p:spPr>
      </p:pic>
      <p:pic>
        <p:nvPicPr>
          <p:cNvPr id="103" name="Picture 8" descr="Image result for .NET">
            <a:extLst>
              <a:ext uri="{FF2B5EF4-FFF2-40B4-BE49-F238E27FC236}">
                <a16:creationId xmlns:a16="http://schemas.microsoft.com/office/drawing/2014/main" id="{F519A7A8-C3F8-FB47-BCF3-42BDFC4B0F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5735" y="2505337"/>
            <a:ext cx="411010" cy="411010"/>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599082A7-3A09-2444-9F4B-A4A40519C17D}"/>
              </a:ext>
            </a:extLst>
          </p:cNvPr>
          <p:cNvSpPr/>
          <p:nvPr/>
        </p:nvSpPr>
        <p:spPr>
          <a:xfrm>
            <a:off x="6565500" y="4992351"/>
            <a:ext cx="637547" cy="30777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106" name="Picture 4" descr="Image result for Azure logo">
            <a:extLst>
              <a:ext uri="{FF2B5EF4-FFF2-40B4-BE49-F238E27FC236}">
                <a16:creationId xmlns:a16="http://schemas.microsoft.com/office/drawing/2014/main" id="{E224AD38-3C8D-164F-BB0F-77DFCA5B6B47}"/>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0999" y="4721685"/>
            <a:ext cx="420984" cy="313913"/>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472E83EB-62BB-BE4F-A3F6-C4E4DB52EE0C}"/>
              </a:ext>
            </a:extLst>
          </p:cNvPr>
          <p:cNvSpPr/>
          <p:nvPr/>
        </p:nvSpPr>
        <p:spPr>
          <a:xfrm>
            <a:off x="9824089" y="5046781"/>
            <a:ext cx="637547" cy="30777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113" name="Picture 4" descr="Image result for Azure logo">
            <a:extLst>
              <a:ext uri="{FF2B5EF4-FFF2-40B4-BE49-F238E27FC236}">
                <a16:creationId xmlns:a16="http://schemas.microsoft.com/office/drawing/2014/main" id="{7A623397-8D05-154E-8693-D0046F2FAF2F}"/>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9588" y="4776115"/>
            <a:ext cx="420984" cy="313913"/>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a:extLst>
              <a:ext uri="{FF2B5EF4-FFF2-40B4-BE49-F238E27FC236}">
                <a16:creationId xmlns:a16="http://schemas.microsoft.com/office/drawing/2014/main" id="{D998B26D-8326-594B-814F-9670638CF02C}"/>
              </a:ext>
            </a:extLst>
          </p:cNvPr>
          <p:cNvCxnSpPr>
            <a:cxnSpLocks/>
          </p:cNvCxnSpPr>
          <p:nvPr/>
        </p:nvCxnSpPr>
        <p:spPr>
          <a:xfrm>
            <a:off x="10131022" y="2159618"/>
            <a:ext cx="0" cy="193266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344F287-BE06-9B48-A285-2B04FBEF2704}"/>
              </a:ext>
            </a:extLst>
          </p:cNvPr>
          <p:cNvCxnSpPr>
            <a:cxnSpLocks/>
          </p:cNvCxnSpPr>
          <p:nvPr/>
        </p:nvCxnSpPr>
        <p:spPr>
          <a:xfrm>
            <a:off x="8595079" y="3179206"/>
            <a:ext cx="14666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4BD85DD-517B-AA43-8775-07F2F39EBD1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32338" y="2889119"/>
            <a:ext cx="251502" cy="251502"/>
          </a:xfrm>
          <a:prstGeom prst="rect">
            <a:avLst/>
          </a:prstGeom>
        </p:spPr>
      </p:pic>
      <p:pic>
        <p:nvPicPr>
          <p:cNvPr id="119" name="Graphic 118">
            <a:extLst>
              <a:ext uri="{FF2B5EF4-FFF2-40B4-BE49-F238E27FC236}">
                <a16:creationId xmlns:a16="http://schemas.microsoft.com/office/drawing/2014/main" id="{468A769E-6D57-844A-A5C1-31AD0A4092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416120" y="3304931"/>
            <a:ext cx="325557" cy="324225"/>
          </a:xfrm>
          <a:prstGeom prst="rect">
            <a:avLst/>
          </a:prstGeom>
        </p:spPr>
      </p:pic>
      <p:pic>
        <p:nvPicPr>
          <p:cNvPr id="120" name="Graphic 119">
            <a:extLst>
              <a:ext uri="{FF2B5EF4-FFF2-40B4-BE49-F238E27FC236}">
                <a16:creationId xmlns:a16="http://schemas.microsoft.com/office/drawing/2014/main" id="{D172090A-2A8C-C44F-92E2-46B212C32D6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435518" y="2925944"/>
            <a:ext cx="284726" cy="262481"/>
          </a:xfrm>
          <a:prstGeom prst="rect">
            <a:avLst/>
          </a:prstGeom>
        </p:spPr>
      </p:pic>
      <p:pic>
        <p:nvPicPr>
          <p:cNvPr id="77" name="Graphic 76">
            <a:extLst>
              <a:ext uri="{FF2B5EF4-FFF2-40B4-BE49-F238E27FC236}">
                <a16:creationId xmlns:a16="http://schemas.microsoft.com/office/drawing/2014/main" id="{BEEE3B1F-2E88-1741-9FE0-E8DF9F31A28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997099" y="4040662"/>
            <a:ext cx="214778" cy="329326"/>
          </a:xfrm>
          <a:prstGeom prst="rect">
            <a:avLst/>
          </a:prstGeom>
        </p:spPr>
      </p:pic>
      <p:pic>
        <p:nvPicPr>
          <p:cNvPr id="78" name="Graphic 77">
            <a:extLst>
              <a:ext uri="{FF2B5EF4-FFF2-40B4-BE49-F238E27FC236}">
                <a16:creationId xmlns:a16="http://schemas.microsoft.com/office/drawing/2014/main" id="{DD20431B-C90C-9E4B-9267-B7A1AA22A1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80639" y="3696951"/>
            <a:ext cx="214778" cy="329326"/>
          </a:xfrm>
          <a:prstGeom prst="rect">
            <a:avLst/>
          </a:prstGeom>
        </p:spPr>
      </p:pic>
      <p:pic>
        <p:nvPicPr>
          <p:cNvPr id="79" name="Picture 78">
            <a:extLst>
              <a:ext uri="{FF2B5EF4-FFF2-40B4-BE49-F238E27FC236}">
                <a16:creationId xmlns:a16="http://schemas.microsoft.com/office/drawing/2014/main" id="{7EB71CF3-6FDA-C84A-AB8B-7ACF0019EE3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88339" y="3949073"/>
            <a:ext cx="476799" cy="476799"/>
          </a:xfrm>
          <a:prstGeom prst="rect">
            <a:avLst/>
          </a:prstGeom>
        </p:spPr>
      </p:pic>
    </p:spTree>
    <p:extLst>
      <p:ext uri="{BB962C8B-B14F-4D97-AF65-F5344CB8AC3E}">
        <p14:creationId xmlns:p14="http://schemas.microsoft.com/office/powerpoint/2010/main" val="48499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D322E5-D3D2-4362-807A-D14BC172D101}"/>
              </a:ext>
            </a:extLst>
          </p:cNvPr>
          <p:cNvSpPr txBox="1"/>
          <p:nvPr/>
        </p:nvSpPr>
        <p:spPr>
          <a:xfrm>
            <a:off x="254552" y="841803"/>
            <a:ext cx="3885648" cy="544722"/>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01128"/>
                    </a:gs>
                    <a:gs pos="30000">
                      <a:srgbClr val="101128"/>
                    </a:gs>
                  </a:gsLst>
                  <a:lin ang="5400000" scaled="0"/>
                </a:gradFill>
                <a:effectLst/>
                <a:uLnTx/>
                <a:uFillTx/>
                <a:latin typeface="Calibri"/>
                <a:ea typeface="+mn-ea"/>
                <a:cs typeface="+mn-cs"/>
                <a:hlinkClick r:id="rId3"/>
              </a:rPr>
              <a:t>www.dot.net/architecture</a:t>
            </a:r>
            <a:r>
              <a:rPr kumimoji="0" lang="en-US" sz="1800" b="0" i="0" u="none" strike="noStrike" kern="1200" cap="none" spc="0" normalizeH="0" baseline="0" noProof="0" dirty="0">
                <a:ln>
                  <a:noFill/>
                </a:ln>
                <a:gradFill>
                  <a:gsLst>
                    <a:gs pos="2917">
                      <a:srgbClr val="101128"/>
                    </a:gs>
                    <a:gs pos="30000">
                      <a:srgbClr val="101128"/>
                    </a:gs>
                  </a:gsLst>
                  <a:lin ang="5400000" scaled="0"/>
                </a:gradFill>
                <a:effectLst/>
                <a:uLnTx/>
                <a:uFillTx/>
                <a:latin typeface="Calibri"/>
                <a:ea typeface="+mn-ea"/>
                <a:cs typeface="+mn-cs"/>
              </a:rPr>
              <a:t>  </a:t>
            </a:r>
          </a:p>
        </p:txBody>
      </p:sp>
      <p:sp>
        <p:nvSpPr>
          <p:cNvPr id="5" name="Title 4">
            <a:extLst>
              <a:ext uri="{FF2B5EF4-FFF2-40B4-BE49-F238E27FC236}">
                <a16:creationId xmlns:a16="http://schemas.microsoft.com/office/drawing/2014/main" id="{DC764041-59D9-FE4D-B611-1F0C95619DB4}"/>
              </a:ext>
            </a:extLst>
          </p:cNvPr>
          <p:cNvSpPr>
            <a:spLocks noGrp="1"/>
          </p:cNvSpPr>
          <p:nvPr>
            <p:ph type="title"/>
          </p:nvPr>
        </p:nvSpPr>
        <p:spPr>
          <a:xfrm>
            <a:off x="434975" y="215216"/>
            <a:ext cx="11563350" cy="758825"/>
          </a:xfrm>
        </p:spPr>
        <p:txBody>
          <a:bodyPr/>
          <a:lstStyle/>
          <a:p>
            <a:r>
              <a:rPr lang="en-US" dirty="0"/>
              <a:t>.NET Application Architecture</a:t>
            </a:r>
          </a:p>
        </p:txBody>
      </p:sp>
      <p:pic>
        <p:nvPicPr>
          <p:cNvPr id="3" name="Picture 2">
            <a:extLst>
              <a:ext uri="{FF2B5EF4-FFF2-40B4-BE49-F238E27FC236}">
                <a16:creationId xmlns:a16="http://schemas.microsoft.com/office/drawing/2014/main" id="{E0AE1200-B62F-443B-A2D4-FAEDDED76F5F}"/>
              </a:ext>
            </a:extLst>
          </p:cNvPr>
          <p:cNvPicPr>
            <a:picLocks noChangeAspect="1"/>
          </p:cNvPicPr>
          <p:nvPr/>
        </p:nvPicPr>
        <p:blipFill>
          <a:blip r:embed="rId4"/>
          <a:stretch>
            <a:fillRect/>
          </a:stretch>
        </p:blipFill>
        <p:spPr>
          <a:xfrm>
            <a:off x="0" y="2048717"/>
            <a:ext cx="12436475" cy="3796204"/>
          </a:xfrm>
          <a:prstGeom prst="rect">
            <a:avLst/>
          </a:prstGeom>
        </p:spPr>
      </p:pic>
    </p:spTree>
    <p:extLst>
      <p:ext uri="{BB962C8B-B14F-4D97-AF65-F5344CB8AC3E}">
        <p14:creationId xmlns:p14="http://schemas.microsoft.com/office/powerpoint/2010/main" val="42340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6325" y="1261255"/>
            <a:ext cx="5382900" cy="89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9469" numCol="1" anchor="ctr" anchorCtr="0" compatLnSpc="1">
            <a:prstTxWarp prst="textNoShape">
              <a:avLst/>
            </a:prstTxWarp>
            <a:spAutoFit/>
          </a:bodyPr>
          <a:lstStyle/>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Segoe UI"/>
                <a:ea typeface="+mn-ea"/>
                <a:cs typeface="+mn-cs"/>
                <a:hlinkClick r:id="rId3"/>
              </a:rPr>
              <a:t>RayGun</a:t>
            </a:r>
            <a:endParaRPr kumimoji="0" lang="en-US" altLang="en-US" sz="1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Segoe UI"/>
                <a:ea typeface="+mn-ea"/>
                <a:cs typeface="+mn-cs"/>
              </a:rPr>
              <a:t>"Using the same-size server, we were able to go from 1,000 requests per second per node with Node.js to 20,000 requests per second with .NET Core."</a:t>
            </a:r>
          </a:p>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000000"/>
                </a:solidFill>
                <a:effectLst/>
                <a:uLnTx/>
                <a:uFillTx/>
                <a:latin typeface="Segoe UI"/>
                <a:ea typeface="+mn-ea"/>
                <a:cs typeface="+mn-cs"/>
              </a:rPr>
              <a:t>- John-Daniel Trask, CEO and Co-Founder</a:t>
            </a:r>
            <a:endParaRPr kumimoji="0" lang="en-US" alt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673875" y="1287524"/>
            <a:ext cx="5155080" cy="86271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hlinkClick r:id="rId4"/>
              </a:rPr>
              <a:t>AstroReality, Quantum Technologies</a:t>
            </a:r>
            <a:endParaRPr kumimoji="0" lang="en-US" sz="1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"We think .NET Core is mature, very powerful, and a great choice for advanced modern apps."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 </a:t>
            </a:r>
            <a:r>
              <a:rPr kumimoji="0" lang="en-US" sz="1200" b="0" i="1" u="none" strike="noStrike" kern="1200" cap="none" spc="0" normalizeH="0" baseline="0" noProof="0" dirty="0" err="1">
                <a:ln>
                  <a:noFill/>
                </a:ln>
                <a:solidFill>
                  <a:srgbClr val="000000"/>
                </a:solidFill>
                <a:effectLst/>
                <a:uLnTx/>
                <a:uFillTx/>
                <a:latin typeface="Segoe UI"/>
                <a:ea typeface="+mn-ea"/>
                <a:cs typeface="+mn-cs"/>
              </a:rPr>
              <a:t>Zerlot</a:t>
            </a:r>
            <a:r>
              <a:rPr kumimoji="0" lang="en-US" sz="1200" b="0" i="1" u="none" strike="noStrike" kern="1200" cap="none" spc="0" normalizeH="0" baseline="0" noProof="0" dirty="0">
                <a:ln>
                  <a:noFill/>
                </a:ln>
                <a:solidFill>
                  <a:srgbClr val="000000"/>
                </a:solidFill>
                <a:effectLst/>
                <a:uLnTx/>
                <a:uFillTx/>
                <a:latin typeface="Segoe UI"/>
                <a:ea typeface="+mn-ea"/>
                <a:cs typeface="+mn-cs"/>
              </a:rPr>
              <a:t> Ma, Cofounder and CEO</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42331" y="2569538"/>
            <a:ext cx="5050885" cy="86271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hlinkClick r:id="rId5"/>
              </a:rPr>
              <a:t>Jet.com Inc.</a:t>
            </a:r>
            <a:endParaRPr kumimoji="0" lang="en-US" sz="1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"The event-driven, microservices paradigm eliminated a lot of the overhead that comes with a service-oriented architecture."</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 Mike Hanrahan, CTO</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499328" y="2569538"/>
            <a:ext cx="5504174" cy="1054846"/>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hlinkClick r:id="rId6"/>
              </a:rPr>
              <a:t>Tencent</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1" u="none" strike="noStrike" kern="1200" cap="none" spc="0" normalizeH="0" baseline="0" noProof="0" err="1">
                <a:ln>
                  <a:noFill/>
                </a:ln>
                <a:solidFill>
                  <a:srgbClr val="000000"/>
                </a:solidFill>
                <a:effectLst/>
                <a:uLnTx/>
                <a:uFillTx/>
                <a:latin typeface="Segoe UI"/>
                <a:ea typeface="+mn-ea"/>
                <a:cs typeface="+mn-cs"/>
              </a:rPr>
              <a:t>Shanyou</a:t>
            </a:r>
            <a:r>
              <a:rPr kumimoji="0" lang="en-US" sz="1200" b="0" i="1" u="none" strike="noStrike" kern="1200" cap="none" spc="0" normalizeH="0" baseline="0" noProof="0">
                <a:ln>
                  <a:noFill/>
                </a:ln>
                <a:solidFill>
                  <a:srgbClr val="000000"/>
                </a:solidFill>
                <a:effectLst/>
                <a:uLnTx/>
                <a:uFillTx/>
                <a:latin typeface="Segoe UI"/>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42330" y="3793589"/>
            <a:ext cx="5149784" cy="124698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hlinkClick r:id="rId7"/>
              </a:rPr>
              <a:t>Age of Ascent, </a:t>
            </a:r>
            <a:r>
              <a:rPr kumimoji="0" lang="en-US" sz="1200" b="1" i="0" u="none" strike="noStrike" kern="1200" cap="none" spc="0" normalizeH="0" baseline="0" noProof="0" err="1">
                <a:ln>
                  <a:noFill/>
                </a:ln>
                <a:solidFill>
                  <a:srgbClr val="000000"/>
                </a:solidFill>
                <a:effectLst/>
                <a:uLnTx/>
                <a:uFillTx/>
                <a:latin typeface="Segoe UI"/>
                <a:ea typeface="+mn-ea"/>
                <a:cs typeface="+mn-cs"/>
                <a:hlinkClick r:id="rId7"/>
              </a:rPr>
              <a:t>Illyriad</a:t>
            </a:r>
            <a:r>
              <a:rPr kumimoji="0" lang="en-US" sz="1200" b="1" i="0" u="none" strike="noStrike" kern="1200" cap="none" spc="0" normalizeH="0" baseline="0" noProof="0">
                <a:ln>
                  <a:noFill/>
                </a:ln>
                <a:solidFill>
                  <a:srgbClr val="000000"/>
                </a:solidFill>
                <a:effectLst/>
                <a:uLnTx/>
                <a:uFillTx/>
                <a:latin typeface="Segoe UI"/>
                <a:ea typeface="+mn-ea"/>
                <a:cs typeface="+mn-cs"/>
                <a:hlinkClick r:id="rId7"/>
              </a:rPr>
              <a:t> Games</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 Ben Adams, CTO and Co-founder</a:t>
            </a: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557024" y="3870971"/>
            <a:ext cx="5446478" cy="1439117"/>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Segoe UI"/>
                <a:ea typeface="+mn-ea"/>
                <a:cs typeface="+mn-cs"/>
                <a:hlinkClick r:id="rId8"/>
              </a:rPr>
              <a:t>NetEase</a:t>
            </a:r>
            <a:endParaRPr kumimoji="0" lang="en-US" sz="1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 Feng Zhou, Product Director</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9634" y="5471652"/>
            <a:ext cx="5656279" cy="86271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hlinkClick r:id="rId9"/>
              </a:rPr>
              <a:t>United Parcel Service (UPS)</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"Xamarin allowed us to develop a single code base in C# and deploy the application to two completely different mobile phone ecosystems."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 Scott Hildebrand, Application Development Manager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98379" y="415840"/>
            <a:ext cx="1747299" cy="486277"/>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557024" y="5604652"/>
            <a:ext cx="5504174" cy="862712"/>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hlinkClick r:id="rId11"/>
              </a:rPr>
              <a:t>GoDaddy</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“Services can be developed more quickly, perform faster in production, and scale better if they’re written using .NET Core with C#.” </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 Jeremiah </a:t>
            </a:r>
            <a:r>
              <a:rPr kumimoji="0" lang="en-US" sz="1200" b="0" i="1" u="none" strike="noStrike" kern="1200" cap="none" spc="0" normalizeH="0" baseline="0" noProof="0" err="1">
                <a:ln>
                  <a:noFill/>
                </a:ln>
                <a:solidFill>
                  <a:srgbClr val="000000"/>
                </a:solidFill>
                <a:effectLst/>
                <a:uLnTx/>
                <a:uFillTx/>
                <a:latin typeface="Segoe UI"/>
                <a:ea typeface="+mn-ea"/>
                <a:cs typeface="+mn-cs"/>
              </a:rPr>
              <a:t>Gowdy</a:t>
            </a:r>
            <a:r>
              <a:rPr kumimoji="0" lang="en-US" sz="1200" b="0" i="1" u="none" strike="noStrike" kern="1200" cap="none" spc="0" normalizeH="0" baseline="0" noProof="0">
                <a:ln>
                  <a:noFill/>
                </a:ln>
                <a:solidFill>
                  <a:srgbClr val="000000"/>
                </a:solidFill>
                <a:effectLst/>
                <a:uLnTx/>
                <a:uFillTx/>
                <a:latin typeface="Segoe UI"/>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41660" y="498642"/>
            <a:ext cx="1199980" cy="380946"/>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968688" y="505171"/>
            <a:ext cx="942841" cy="380946"/>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0889235" y="430883"/>
            <a:ext cx="1114267" cy="428564"/>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048410" y="515508"/>
            <a:ext cx="1504737" cy="285710"/>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454188" y="478500"/>
            <a:ext cx="1942825" cy="380946"/>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070794" y="381048"/>
            <a:ext cx="476183" cy="571419"/>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418609" y="6448197"/>
            <a:ext cx="5515720" cy="516992"/>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1200" cap="none" spc="0" normalizeH="0" baseline="0" noProof="0" dirty="0">
                <a:ln>
                  <a:noFill/>
                </a:ln>
                <a:solidFill>
                  <a:srgbClr val="000000"/>
                </a:solidFill>
                <a:effectLst/>
                <a:uLnTx/>
                <a:uFillTx/>
                <a:latin typeface="Segoe UI Semilight"/>
                <a:ea typeface="+mn-ea"/>
                <a:cs typeface="+mn-cs"/>
              </a:rPr>
              <a:t>And many more: </a:t>
            </a:r>
            <a:r>
              <a:rPr kumimoji="0" lang="en-US" sz="1599" b="1" i="0" u="none" strike="noStrike" kern="1200" cap="none" spc="0" normalizeH="0" baseline="0" noProof="0" dirty="0">
                <a:ln>
                  <a:noFill/>
                </a:ln>
                <a:solidFill>
                  <a:srgbClr val="000000"/>
                </a:solidFill>
                <a:effectLst/>
                <a:uLnTx/>
                <a:uFillTx/>
                <a:latin typeface="Segoe UI Semilight"/>
                <a:ea typeface="+mn-ea"/>
                <a:cs typeface="+mn-cs"/>
                <a:hlinkClick r:id="rId18"/>
              </a:rPr>
              <a:t>microsoft.com/net/customers</a:t>
            </a:r>
            <a:endParaRPr kumimoji="0" lang="en-US" sz="1599" b="1" i="0" u="none" strike="noStrike" kern="1200" cap="none" spc="0" normalizeH="0" baseline="0" noProof="0" dirty="0">
              <a:ln>
                <a:noFill/>
              </a:ln>
              <a:solidFill>
                <a:srgbClr val="000000"/>
              </a:solidFill>
              <a:effectLst/>
              <a:uLnTx/>
              <a:uFillTx/>
              <a:latin typeface="Segoe UI Semilight"/>
              <a:ea typeface="+mn-ea"/>
              <a:cs typeface="+mn-cs"/>
            </a:endParaRPr>
          </a:p>
        </p:txBody>
      </p:sp>
      <p:cxnSp>
        <p:nvCxnSpPr>
          <p:cNvPr id="13" name="Straight Connector 12">
            <a:extLst>
              <a:ext uri="{FF2B5EF4-FFF2-40B4-BE49-F238E27FC236}">
                <a16:creationId xmlns:a16="http://schemas.microsoft.com/office/drawing/2014/main" id="{2C708EF5-428C-2C4B-A061-6977037D1A88}"/>
              </a:ext>
            </a:extLst>
          </p:cNvPr>
          <p:cNvCxnSpPr>
            <a:cxnSpLocks/>
          </p:cNvCxnSpPr>
          <p:nvPr/>
        </p:nvCxnSpPr>
        <p:spPr>
          <a:xfrm>
            <a:off x="434975" y="1084092"/>
            <a:ext cx="11561172"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9225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ED42D7CE-0847-427D-A2B6-EF04D3B2D8B6}"/>
              </a:ext>
            </a:extLst>
          </p:cNvPr>
          <p:cNvSpPr/>
          <p:nvPr/>
        </p:nvSpPr>
        <p:spPr>
          <a:xfrm>
            <a:off x="413719" y="5656797"/>
            <a:ext cx="11600451" cy="92154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4158929" y="2171162"/>
            <a:ext cx="1463862" cy="523220"/>
          </a:xfrm>
          <a:prstGeom prst="rect">
            <a:avLst/>
          </a:prstGeom>
          <a:noFill/>
        </p:spPr>
        <p:txBody>
          <a:bodyPr wrap="none" lIns="91440" tIns="45720" rIns="91440" bIns="45720" rtlCol="0">
            <a:spAutoFit/>
          </a:bodyPr>
          <a:lstStyle/>
          <a:p>
            <a:pPr algn="ctr" defTabSz="914049">
              <a:defRPr/>
            </a:pPr>
            <a:r>
              <a:rPr lang="en-US" sz="1600" kern="0" dirty="0">
                <a:latin typeface="+mj-lt"/>
              </a:rPr>
              <a:t>CaaS</a:t>
            </a:r>
            <a:endParaRPr lang="en-US" kern="0" dirty="0">
              <a:latin typeface="+mj-lt"/>
            </a:endParaRPr>
          </a:p>
          <a:p>
            <a:pPr marL="0" marR="0" lvl="0" indent="0" algn="ctr" defTabSz="914049" rtl="0" eaLnBrk="1" fontAlgn="auto" latinLnBrk="0" hangingPunct="1">
              <a:buClrTx/>
              <a:buSzTx/>
              <a:buFontTx/>
              <a:buNone/>
              <a:tabLst/>
              <a:defRPr/>
            </a:pPr>
            <a:r>
              <a:rPr lang="en-US" sz="1200" kern="0" dirty="0">
                <a:solidFill>
                  <a:schemeClr val="tx2"/>
                </a:solidFill>
                <a:latin typeface="Segoe UI"/>
              </a:rPr>
              <a:t>Container Platform</a:t>
            </a:r>
          </a:p>
        </p:txBody>
      </p:sp>
      <p:cxnSp>
        <p:nvCxnSpPr>
          <p:cNvPr id="11" name="Straight Arrow Connector 10"/>
          <p:cNvCxnSpPr>
            <a:cxnSpLocks/>
          </p:cNvCxnSpPr>
          <p:nvPr/>
        </p:nvCxnSpPr>
        <p:spPr>
          <a:xfrm>
            <a:off x="679904" y="2059070"/>
            <a:ext cx="11076668" cy="0"/>
          </a:xfrm>
          <a:prstGeom prst="straightConnector1">
            <a:avLst/>
          </a:prstGeom>
          <a:ln w="19050" cap="flat" cmpd="sng" algn="ctr">
            <a:solidFill>
              <a:schemeClr val="dk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EEB058B2-4416-4227-AF30-DCA315F5A046}"/>
              </a:ext>
            </a:extLst>
          </p:cNvPr>
          <p:cNvSpPr txBox="1"/>
          <p:nvPr/>
        </p:nvSpPr>
        <p:spPr>
          <a:xfrm>
            <a:off x="6756625" y="2171162"/>
            <a:ext cx="1572866" cy="523220"/>
          </a:xfrm>
          <a:prstGeom prst="rect">
            <a:avLst/>
          </a:prstGeom>
          <a:noFill/>
        </p:spPr>
        <p:txBody>
          <a:bodyPr wrap="none" lIns="91440" tIns="45720" rIns="91440" bIns="45720" rtlCol="0">
            <a:spAutoFit/>
          </a:bodyPr>
          <a:lstStyle/>
          <a:p>
            <a:pPr marR="0" lvl="0" indent="0" algn="ctr" defTabSz="914049" fontAlgn="auto">
              <a:buClrTx/>
              <a:buSzTx/>
              <a:buFontTx/>
              <a:buNone/>
              <a:tabLst/>
              <a:defRPr/>
            </a:pPr>
            <a:r>
              <a:rPr lang="en-US" sz="1600" kern="0" dirty="0">
                <a:latin typeface="+mj-lt"/>
              </a:rPr>
              <a:t>PaaS</a:t>
            </a:r>
            <a:endParaRPr lang="en-US" kern="0" dirty="0">
              <a:latin typeface="+mj-lt"/>
            </a:endParaRPr>
          </a:p>
          <a:p>
            <a:pPr algn="ctr" defTabSz="914049">
              <a:defRPr/>
            </a:pPr>
            <a:r>
              <a:rPr lang="en-US" sz="1200" kern="0" dirty="0">
                <a:solidFill>
                  <a:schemeClr val="tx2"/>
                </a:solidFill>
                <a:latin typeface="Segoe UI"/>
              </a:rPr>
              <a:t>Application Platform</a:t>
            </a:r>
          </a:p>
        </p:txBody>
      </p:sp>
      <p:sp>
        <p:nvSpPr>
          <p:cNvPr id="92" name="TextBox 91">
            <a:extLst>
              <a:ext uri="{FF2B5EF4-FFF2-40B4-BE49-F238E27FC236}">
                <a16:creationId xmlns:a16="http://schemas.microsoft.com/office/drawing/2014/main" id="{52C4A374-B19E-4532-9FB1-F85EA0B8E18A}"/>
              </a:ext>
            </a:extLst>
          </p:cNvPr>
          <p:cNvSpPr txBox="1"/>
          <p:nvPr/>
        </p:nvSpPr>
        <p:spPr>
          <a:xfrm>
            <a:off x="9462655" y="2171162"/>
            <a:ext cx="1475084" cy="523220"/>
          </a:xfrm>
          <a:prstGeom prst="rect">
            <a:avLst/>
          </a:prstGeom>
          <a:noFill/>
        </p:spPr>
        <p:txBody>
          <a:bodyPr wrap="none" lIns="91440" tIns="45720" rIns="91440" bIns="45720" rtlCol="0">
            <a:spAutoFit/>
          </a:bodyPr>
          <a:lstStyle/>
          <a:p>
            <a:pPr algn="ctr" defTabSz="914049">
              <a:defRPr/>
            </a:pPr>
            <a:r>
              <a:rPr lang="en-US" sz="1600" kern="0" dirty="0" err="1">
                <a:latin typeface="+mj-lt"/>
              </a:rPr>
              <a:t>FaaS</a:t>
            </a:r>
            <a:endParaRPr lang="en-US" kern="0" dirty="0">
              <a:latin typeface="+mj-lt"/>
            </a:endParaRPr>
          </a:p>
          <a:p>
            <a:pPr marR="0" lvl="0" indent="0" algn="ctr" defTabSz="914049" fontAlgn="auto">
              <a:buClrTx/>
              <a:buSzTx/>
              <a:buFontTx/>
              <a:buNone/>
              <a:tabLst/>
              <a:defRPr/>
            </a:pPr>
            <a:r>
              <a:rPr lang="en-US" sz="1200" kern="0" dirty="0">
                <a:solidFill>
                  <a:schemeClr val="tx2"/>
                </a:solidFill>
                <a:latin typeface="Segoe UI"/>
              </a:rPr>
              <a:t>Serverless Platform</a:t>
            </a:r>
          </a:p>
        </p:txBody>
      </p:sp>
      <p:sp>
        <p:nvSpPr>
          <p:cNvPr id="93" name="TextBox 92">
            <a:extLst>
              <a:ext uri="{FF2B5EF4-FFF2-40B4-BE49-F238E27FC236}">
                <a16:creationId xmlns:a16="http://schemas.microsoft.com/office/drawing/2014/main" id="{7F197DF8-4E81-45E6-BEA7-C16E3A05E22E}"/>
              </a:ext>
            </a:extLst>
          </p:cNvPr>
          <p:cNvSpPr txBox="1"/>
          <p:nvPr/>
        </p:nvSpPr>
        <p:spPr>
          <a:xfrm>
            <a:off x="1371814" y="2171162"/>
            <a:ext cx="1713931" cy="523220"/>
          </a:xfrm>
          <a:prstGeom prst="rect">
            <a:avLst/>
          </a:prstGeom>
          <a:noFill/>
        </p:spPr>
        <p:txBody>
          <a:bodyPr wrap="none" lIns="91440" tIns="45720" rIns="91440" bIns="45720" rtlCol="0">
            <a:spAutoFit/>
          </a:bodyPr>
          <a:lstStyle/>
          <a:p>
            <a:pPr marL="0" marR="0" lvl="0" indent="0" algn="ctr" defTabSz="914049" rtl="0" eaLnBrk="1" fontAlgn="auto" latinLnBrk="0" hangingPunct="1">
              <a:buClrTx/>
              <a:buSzTx/>
              <a:buFontTx/>
              <a:buNone/>
              <a:tabLst/>
              <a:defRPr/>
            </a:pPr>
            <a:r>
              <a:rPr kumimoji="0" lang="en-US" sz="1600" b="0" u="none" strike="noStrike" kern="0" cap="none" spc="0" normalizeH="0" baseline="0" noProof="0" dirty="0">
                <a:ln>
                  <a:noFill/>
                </a:ln>
                <a:effectLst/>
                <a:uLnTx/>
                <a:uFillTx/>
                <a:latin typeface="+mj-lt"/>
                <a:ea typeface="+mn-ea"/>
                <a:cs typeface="+mn-cs"/>
              </a:rPr>
              <a:t>IaaS</a:t>
            </a:r>
            <a:endParaRPr kumimoji="0" lang="en-US" sz="2400" b="0" u="none" strike="noStrike" kern="0" cap="none" spc="0" normalizeH="0" baseline="0" noProof="0" dirty="0">
              <a:ln>
                <a:noFill/>
              </a:ln>
              <a:effectLst/>
              <a:uLnTx/>
              <a:uFillTx/>
              <a:latin typeface="+mj-lt"/>
              <a:ea typeface="+mn-ea"/>
              <a:cs typeface="+mn-cs"/>
            </a:endParaRPr>
          </a:p>
          <a:p>
            <a:pPr marL="0" marR="0" lvl="0" indent="0" algn="ctr" defTabSz="914049" rtl="0" eaLnBrk="1" fontAlgn="auto" latinLnBrk="0" hangingPunct="1">
              <a:buClrTx/>
              <a:buSzTx/>
              <a:buFontTx/>
              <a:buNone/>
              <a:tabLst/>
              <a:defRPr/>
            </a:pPr>
            <a:r>
              <a:rPr kumimoji="0" lang="en-US" sz="1200" b="0" u="none" strike="noStrike" kern="0" cap="none" spc="0" normalizeH="0" baseline="0" noProof="0" dirty="0">
                <a:ln>
                  <a:noFill/>
                </a:ln>
                <a:solidFill>
                  <a:schemeClr val="tx2"/>
                </a:solidFill>
                <a:effectLst/>
                <a:uLnTx/>
                <a:uFillTx/>
                <a:latin typeface="Segoe UI"/>
                <a:ea typeface="+mn-ea"/>
                <a:cs typeface="+mn-cs"/>
              </a:rPr>
              <a:t>Infrastructure Platform</a:t>
            </a:r>
            <a:endParaRPr kumimoji="0" lang="en-US" sz="1400" b="0" u="none" strike="noStrike" kern="0" cap="none" spc="0" normalizeH="0" baseline="0" noProof="0" dirty="0">
              <a:ln>
                <a:noFill/>
              </a:ln>
              <a:solidFill>
                <a:schemeClr val="tx2"/>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Cloud application hosting continuum</a:t>
            </a:r>
          </a:p>
        </p:txBody>
      </p:sp>
      <p:sp>
        <p:nvSpPr>
          <p:cNvPr id="98" name="TextBox 97">
            <a:extLst>
              <a:ext uri="{FF2B5EF4-FFF2-40B4-BE49-F238E27FC236}">
                <a16:creationId xmlns:a16="http://schemas.microsoft.com/office/drawing/2014/main" id="{B75E8DD6-D342-46E2-A384-373CC3246FF7}"/>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rtl="0" eaLnBrk="1" fontAlgn="auto" latinLnBrk="0" hangingPunct="1">
              <a:buClrTx/>
              <a:buSzTx/>
              <a:buFontTx/>
              <a:buNone/>
              <a:tabLst/>
              <a:defRPr/>
            </a:pPr>
            <a:r>
              <a:rPr lang="en-US" sz="1100" kern="0" dirty="0">
                <a:solidFill>
                  <a:schemeClr val="accent1"/>
                </a:solidFill>
                <a:latin typeface="+mj-lt"/>
              </a:rPr>
              <a:t>More Control </a:t>
            </a:r>
            <a:r>
              <a:rPr lang="en-US" sz="1050" kern="0" dirty="0">
                <a:solidFill>
                  <a:schemeClr val="accent4"/>
                </a:solidFill>
                <a:latin typeface="Segoe UI"/>
              </a:rPr>
              <a:t>of execution environment</a:t>
            </a:r>
          </a:p>
        </p:txBody>
      </p:sp>
      <p:sp>
        <p:nvSpPr>
          <p:cNvPr id="102" name="TextBox 101">
            <a:extLst>
              <a:ext uri="{FF2B5EF4-FFF2-40B4-BE49-F238E27FC236}">
                <a16:creationId xmlns:a16="http://schemas.microsoft.com/office/drawing/2014/main" id="{F3424B24-C5D5-4562-B597-9A79B24B0D69}"/>
              </a:ext>
            </a:extLst>
          </p:cNvPr>
          <p:cNvSpPr txBox="1"/>
          <p:nvPr/>
        </p:nvSpPr>
        <p:spPr>
          <a:xfrm>
            <a:off x="538289" y="6219614"/>
            <a:ext cx="2529860" cy="261610"/>
          </a:xfrm>
          <a:prstGeom prst="rect">
            <a:avLst/>
          </a:prstGeom>
          <a:noFill/>
        </p:spPr>
        <p:txBody>
          <a:bodyPr wrap="none" lIns="91440" tIns="45720" rIns="91440" bIns="45720" rtlCol="0">
            <a:spAutoFit/>
          </a:bodyPr>
          <a:lstStyle/>
          <a:p>
            <a:pPr defTabSz="914049">
              <a:defRPr/>
            </a:pPr>
            <a:r>
              <a:rPr lang="en-US" sz="1100" kern="0" dirty="0">
                <a:solidFill>
                  <a:schemeClr val="accent1"/>
                </a:solidFill>
                <a:latin typeface="+mj-lt"/>
              </a:rPr>
              <a:t>Less Agile </a:t>
            </a:r>
            <a:r>
              <a:rPr lang="en-US" sz="1050" kern="0" dirty="0">
                <a:solidFill>
                  <a:schemeClr val="accent4"/>
                </a:solidFill>
                <a:latin typeface="Segoe UI"/>
              </a:rPr>
              <a:t>development &amp; deployment</a:t>
            </a:r>
          </a:p>
        </p:txBody>
      </p:sp>
      <p:sp>
        <p:nvSpPr>
          <p:cNvPr id="112" name="TextBox 111">
            <a:extLst>
              <a:ext uri="{FF2B5EF4-FFF2-40B4-BE49-F238E27FC236}">
                <a16:creationId xmlns:a16="http://schemas.microsoft.com/office/drawing/2014/main" id="{0CED8FFB-309F-4D64-82C9-6BCC4D947EDD}"/>
              </a:ext>
            </a:extLst>
          </p:cNvPr>
          <p:cNvSpPr txBox="1"/>
          <p:nvPr/>
        </p:nvSpPr>
        <p:spPr>
          <a:xfrm>
            <a:off x="9355055" y="5754807"/>
            <a:ext cx="2531462" cy="261610"/>
          </a:xfrm>
          <a:prstGeom prst="rect">
            <a:avLst/>
          </a:prstGeom>
          <a:noFill/>
        </p:spPr>
        <p:txBody>
          <a:bodyPr wrap="none" lIns="91440" tIns="45720" rIns="91440" bIns="45720" rtlCol="0">
            <a:spAutoFit/>
          </a:bodyPr>
          <a:lstStyle/>
          <a:p>
            <a:pPr marR="0" lvl="0" indent="0" algn="r" defTabSz="914049" fontAlgn="auto">
              <a:buClrTx/>
              <a:buSzTx/>
              <a:buFontTx/>
              <a:buNone/>
              <a:tabLst/>
              <a:defRPr/>
            </a:pPr>
            <a:r>
              <a:rPr lang="en-US" sz="1100" kern="0" dirty="0">
                <a:solidFill>
                  <a:schemeClr val="accent1"/>
                </a:solidFill>
                <a:latin typeface="+mj-lt"/>
              </a:rPr>
              <a:t>Less Control </a:t>
            </a:r>
            <a:r>
              <a:rPr lang="en-US" sz="1050" kern="0" dirty="0">
                <a:solidFill>
                  <a:schemeClr val="accent4"/>
                </a:solidFill>
                <a:latin typeface="Segoe UI"/>
              </a:rPr>
              <a:t>of execution environment</a:t>
            </a:r>
          </a:p>
        </p:txBody>
      </p:sp>
      <p:sp>
        <p:nvSpPr>
          <p:cNvPr id="117" name="TextBox 116">
            <a:extLst>
              <a:ext uri="{FF2B5EF4-FFF2-40B4-BE49-F238E27FC236}">
                <a16:creationId xmlns:a16="http://schemas.microsoft.com/office/drawing/2014/main" id="{77D93CFC-A82A-4D7F-9A46-740942B91962}"/>
              </a:ext>
            </a:extLst>
          </p:cNvPr>
          <p:cNvSpPr txBox="1"/>
          <p:nvPr/>
        </p:nvSpPr>
        <p:spPr>
          <a:xfrm>
            <a:off x="9279713" y="6219614"/>
            <a:ext cx="2606804" cy="261610"/>
          </a:xfrm>
          <a:prstGeom prst="rect">
            <a:avLst/>
          </a:prstGeom>
          <a:noFill/>
        </p:spPr>
        <p:txBody>
          <a:bodyPr wrap="none" lIns="91440" tIns="45720" rIns="91440" bIns="45720" rtlCol="0">
            <a:spAutoFit/>
          </a:bodyPr>
          <a:lstStyle/>
          <a:p>
            <a:pPr marR="0" lvl="0" indent="0" algn="r" defTabSz="914049" fontAlgn="auto">
              <a:buClrTx/>
              <a:buSzTx/>
              <a:buFontTx/>
              <a:buNone/>
              <a:tabLst/>
              <a:defRPr/>
            </a:pPr>
            <a:r>
              <a:rPr lang="en-US" sz="1100" kern="0" dirty="0">
                <a:solidFill>
                  <a:schemeClr val="accent1"/>
                </a:solidFill>
                <a:latin typeface="+mj-lt"/>
              </a:rPr>
              <a:t>More Agile </a:t>
            </a:r>
            <a:r>
              <a:rPr lang="en-US" sz="1050" kern="0" dirty="0">
                <a:solidFill>
                  <a:schemeClr val="accent4"/>
                </a:solidFill>
                <a:latin typeface="Segoe UI"/>
              </a:rPr>
              <a:t>development &amp; deployment</a:t>
            </a:r>
          </a:p>
        </p:txBody>
      </p:sp>
      <p:sp>
        <p:nvSpPr>
          <p:cNvPr id="20" name="Oval 19"/>
          <p:cNvSpPr/>
          <p:nvPr/>
        </p:nvSpPr>
        <p:spPr bwMode="auto">
          <a:xfrm>
            <a:off x="2156127" y="1982889"/>
            <a:ext cx="145307" cy="14530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7470405" y="1982889"/>
            <a:ext cx="145307" cy="14530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127545" y="1982889"/>
            <a:ext cx="145307" cy="14530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EC343F0E-8505-48B9-9B2C-54690EB43DA3}"/>
              </a:ext>
            </a:extLst>
          </p:cNvPr>
          <p:cNvGrpSpPr/>
          <p:nvPr/>
        </p:nvGrpSpPr>
        <p:grpSpPr>
          <a:xfrm>
            <a:off x="7291415" y="1325815"/>
            <a:ext cx="488776" cy="561510"/>
            <a:chOff x="6949749" y="1942799"/>
            <a:chExt cx="770280" cy="884908"/>
          </a:xfrm>
        </p:grpSpPr>
        <p:sp>
          <p:nvSpPr>
            <p:cNvPr id="4" name="Hexagon 3">
              <a:extLst>
                <a:ext uri="{FF2B5EF4-FFF2-40B4-BE49-F238E27FC236}">
                  <a16:creationId xmlns:a16="http://schemas.microsoft.com/office/drawing/2014/main" id="{06DAFC89-EEE3-4291-A5FD-53D0D8A8E29B}"/>
                </a:ext>
              </a:extLst>
            </p:cNvPr>
            <p:cNvSpPr/>
            <p:nvPr/>
          </p:nvSpPr>
          <p:spPr>
            <a:xfrm rot="5400000">
              <a:off x="6935208" y="2083080"/>
              <a:ext cx="799786" cy="689468"/>
            </a:xfrm>
            <a:prstGeom prst="hexagon">
              <a:avLst>
                <a:gd name="adj" fmla="val 31710"/>
                <a:gd name="vf" fmla="val 115470"/>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17"/>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chemeClr val="accent1"/>
            </a:solidFill>
            <a:ln w="19050" cap="flat">
              <a:no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7553245" y="2546295"/>
              <a:ext cx="0" cy="204091"/>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chemeClr val="accent1"/>
            </a:solidFill>
            <a:ln w="19050" cap="flat">
              <a:no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7116533" y="2546295"/>
              <a:ext cx="0" cy="204091"/>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chemeClr val="accent1"/>
            </a:solidFill>
            <a:ln w="19050" cap="flat">
              <a:no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7335986" y="2138112"/>
              <a:ext cx="0" cy="190924"/>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2" name="Group 387">
            <a:extLst>
              <a:ext uri="{FF2B5EF4-FFF2-40B4-BE49-F238E27FC236}">
                <a16:creationId xmlns:a16="http://schemas.microsoft.com/office/drawing/2014/main" id="{5D54EB80-34A7-4588-A7EA-B1D3A0A593B1}"/>
              </a:ext>
            </a:extLst>
          </p:cNvPr>
          <p:cNvGrpSpPr>
            <a:grpSpLocks noChangeAspect="1"/>
          </p:cNvGrpSpPr>
          <p:nvPr/>
        </p:nvGrpSpPr>
        <p:grpSpPr bwMode="auto">
          <a:xfrm>
            <a:off x="9948270" y="1356408"/>
            <a:ext cx="497030" cy="497030"/>
            <a:chOff x="999" y="3388"/>
            <a:chExt cx="359" cy="359"/>
          </a:xfrm>
        </p:grpSpPr>
        <p:sp>
          <p:nvSpPr>
            <p:cNvPr id="74" name="Freeform 388">
              <a:extLst>
                <a:ext uri="{FF2B5EF4-FFF2-40B4-BE49-F238E27FC236}">
                  <a16:creationId xmlns:a16="http://schemas.microsoft.com/office/drawing/2014/main" id="{D3D0D6E8-0980-44BB-9356-C3ED34B0311C}"/>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89">
              <a:extLst>
                <a:ext uri="{FF2B5EF4-FFF2-40B4-BE49-F238E27FC236}">
                  <a16:creationId xmlns:a16="http://schemas.microsoft.com/office/drawing/2014/main" id="{C4347C28-4C7A-4472-BE59-0C139677E09D}"/>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9" name="Group 48">
            <a:extLst>
              <a:ext uri="{FF2B5EF4-FFF2-40B4-BE49-F238E27FC236}">
                <a16:creationId xmlns:a16="http://schemas.microsoft.com/office/drawing/2014/main" id="{760E181F-C638-42E1-9A14-BF10F48DDED6}"/>
              </a:ext>
            </a:extLst>
          </p:cNvPr>
          <p:cNvGrpSpPr>
            <a:grpSpLocks noChangeAspect="1"/>
          </p:cNvGrpSpPr>
          <p:nvPr/>
        </p:nvGrpSpPr>
        <p:grpSpPr bwMode="auto">
          <a:xfrm>
            <a:off x="1986149" y="1413070"/>
            <a:ext cx="485265" cy="455713"/>
            <a:chOff x="2208" y="1009"/>
            <a:chExt cx="312" cy="293"/>
          </a:xfrm>
          <a:solidFill>
            <a:schemeClr val="accent2"/>
          </a:solidFill>
        </p:grpSpPr>
        <p:sp>
          <p:nvSpPr>
            <p:cNvPr id="130" name="Rectangle 49">
              <a:extLst>
                <a:ext uri="{FF2B5EF4-FFF2-40B4-BE49-F238E27FC236}">
                  <a16:creationId xmlns:a16="http://schemas.microsoft.com/office/drawing/2014/main" id="{F4BBC071-B1CD-4FF0-9433-7C73B173C714}"/>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Rectangle 50">
              <a:extLst>
                <a:ext uri="{FF2B5EF4-FFF2-40B4-BE49-F238E27FC236}">
                  <a16:creationId xmlns:a16="http://schemas.microsoft.com/office/drawing/2014/main" id="{2E974DD3-3071-4A42-B6F4-32330E7FFA3A}"/>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Rectangle 51">
              <a:extLst>
                <a:ext uri="{FF2B5EF4-FFF2-40B4-BE49-F238E27FC236}">
                  <a16:creationId xmlns:a16="http://schemas.microsoft.com/office/drawing/2014/main" id="{9284E479-CC22-46DC-81EE-8E107CFD8608}"/>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52">
              <a:extLst>
                <a:ext uri="{FF2B5EF4-FFF2-40B4-BE49-F238E27FC236}">
                  <a16:creationId xmlns:a16="http://schemas.microsoft.com/office/drawing/2014/main" id="{863B52C7-9F95-49AA-AAD6-311A1360E187}"/>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Oval 53">
              <a:extLst>
                <a:ext uri="{FF2B5EF4-FFF2-40B4-BE49-F238E27FC236}">
                  <a16:creationId xmlns:a16="http://schemas.microsoft.com/office/drawing/2014/main" id="{4C3E1C29-BA9A-4BAB-943D-A455D2CBF10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Oval 54">
              <a:extLst>
                <a:ext uri="{FF2B5EF4-FFF2-40B4-BE49-F238E27FC236}">
                  <a16:creationId xmlns:a16="http://schemas.microsoft.com/office/drawing/2014/main" id="{E3CD0B4D-220E-4C09-8822-6FE424D8E25D}"/>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Oval 55">
              <a:extLst>
                <a:ext uri="{FF2B5EF4-FFF2-40B4-BE49-F238E27FC236}">
                  <a16:creationId xmlns:a16="http://schemas.microsoft.com/office/drawing/2014/main" id="{2A0253A9-DCBF-4127-9C97-4348E95C8E84}"/>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56">
              <a:extLst>
                <a:ext uri="{FF2B5EF4-FFF2-40B4-BE49-F238E27FC236}">
                  <a16:creationId xmlns:a16="http://schemas.microsoft.com/office/drawing/2014/main" id="{9A5FDC14-DF55-46F6-BECF-ECE8DFF45E1F}"/>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57">
              <a:extLst>
                <a:ext uri="{FF2B5EF4-FFF2-40B4-BE49-F238E27FC236}">
                  <a16:creationId xmlns:a16="http://schemas.microsoft.com/office/drawing/2014/main" id="{8FB80B4C-33E4-4C00-9B35-0E3CD7943572}"/>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Oval 58">
              <a:extLst>
                <a:ext uri="{FF2B5EF4-FFF2-40B4-BE49-F238E27FC236}">
                  <a16:creationId xmlns:a16="http://schemas.microsoft.com/office/drawing/2014/main" id="{22715BB7-4EA4-41CD-8F16-8FC9315D9624}"/>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Oval 59">
              <a:extLst>
                <a:ext uri="{FF2B5EF4-FFF2-40B4-BE49-F238E27FC236}">
                  <a16:creationId xmlns:a16="http://schemas.microsoft.com/office/drawing/2014/main" id="{48E16262-4940-4040-A639-C8E0DB9F062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Oval 60">
              <a:extLst>
                <a:ext uri="{FF2B5EF4-FFF2-40B4-BE49-F238E27FC236}">
                  <a16:creationId xmlns:a16="http://schemas.microsoft.com/office/drawing/2014/main" id="{65229DC6-98F8-4BE4-846C-3BAEB5D47FCD}"/>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Oval 61">
              <a:extLst>
                <a:ext uri="{FF2B5EF4-FFF2-40B4-BE49-F238E27FC236}">
                  <a16:creationId xmlns:a16="http://schemas.microsoft.com/office/drawing/2014/main" id="{161B1EE7-C7CD-4821-A51E-1FC4A6AB77A2}"/>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Oval 62">
              <a:extLst>
                <a:ext uri="{FF2B5EF4-FFF2-40B4-BE49-F238E27FC236}">
                  <a16:creationId xmlns:a16="http://schemas.microsoft.com/office/drawing/2014/main" id="{9290247C-0441-43E1-B566-324C683E2FE2}"/>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Oval 63">
              <a:extLst>
                <a:ext uri="{FF2B5EF4-FFF2-40B4-BE49-F238E27FC236}">
                  <a16:creationId xmlns:a16="http://schemas.microsoft.com/office/drawing/2014/main" id="{BFB57DAF-CE5E-4E2B-9AF3-077D2FD1B0BA}"/>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Oval 64">
              <a:extLst>
                <a:ext uri="{FF2B5EF4-FFF2-40B4-BE49-F238E27FC236}">
                  <a16:creationId xmlns:a16="http://schemas.microsoft.com/office/drawing/2014/main" id="{57F155B7-3399-4904-B87B-60B8438C77B9}"/>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a:extLst>
              <a:ext uri="{FF2B5EF4-FFF2-40B4-BE49-F238E27FC236}">
                <a16:creationId xmlns:a16="http://schemas.microsoft.com/office/drawing/2014/main" id="{1558F8CB-FBDF-4F00-8015-369F1010D9B9}"/>
              </a:ext>
            </a:extLst>
          </p:cNvPr>
          <p:cNvGrpSpPr/>
          <p:nvPr/>
        </p:nvGrpSpPr>
        <p:grpSpPr>
          <a:xfrm>
            <a:off x="4623966" y="1386286"/>
            <a:ext cx="533791" cy="504765"/>
            <a:chOff x="3903471" y="2056738"/>
            <a:chExt cx="692353" cy="654706"/>
          </a:xfrm>
        </p:grpSpPr>
        <p:grpSp>
          <p:nvGrpSpPr>
            <p:cNvPr id="6" name="Group 5">
              <a:extLst>
                <a:ext uri="{FF2B5EF4-FFF2-40B4-BE49-F238E27FC236}">
                  <a16:creationId xmlns:a16="http://schemas.microsoft.com/office/drawing/2014/main" id="{1E592A15-AA06-4E89-82AE-4EFF20573D55}"/>
                </a:ext>
              </a:extLst>
            </p:cNvPr>
            <p:cNvGrpSpPr/>
            <p:nvPr/>
          </p:nvGrpSpPr>
          <p:grpSpPr>
            <a:xfrm>
              <a:off x="3903471" y="2580518"/>
              <a:ext cx="692353" cy="130926"/>
              <a:chOff x="3903471" y="2580518"/>
              <a:chExt cx="692353" cy="130926"/>
            </a:xfrm>
          </p:grpSpPr>
          <p:sp>
            <p:nvSpPr>
              <p:cNvPr id="151" name="Rectangle 52">
                <a:extLst>
                  <a:ext uri="{FF2B5EF4-FFF2-40B4-BE49-F238E27FC236}">
                    <a16:creationId xmlns:a16="http://schemas.microsoft.com/office/drawing/2014/main" id="{E7D9C938-35F3-4F2E-8209-63917DFFAAF8}"/>
                  </a:ext>
                </a:extLst>
              </p:cNvPr>
              <p:cNvSpPr>
                <a:spLocks noChangeArrowheads="1"/>
              </p:cNvSpPr>
              <p:nvPr/>
            </p:nvSpPr>
            <p:spPr bwMode="auto">
              <a:xfrm>
                <a:off x="3903471" y="2580518"/>
                <a:ext cx="692353" cy="130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sp>
            <p:nvSpPr>
              <p:cNvPr id="152" name="Oval 53">
                <a:extLst>
                  <a:ext uri="{FF2B5EF4-FFF2-40B4-BE49-F238E27FC236}">
                    <a16:creationId xmlns:a16="http://schemas.microsoft.com/office/drawing/2014/main" id="{56966071-0E57-4802-8E87-4C32FF024C8E}"/>
                  </a:ext>
                </a:extLst>
              </p:cNvPr>
              <p:cNvSpPr>
                <a:spLocks noChangeArrowheads="1"/>
              </p:cNvSpPr>
              <p:nvPr/>
            </p:nvSpPr>
            <p:spPr bwMode="auto">
              <a:xfrm>
                <a:off x="3945634" y="2613805"/>
                <a:ext cx="66572" cy="643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sp>
            <p:nvSpPr>
              <p:cNvPr id="153" name="Oval 54">
                <a:extLst>
                  <a:ext uri="{FF2B5EF4-FFF2-40B4-BE49-F238E27FC236}">
                    <a16:creationId xmlns:a16="http://schemas.microsoft.com/office/drawing/2014/main" id="{FE48DD6B-CBED-47C6-A68C-695ED489323D}"/>
                  </a:ext>
                </a:extLst>
              </p:cNvPr>
              <p:cNvSpPr>
                <a:spLocks noChangeArrowheads="1"/>
              </p:cNvSpPr>
              <p:nvPr/>
            </p:nvSpPr>
            <p:spPr bwMode="auto">
              <a:xfrm>
                <a:off x="4043273" y="2613805"/>
                <a:ext cx="66572" cy="643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sp>
            <p:nvSpPr>
              <p:cNvPr id="154" name="Oval 55">
                <a:extLst>
                  <a:ext uri="{FF2B5EF4-FFF2-40B4-BE49-F238E27FC236}">
                    <a16:creationId xmlns:a16="http://schemas.microsoft.com/office/drawing/2014/main" id="{E95F5A35-3890-494D-BFD3-986DA15B582B}"/>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dirty="0"/>
              </a:p>
            </p:txBody>
          </p:sp>
        </p:grpSp>
        <p:grpSp>
          <p:nvGrpSpPr>
            <p:cNvPr id="176" name="Group 175">
              <a:extLst>
                <a:ext uri="{FF2B5EF4-FFF2-40B4-BE49-F238E27FC236}">
                  <a16:creationId xmlns:a16="http://schemas.microsoft.com/office/drawing/2014/main" id="{5BBD6C68-2249-414A-BDAF-E769F5DA2DAC}"/>
                </a:ext>
              </a:extLst>
            </p:cNvPr>
            <p:cNvGrpSpPr/>
            <p:nvPr/>
          </p:nvGrpSpPr>
          <p:grpSpPr>
            <a:xfrm>
              <a:off x="4034337" y="2056738"/>
              <a:ext cx="430620" cy="430620"/>
              <a:chOff x="1716088" y="1693863"/>
              <a:chExt cx="279400" cy="279400"/>
            </a:xfrm>
          </p:grpSpPr>
          <p:sp>
            <p:nvSpPr>
              <p:cNvPr id="178" name="Rectangle 26">
                <a:extLst>
                  <a:ext uri="{FF2B5EF4-FFF2-40B4-BE49-F238E27FC236}">
                    <a16:creationId xmlns:a16="http://schemas.microsoft.com/office/drawing/2014/main" id="{B143F4AE-48AD-4FCD-B7AE-1D0E4FE23FBA}"/>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Rectangle 27">
                <a:extLst>
                  <a:ext uri="{FF2B5EF4-FFF2-40B4-BE49-F238E27FC236}">
                    <a16:creationId xmlns:a16="http://schemas.microsoft.com/office/drawing/2014/main" id="{F528A4FA-1619-49FC-BE76-2D42EFEBE94C}"/>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Rectangle 28">
                <a:extLst>
                  <a:ext uri="{FF2B5EF4-FFF2-40B4-BE49-F238E27FC236}">
                    <a16:creationId xmlns:a16="http://schemas.microsoft.com/office/drawing/2014/main" id="{2746F92A-8F80-4628-AF2C-63BEB6DC3BB9}"/>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Rectangle 29">
                <a:extLst>
                  <a:ext uri="{FF2B5EF4-FFF2-40B4-BE49-F238E27FC236}">
                    <a16:creationId xmlns:a16="http://schemas.microsoft.com/office/drawing/2014/main" id="{64097993-303C-49FE-8441-B77D23C53A8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Rectangle 30">
                <a:extLst>
                  <a:ext uri="{FF2B5EF4-FFF2-40B4-BE49-F238E27FC236}">
                    <a16:creationId xmlns:a16="http://schemas.microsoft.com/office/drawing/2014/main" id="{18486BD9-D94A-4A58-BB61-C86317962564}"/>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Rectangle 31">
                <a:extLst>
                  <a:ext uri="{FF2B5EF4-FFF2-40B4-BE49-F238E27FC236}">
                    <a16:creationId xmlns:a16="http://schemas.microsoft.com/office/drawing/2014/main" id="{7B4F4CCB-1658-4F49-9C0E-55DDDFDD6ECD}"/>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Rectangle 32">
                <a:extLst>
                  <a:ext uri="{FF2B5EF4-FFF2-40B4-BE49-F238E27FC236}">
                    <a16:creationId xmlns:a16="http://schemas.microsoft.com/office/drawing/2014/main" id="{84AFA82F-B390-4A48-A863-8D09F8C98669}"/>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Rectangle 33">
                <a:extLst>
                  <a:ext uri="{FF2B5EF4-FFF2-40B4-BE49-F238E27FC236}">
                    <a16:creationId xmlns:a16="http://schemas.microsoft.com/office/drawing/2014/main" id="{297703D0-B5FF-48E8-890E-7CC1C377ED4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Rectangle 34">
                <a:extLst>
                  <a:ext uri="{FF2B5EF4-FFF2-40B4-BE49-F238E27FC236}">
                    <a16:creationId xmlns:a16="http://schemas.microsoft.com/office/drawing/2014/main" id="{C0950665-5913-4946-8F32-B407851F23F1}"/>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Rectangle 35">
                <a:extLst>
                  <a:ext uri="{FF2B5EF4-FFF2-40B4-BE49-F238E27FC236}">
                    <a16:creationId xmlns:a16="http://schemas.microsoft.com/office/drawing/2014/main" id="{D51EF5EF-773D-4BA9-8E01-03F00F5D8C86}"/>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88" name="Oval 187">
            <a:extLst>
              <a:ext uri="{FF2B5EF4-FFF2-40B4-BE49-F238E27FC236}">
                <a16:creationId xmlns:a16="http://schemas.microsoft.com/office/drawing/2014/main" id="{5355566A-F827-4E73-8DD8-E812EBCE9C77}"/>
              </a:ext>
            </a:extLst>
          </p:cNvPr>
          <p:cNvSpPr/>
          <p:nvPr/>
        </p:nvSpPr>
        <p:spPr bwMode="auto">
          <a:xfrm>
            <a:off x="4818207" y="1982889"/>
            <a:ext cx="145307" cy="14530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9" name="Straight Arrow Connector 188">
            <a:extLst>
              <a:ext uri="{FF2B5EF4-FFF2-40B4-BE49-F238E27FC236}">
                <a16:creationId xmlns:a16="http://schemas.microsoft.com/office/drawing/2014/main" id="{3017D03E-E011-4378-B448-7204DAAB2625}"/>
              </a:ext>
            </a:extLst>
          </p:cNvPr>
          <p:cNvCxnSpPr>
            <a:cxnSpLocks/>
          </p:cNvCxnSpPr>
          <p:nvPr/>
        </p:nvCxnSpPr>
        <p:spPr>
          <a:xfrm>
            <a:off x="604565" y="6117568"/>
            <a:ext cx="11227344" cy="0"/>
          </a:xfrm>
          <a:prstGeom prst="straightConnector1">
            <a:avLst/>
          </a:prstGeom>
          <a:ln w="12700" cap="flat" cmpd="sng" algn="ctr">
            <a:solidFill>
              <a:schemeClr val="accent3"/>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90" name="TextBox 189">
            <a:extLst>
              <a:ext uri="{FF2B5EF4-FFF2-40B4-BE49-F238E27FC236}">
                <a16:creationId xmlns:a16="http://schemas.microsoft.com/office/drawing/2014/main" id="{7BFA1FC6-0324-42A5-9FB7-AAE0035A2EFF}"/>
              </a:ext>
            </a:extLst>
          </p:cNvPr>
          <p:cNvSpPr txBox="1"/>
          <p:nvPr/>
        </p:nvSpPr>
        <p:spPr>
          <a:xfrm>
            <a:off x="884873" y="3362852"/>
            <a:ext cx="2678695" cy="261610"/>
          </a:xfrm>
          <a:prstGeom prst="rect">
            <a:avLst/>
          </a:prstGeom>
          <a:noFill/>
        </p:spPr>
        <p:txBody>
          <a:bodyPr wrap="square" rtlCol="0">
            <a:spAutoFit/>
          </a:bodyPr>
          <a:lstStyle/>
          <a:p>
            <a:pPr algn="ctr">
              <a:buNone/>
            </a:pPr>
            <a:r>
              <a:rPr lang="en-US" sz="1100" dirty="0"/>
              <a:t>Patching, Management, Deployment</a:t>
            </a:r>
          </a:p>
        </p:txBody>
      </p:sp>
      <p:sp>
        <p:nvSpPr>
          <p:cNvPr id="191" name="TextBox 190">
            <a:extLst>
              <a:ext uri="{FF2B5EF4-FFF2-40B4-BE49-F238E27FC236}">
                <a16:creationId xmlns:a16="http://schemas.microsoft.com/office/drawing/2014/main" id="{C3E93FF9-16A0-4974-8E48-319DE422694D}"/>
              </a:ext>
            </a:extLst>
          </p:cNvPr>
          <p:cNvSpPr txBox="1"/>
          <p:nvPr/>
        </p:nvSpPr>
        <p:spPr>
          <a:xfrm>
            <a:off x="3621005" y="3362852"/>
            <a:ext cx="2539710" cy="261610"/>
          </a:xfrm>
          <a:prstGeom prst="rect">
            <a:avLst/>
          </a:prstGeom>
          <a:noFill/>
        </p:spPr>
        <p:txBody>
          <a:bodyPr wrap="square" rtlCol="0">
            <a:spAutoFit/>
          </a:bodyPr>
          <a:lstStyle/>
          <a:p>
            <a:pPr algn="ctr">
              <a:buNone/>
            </a:pPr>
            <a:r>
              <a:rPr lang="en-US" sz="1100" dirty="0"/>
              <a:t>Management (Container &amp; Pod)</a:t>
            </a:r>
          </a:p>
        </p:txBody>
      </p:sp>
      <p:sp>
        <p:nvSpPr>
          <p:cNvPr id="192" name="TextBox 191">
            <a:extLst>
              <a:ext uri="{FF2B5EF4-FFF2-40B4-BE49-F238E27FC236}">
                <a16:creationId xmlns:a16="http://schemas.microsoft.com/office/drawing/2014/main" id="{FB97DA2C-1D9E-4882-8035-2AD0EC4608B9}"/>
              </a:ext>
            </a:extLst>
          </p:cNvPr>
          <p:cNvSpPr txBox="1"/>
          <p:nvPr/>
        </p:nvSpPr>
        <p:spPr>
          <a:xfrm>
            <a:off x="6275588" y="3362852"/>
            <a:ext cx="2534940" cy="261610"/>
          </a:xfrm>
          <a:prstGeom prst="rect">
            <a:avLst/>
          </a:prstGeom>
          <a:noFill/>
        </p:spPr>
        <p:txBody>
          <a:bodyPr wrap="square" rtlCol="0">
            <a:spAutoFit/>
          </a:bodyPr>
          <a:lstStyle/>
          <a:p>
            <a:pPr algn="ctr">
              <a:buNone/>
            </a:pPr>
            <a:r>
              <a:rPr lang="en-US" sz="1100" dirty="0"/>
              <a:t>Limitations of Execution environment</a:t>
            </a:r>
          </a:p>
        </p:txBody>
      </p:sp>
      <p:sp>
        <p:nvSpPr>
          <p:cNvPr id="193" name="TextBox 192">
            <a:extLst>
              <a:ext uri="{FF2B5EF4-FFF2-40B4-BE49-F238E27FC236}">
                <a16:creationId xmlns:a16="http://schemas.microsoft.com/office/drawing/2014/main" id="{D4C85608-C99E-4391-81A5-C5D8AE190DA7}"/>
              </a:ext>
            </a:extLst>
          </p:cNvPr>
          <p:cNvSpPr txBox="1"/>
          <p:nvPr/>
        </p:nvSpPr>
        <p:spPr>
          <a:xfrm>
            <a:off x="9073172" y="3362852"/>
            <a:ext cx="2248164" cy="261610"/>
          </a:xfrm>
          <a:prstGeom prst="rect">
            <a:avLst/>
          </a:prstGeom>
          <a:noFill/>
        </p:spPr>
        <p:txBody>
          <a:bodyPr wrap="square" rtlCol="0">
            <a:spAutoFit/>
          </a:bodyPr>
          <a:lstStyle/>
          <a:p>
            <a:pPr algn="ctr">
              <a:buNone/>
            </a:pPr>
            <a:r>
              <a:rPr lang="en-US" sz="1100" dirty="0"/>
              <a:t>Cold start, long running process</a:t>
            </a:r>
          </a:p>
        </p:txBody>
      </p:sp>
      <p:sp>
        <p:nvSpPr>
          <p:cNvPr id="194" name="TextBox 193">
            <a:extLst>
              <a:ext uri="{FF2B5EF4-FFF2-40B4-BE49-F238E27FC236}">
                <a16:creationId xmlns:a16="http://schemas.microsoft.com/office/drawing/2014/main" id="{A57B7B06-22FD-4DB2-A20A-1ED3D0E838D2}"/>
              </a:ext>
            </a:extLst>
          </p:cNvPr>
          <p:cNvSpPr txBox="1"/>
          <p:nvPr/>
        </p:nvSpPr>
        <p:spPr>
          <a:xfrm>
            <a:off x="1340692" y="4281340"/>
            <a:ext cx="1767056" cy="261610"/>
          </a:xfrm>
          <a:prstGeom prst="rect">
            <a:avLst/>
          </a:prstGeom>
          <a:noFill/>
        </p:spPr>
        <p:txBody>
          <a:bodyPr wrap="square" rtlCol="0">
            <a:spAutoFit/>
          </a:bodyPr>
          <a:lstStyle/>
          <a:p>
            <a:pPr algn="ctr">
              <a:buNone/>
            </a:pPr>
            <a:r>
              <a:rPr lang="en-US" sz="1100" dirty="0"/>
              <a:t>Curated VM Hosting</a:t>
            </a:r>
          </a:p>
        </p:txBody>
      </p:sp>
      <p:sp>
        <p:nvSpPr>
          <p:cNvPr id="195" name="TextBox 194">
            <a:extLst>
              <a:ext uri="{FF2B5EF4-FFF2-40B4-BE49-F238E27FC236}">
                <a16:creationId xmlns:a16="http://schemas.microsoft.com/office/drawing/2014/main" id="{49EFC6CB-9C33-4462-9AEC-C8410B60EB76}"/>
              </a:ext>
            </a:extLst>
          </p:cNvPr>
          <p:cNvSpPr txBox="1"/>
          <p:nvPr/>
        </p:nvSpPr>
        <p:spPr>
          <a:xfrm>
            <a:off x="4055259" y="4281340"/>
            <a:ext cx="1671202" cy="261610"/>
          </a:xfrm>
          <a:prstGeom prst="rect">
            <a:avLst/>
          </a:prstGeom>
          <a:noFill/>
        </p:spPr>
        <p:txBody>
          <a:bodyPr wrap="square" rtlCol="0">
            <a:spAutoFit/>
          </a:bodyPr>
          <a:lstStyle/>
          <a:p>
            <a:pPr algn="ctr">
              <a:buNone/>
            </a:pPr>
            <a:r>
              <a:rPr lang="en-US" sz="1100" dirty="0"/>
              <a:t>Curated Orchestration</a:t>
            </a:r>
          </a:p>
        </p:txBody>
      </p:sp>
      <p:sp>
        <p:nvSpPr>
          <p:cNvPr id="196" name="TextBox 195">
            <a:extLst>
              <a:ext uri="{FF2B5EF4-FFF2-40B4-BE49-F238E27FC236}">
                <a16:creationId xmlns:a16="http://schemas.microsoft.com/office/drawing/2014/main" id="{A626967F-A5DA-4E4D-95A3-43D81C5CE525}"/>
              </a:ext>
            </a:extLst>
          </p:cNvPr>
          <p:cNvSpPr txBox="1"/>
          <p:nvPr/>
        </p:nvSpPr>
        <p:spPr>
          <a:xfrm>
            <a:off x="6462395" y="4281340"/>
            <a:ext cx="2161326" cy="261610"/>
          </a:xfrm>
          <a:prstGeom prst="rect">
            <a:avLst/>
          </a:prstGeom>
          <a:noFill/>
        </p:spPr>
        <p:txBody>
          <a:bodyPr wrap="square" rtlCol="0">
            <a:spAutoFit/>
          </a:bodyPr>
          <a:lstStyle/>
          <a:p>
            <a:pPr algn="ctr">
              <a:buNone/>
            </a:pPr>
            <a:r>
              <a:rPr lang="en-US" sz="1100" dirty="0"/>
              <a:t>Curated Execution Environment</a:t>
            </a:r>
          </a:p>
        </p:txBody>
      </p:sp>
      <p:sp>
        <p:nvSpPr>
          <p:cNvPr id="197" name="TextBox 196">
            <a:extLst>
              <a:ext uri="{FF2B5EF4-FFF2-40B4-BE49-F238E27FC236}">
                <a16:creationId xmlns:a16="http://schemas.microsoft.com/office/drawing/2014/main" id="{B37D2C61-6F5B-47A4-92F2-8B1C048B2AB8}"/>
              </a:ext>
            </a:extLst>
          </p:cNvPr>
          <p:cNvSpPr txBox="1"/>
          <p:nvPr/>
        </p:nvSpPr>
        <p:spPr>
          <a:xfrm>
            <a:off x="9592709" y="4281340"/>
            <a:ext cx="1209090" cy="261610"/>
          </a:xfrm>
          <a:prstGeom prst="rect">
            <a:avLst/>
          </a:prstGeom>
          <a:noFill/>
        </p:spPr>
        <p:txBody>
          <a:bodyPr wrap="square" rtlCol="0">
            <a:spAutoFit/>
          </a:bodyPr>
          <a:lstStyle/>
          <a:p>
            <a:pPr algn="ctr">
              <a:buNone/>
            </a:pPr>
            <a:r>
              <a:rPr lang="en-US" sz="1100" dirty="0"/>
              <a:t>Scale to ‘zero’</a:t>
            </a:r>
          </a:p>
        </p:txBody>
      </p:sp>
      <p:sp>
        <p:nvSpPr>
          <p:cNvPr id="198" name="TextBox 197">
            <a:extLst>
              <a:ext uri="{FF2B5EF4-FFF2-40B4-BE49-F238E27FC236}">
                <a16:creationId xmlns:a16="http://schemas.microsoft.com/office/drawing/2014/main" id="{93404C6E-87EE-4EC2-8D22-62730D1968D9}"/>
              </a:ext>
            </a:extLst>
          </p:cNvPr>
          <p:cNvSpPr txBox="1"/>
          <p:nvPr/>
        </p:nvSpPr>
        <p:spPr>
          <a:xfrm>
            <a:off x="2435738" y="5196994"/>
            <a:ext cx="2248164" cy="261610"/>
          </a:xfrm>
          <a:prstGeom prst="rect">
            <a:avLst/>
          </a:prstGeom>
          <a:noFill/>
        </p:spPr>
        <p:txBody>
          <a:bodyPr wrap="square" rtlCol="0">
            <a:spAutoFit/>
          </a:bodyPr>
          <a:lstStyle/>
          <a:p>
            <a:pPr algn="ctr">
              <a:buNone/>
            </a:pPr>
            <a:r>
              <a:rPr lang="en-US" sz="1100" dirty="0"/>
              <a:t>IT/Infra focused Value Prop</a:t>
            </a:r>
          </a:p>
        </p:txBody>
      </p:sp>
      <p:sp>
        <p:nvSpPr>
          <p:cNvPr id="199" name="TextBox 198">
            <a:extLst>
              <a:ext uri="{FF2B5EF4-FFF2-40B4-BE49-F238E27FC236}">
                <a16:creationId xmlns:a16="http://schemas.microsoft.com/office/drawing/2014/main" id="{9664A22E-CF0C-4141-98B8-CB76EBFE1A78}"/>
              </a:ext>
            </a:extLst>
          </p:cNvPr>
          <p:cNvSpPr txBox="1"/>
          <p:nvPr/>
        </p:nvSpPr>
        <p:spPr>
          <a:xfrm>
            <a:off x="7564260" y="5196994"/>
            <a:ext cx="2614738" cy="261610"/>
          </a:xfrm>
          <a:prstGeom prst="rect">
            <a:avLst/>
          </a:prstGeom>
          <a:noFill/>
        </p:spPr>
        <p:txBody>
          <a:bodyPr wrap="square" rtlCol="0">
            <a:spAutoFit/>
          </a:bodyPr>
          <a:lstStyle/>
          <a:p>
            <a:pPr algn="ctr">
              <a:buNone/>
            </a:pPr>
            <a:r>
              <a:rPr lang="en-US" sz="1100" dirty="0"/>
              <a:t>Dev/App Admin focused Value Prop</a:t>
            </a:r>
          </a:p>
        </p:txBody>
      </p:sp>
      <p:sp>
        <p:nvSpPr>
          <p:cNvPr id="18" name="TextBox 17">
            <a:extLst>
              <a:ext uri="{FF2B5EF4-FFF2-40B4-BE49-F238E27FC236}">
                <a16:creationId xmlns:a16="http://schemas.microsoft.com/office/drawing/2014/main" id="{70A38118-E223-4A7D-BA7E-0C7F3D0D4C40}"/>
              </a:ext>
            </a:extLst>
          </p:cNvPr>
          <p:cNvSpPr txBox="1"/>
          <p:nvPr/>
        </p:nvSpPr>
        <p:spPr>
          <a:xfrm>
            <a:off x="445770" y="2881238"/>
            <a:ext cx="1402424" cy="307777"/>
          </a:xfrm>
          <a:prstGeom prst="rect">
            <a:avLst/>
          </a:prstGeom>
          <a:noFill/>
        </p:spPr>
        <p:txBody>
          <a:bodyPr wrap="square" rtlCol="0">
            <a:spAutoFit/>
          </a:bodyPr>
          <a:lstStyle/>
          <a:p>
            <a:r>
              <a:rPr lang="en-US" sz="1400" dirty="0">
                <a:solidFill>
                  <a:schemeClr val="accent1"/>
                </a:solidFill>
                <a:latin typeface="+mj-lt"/>
              </a:rPr>
              <a:t>Challenges</a:t>
            </a:r>
          </a:p>
        </p:txBody>
      </p:sp>
      <p:sp>
        <p:nvSpPr>
          <p:cNvPr id="200" name="TextBox 199">
            <a:extLst>
              <a:ext uri="{FF2B5EF4-FFF2-40B4-BE49-F238E27FC236}">
                <a16:creationId xmlns:a16="http://schemas.microsoft.com/office/drawing/2014/main" id="{8AFF74AB-478F-45DF-98FE-27339A402900}"/>
              </a:ext>
            </a:extLst>
          </p:cNvPr>
          <p:cNvSpPr txBox="1"/>
          <p:nvPr/>
        </p:nvSpPr>
        <p:spPr>
          <a:xfrm>
            <a:off x="445770" y="3788131"/>
            <a:ext cx="1402424" cy="307777"/>
          </a:xfrm>
          <a:prstGeom prst="rect">
            <a:avLst/>
          </a:prstGeom>
          <a:noFill/>
        </p:spPr>
        <p:txBody>
          <a:bodyPr wrap="square" rtlCol="0">
            <a:spAutoFit/>
          </a:bodyPr>
          <a:lstStyle/>
          <a:p>
            <a:r>
              <a:rPr lang="en-US" sz="1400" dirty="0">
                <a:solidFill>
                  <a:schemeClr val="accent1"/>
                </a:solidFill>
                <a:latin typeface="+mj-lt"/>
              </a:rPr>
              <a:t>What you get</a:t>
            </a:r>
          </a:p>
        </p:txBody>
      </p:sp>
      <p:sp>
        <p:nvSpPr>
          <p:cNvPr id="202" name="TextBox 201">
            <a:extLst>
              <a:ext uri="{FF2B5EF4-FFF2-40B4-BE49-F238E27FC236}">
                <a16:creationId xmlns:a16="http://schemas.microsoft.com/office/drawing/2014/main" id="{A6042065-6A3F-4728-A8F1-D4B01F1B93D0}"/>
              </a:ext>
            </a:extLst>
          </p:cNvPr>
          <p:cNvSpPr txBox="1"/>
          <p:nvPr/>
        </p:nvSpPr>
        <p:spPr>
          <a:xfrm>
            <a:off x="445770" y="4695023"/>
            <a:ext cx="1950720" cy="307777"/>
          </a:xfrm>
          <a:prstGeom prst="rect">
            <a:avLst/>
          </a:prstGeom>
          <a:noFill/>
        </p:spPr>
        <p:txBody>
          <a:bodyPr wrap="square" rtlCol="0">
            <a:spAutoFit/>
          </a:bodyPr>
          <a:lstStyle/>
          <a:p>
            <a:r>
              <a:rPr lang="en-US" sz="1400" dirty="0">
                <a:solidFill>
                  <a:schemeClr val="accent1"/>
                </a:solidFill>
                <a:latin typeface="+mj-lt"/>
              </a:rPr>
              <a:t>Technology decisions</a:t>
            </a:r>
          </a:p>
        </p:txBody>
      </p:sp>
      <p:cxnSp>
        <p:nvCxnSpPr>
          <p:cNvPr id="7" name="Straight Connector 6">
            <a:extLst>
              <a:ext uri="{FF2B5EF4-FFF2-40B4-BE49-F238E27FC236}">
                <a16:creationId xmlns:a16="http://schemas.microsoft.com/office/drawing/2014/main" id="{130F4283-730F-4080-B2DB-35DCE8651767}"/>
              </a:ext>
            </a:extLst>
          </p:cNvPr>
          <p:cNvCxnSpPr/>
          <p:nvPr/>
        </p:nvCxnSpPr>
        <p:spPr>
          <a:xfrm>
            <a:off x="540657" y="3198847"/>
            <a:ext cx="11132457"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9486FE-4B06-456B-A7B2-338E956426E6}"/>
              </a:ext>
            </a:extLst>
          </p:cNvPr>
          <p:cNvCxnSpPr/>
          <p:nvPr/>
        </p:nvCxnSpPr>
        <p:spPr>
          <a:xfrm>
            <a:off x="540657" y="4105740"/>
            <a:ext cx="11132457"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D2CDEF2-350D-4DF8-AE7E-A329FE3DB3EA}"/>
              </a:ext>
            </a:extLst>
          </p:cNvPr>
          <p:cNvCxnSpPr/>
          <p:nvPr/>
        </p:nvCxnSpPr>
        <p:spPr>
          <a:xfrm>
            <a:off x="540657" y="5021486"/>
            <a:ext cx="11132457"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02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58140-FF53-44E3-88EE-9589FDEE157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7818" b="7818"/>
          <a:stretch/>
        </p:blipFill>
        <p:spPr>
          <a:xfrm>
            <a:off x="-1" y="0"/>
            <a:ext cx="12436476" cy="6994525"/>
          </a:xfrm>
          <a:prstGeom prst="rect">
            <a:avLst/>
          </a:prstGeom>
        </p:spPr>
      </p:pic>
      <p:sp>
        <p:nvSpPr>
          <p:cNvPr id="2" name="Title 1">
            <a:extLst>
              <a:ext uri="{FF2B5EF4-FFF2-40B4-BE49-F238E27FC236}">
                <a16:creationId xmlns:a16="http://schemas.microsoft.com/office/drawing/2014/main" id="{1262D08E-37D0-4BB6-AC4E-DA5EF803F5CF}"/>
              </a:ext>
            </a:extLst>
          </p:cNvPr>
          <p:cNvSpPr>
            <a:spLocks noGrp="1"/>
          </p:cNvSpPr>
          <p:nvPr>
            <p:ph type="title"/>
          </p:nvPr>
        </p:nvSpPr>
        <p:spPr>
          <a:xfrm>
            <a:off x="1554559" y="3601569"/>
            <a:ext cx="9327356" cy="508524"/>
          </a:xfrm>
        </p:spPr>
        <p:txBody>
          <a:bodyPr/>
          <a:lstStyle/>
          <a:p>
            <a:pPr algn="ctr"/>
            <a:r>
              <a:rPr lang="en-US" dirty="0">
                <a:solidFill>
                  <a:schemeClr val="tx1"/>
                </a:solidFill>
              </a:rPr>
              <a:t>PaaS solutions: tailored for you</a:t>
            </a:r>
          </a:p>
        </p:txBody>
      </p:sp>
    </p:spTree>
    <p:extLst>
      <p:ext uri="{BB962C8B-B14F-4D97-AF65-F5344CB8AC3E}">
        <p14:creationId xmlns:p14="http://schemas.microsoft.com/office/powerpoint/2010/main" val="250773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AZR303.potx" id="{D79C6151-AB8B-42B0-B51E-B8831CDE0B4E}" vid="{EBF47BCF-8F42-4F91-A2CA-4CD9D7CDDFC9}"/>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72d833b188a81adbbc96db5da9a62afb">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16a783604848ae8e672138f26402e99c"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Understand Azure App Service, key features, use cases,  and benefits of Azure PaaS.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Travis Grizzel</DisplayName>
        <AccountId>153390</AccountId>
        <AccountType/>
      </UserInfo>
    </Owner>
    <PublishDate xmlns="230E9DF3-BE65-4C73-A93B-D1236EBD677E">2019-04-22T07:00:00+00:00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Erin Rifkin</DisplayName>
        <AccountId>136372</AccountId>
        <AccountType/>
      </UserInfo>
    </OwnersManager>
    <Expire_x0020_Review xmlns="230e9df3-be65-4c73-a93b-d1236ebd677e">2020-05-31T07:00:00+00:00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i:0#.f|membership|sraj@microsoft.com</DisplayName>
        <AccountId>53974</AccountId>
        <AccountType/>
      </UserInfo>
      <UserInfo>
        <DisplayName>i:0#.f|membership|sajanp@microsoft.com</DisplayName>
        <AccountId>6711</AccountId>
        <AccountType/>
      </UserInfo>
      <UserInfo>
        <DisplayName>i:0#.f|membership|v-khah@microsoft.com</DisplayName>
        <AccountId>157981</AccountId>
        <AccountType/>
      </UserInfo>
      <UserInfo>
        <DisplayName>i:0#.f|membership|rodimidu@microsoft.com</DisplayName>
        <AccountId>142076</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https://microsoft.sharepoint.com/sites/Infopedia_G01KC/Media/Thumbnails/G01KC-1-18832/Azure%20App%20Service%20Overview%20Deck.png</Url>
      <Description>/sites/Infopedia_G01KC/Media/Thumbnails/G01KC-1-18832/Azure App Service Overview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3098</Value>
      <Value>3476</Value>
      <Value>34</Value>
      <Value>3067</Value>
      <Value>475</Value>
      <Value>30</Value>
      <Value>29</Value>
      <Value>31</Value>
      <Value>169</Value>
      <Value>2546</Value>
      <Value>14</Value>
      <Value>3095</Value>
      <Value>3094</Value>
      <Value>1872</Value>
      <Value>21</Value>
      <Value>20</Value>
      <Value>3091</Value>
      <Value>1628</Value>
      <Value>1975</Value>
      <Value>346</Value>
      <Value>42</Value>
      <Value>3075</Value>
      <Value>3100</Value>
      <Value>2553</Value>
    </TaxCatchAll>
    <ParentID1 xmlns="230e9df3-be65-4c73-a93b-d1236ebd677e">G01KC-1-18831</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G01KC-99682991-18832</_dlc_DocId>
    <_dlc_ExpireDateSaved xmlns="http://schemas.microsoft.com/sharepoint/v3" xsi:nil="true"/>
    <_dlc_ExpireDate xmlns="http://schemas.microsoft.com/sharepoint/v3">2020-05-31T07:00:00+00:00</_dlc_ExpireDate>
    <AverageRating xmlns="http://schemas.microsoft.com/sharepoint/v3" xsi:nil="true"/>
    <RatingCount xmlns="http://schemas.microsoft.com/sharepoint/v3" xsi:nil="true"/>
    <_dlc_DocIdUrl xmlns="230e9df3-be65-4c73-a93b-d1236ebd677e">
      <Url>https://microsoft.sharepoint.com/sites/Infopedia_G01KC/_layouts/15/DocIdRedir.aspx?ID=G01KC-99682991-18832</Url>
      <Description>G01KC-99682991-18832</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E9F72D07-819E-40FF-A1D0-F4763935EEC0}"/>
</file>

<file path=customXml/itemProps2.xml><?xml version="1.0" encoding="utf-8"?>
<ds:datastoreItem xmlns:ds="http://schemas.openxmlformats.org/officeDocument/2006/customXml" ds:itemID="{3AEC1F38-7B89-4D5B-B4AB-DB5BB02A55B7}"/>
</file>

<file path=customXml/itemProps3.xml><?xml version="1.0" encoding="utf-8"?>
<ds:datastoreItem xmlns:ds="http://schemas.openxmlformats.org/officeDocument/2006/customXml" ds:itemID="{2A4EBCBF-5EA1-478A-944C-18BD2375E6EC}"/>
</file>

<file path=customXml/itemProps4.xml><?xml version="1.0" encoding="utf-8"?>
<ds:datastoreItem xmlns:ds="http://schemas.openxmlformats.org/officeDocument/2006/customXml" ds:itemID="{B9A3DCDA-D4BA-4AD5-A4AD-22B3F1AE5ABA}"/>
</file>

<file path=customXml/itemProps5.xml><?xml version="1.0" encoding="utf-8"?>
<ds:datastoreItem xmlns:ds="http://schemas.openxmlformats.org/officeDocument/2006/customXml" ds:itemID="{89788F8B-F4D6-4F4D-BD4C-33E7FB48EE83}"/>
</file>

<file path=customXml/itemProps6.xml><?xml version="1.0" encoding="utf-8"?>
<ds:datastoreItem xmlns:ds="http://schemas.openxmlformats.org/officeDocument/2006/customXml" ds:itemID="{6A79884E-7935-433F-AD58-7E0CCCEBECC4}"/>
</file>

<file path=docProps/app.xml><?xml version="1.0" encoding="utf-8"?>
<Properties xmlns="http://schemas.openxmlformats.org/officeDocument/2006/extended-properties" xmlns:vt="http://schemas.openxmlformats.org/officeDocument/2006/docPropsVTypes">
  <Template>Office Theme</Template>
  <TotalTime>0</TotalTime>
  <Words>8749</Words>
  <Application>Microsoft Office PowerPoint</Application>
  <PresentationFormat>Custom</PresentationFormat>
  <Paragraphs>1396</Paragraphs>
  <Slides>79</Slides>
  <Notes>38</Notes>
  <HiddenSlides>10</HiddenSlides>
  <MMClips>1</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79</vt:i4>
      </vt:variant>
    </vt:vector>
  </HeadingPairs>
  <TitlesOfParts>
    <vt:vector size="96" baseType="lpstr">
      <vt:lpstr>.AppleSystemUIFont</vt:lpstr>
      <vt:lpstr>Arial</vt:lpstr>
      <vt:lpstr>Calibri</vt:lpstr>
      <vt:lpstr>Consolas</vt:lpstr>
      <vt:lpstr>Segoe Pro</vt:lpstr>
      <vt:lpstr>Segoe UI</vt:lpstr>
      <vt:lpstr>Segoe UI Black</vt:lpstr>
      <vt:lpstr>Segoe UI Light</vt:lpstr>
      <vt:lpstr>Segoe UI Semibold</vt:lpstr>
      <vt:lpstr>Segoe UI Semilight</vt:lpstr>
      <vt:lpstr>Times New Roman</vt:lpstr>
      <vt:lpstr>Wingdings</vt:lpstr>
      <vt:lpstr>1_WHITE TEMPLATE</vt:lpstr>
      <vt:lpstr>2_WHITE TEMPLATE</vt:lpstr>
      <vt:lpstr>3_WHITE TEMPLATE</vt:lpstr>
      <vt:lpstr>5-50091_TR24_BO_CT_Template</vt:lpstr>
      <vt:lpstr>5-50203_Microsoft_Ignite_Template</vt:lpstr>
      <vt:lpstr>Azure App Service</vt:lpstr>
      <vt:lpstr>PowerPoint Presentation</vt:lpstr>
      <vt:lpstr>Agenda</vt:lpstr>
      <vt:lpstr>Your customers have high expectations</vt:lpstr>
      <vt:lpstr>Manage your business and customer expectations</vt:lpstr>
      <vt:lpstr>The traditional tenants of hosting</vt:lpstr>
      <vt:lpstr>PaaS: Delivering innovation &amp; speed</vt:lpstr>
      <vt:lpstr>Cloud application hosting continuum</vt:lpstr>
      <vt:lpstr>PaaS solutions: tailored for you</vt:lpstr>
      <vt:lpstr>Azure App Service: delivering speed to your business</vt:lpstr>
      <vt:lpstr>Azure App Service</vt:lpstr>
      <vt:lpstr>Azure App Service</vt:lpstr>
      <vt:lpstr>Azure App Service capabilities</vt:lpstr>
      <vt:lpstr>Azure App Service benefits</vt:lpstr>
      <vt:lpstr>Migrate your way</vt:lpstr>
      <vt:lpstr>Enable new opportunities for app modernization</vt:lpstr>
      <vt:lpstr>PowerPoint Presentation</vt:lpstr>
      <vt:lpstr>High productivity</vt:lpstr>
      <vt:lpstr>Develop</vt:lpstr>
      <vt:lpstr>Build</vt:lpstr>
      <vt:lpstr>Deploy</vt:lpstr>
      <vt:lpstr>Monitor</vt:lpstr>
      <vt:lpstr>See your apps in action</vt:lpstr>
      <vt:lpstr>See your apps in action</vt:lpstr>
      <vt:lpstr>See your apps in action</vt:lpstr>
      <vt:lpstr>See your apps in action</vt:lpstr>
      <vt:lpstr>PowerPoint Presentation</vt:lpstr>
      <vt:lpstr>Start with the basics</vt:lpstr>
      <vt:lpstr>Easily extend your application’s capabilities</vt:lpstr>
      <vt:lpstr>PowerPoint Presentation</vt:lpstr>
      <vt:lpstr>Choose your hosting options</vt:lpstr>
      <vt:lpstr>Enjoy full-service support</vt:lpstr>
      <vt:lpstr>App Innovation</vt:lpstr>
      <vt:lpstr>Evolve Your Apps with New Functionality</vt:lpstr>
      <vt:lpstr>PowerPoint Presentation</vt:lpstr>
      <vt:lpstr>PowerPoint Presentation</vt:lpstr>
      <vt:lpstr>Evolve  your existing apps</vt:lpstr>
      <vt:lpstr>Evolve by migrating</vt:lpstr>
      <vt:lpstr>Flexible migration options</vt:lpstr>
      <vt:lpstr>PowerPoint Presentation</vt:lpstr>
      <vt:lpstr>Migration: Where to start</vt:lpstr>
      <vt:lpstr>Additional Resources for .NET</vt:lpstr>
      <vt:lpstr>Customer success</vt:lpstr>
      <vt:lpstr>Cloud-based service helps physicians find and manage heart valve disease</vt:lpstr>
      <vt:lpstr>Storied beer brand launches two interactive global digital campaigns </vt:lpstr>
      <vt:lpstr>Insurance company speeds time-to-market for innovative products</vt:lpstr>
      <vt:lpstr>Electrical contractor builds cloud-based app to work around outages</vt:lpstr>
      <vt:lpstr>Media group delivers geo-specific content to nationwide subscriber</vt:lpstr>
      <vt:lpstr>Canadian broadcaster launches real-time election app</vt:lpstr>
      <vt:lpstr>Insurance company launches innovative service in eight months</vt:lpstr>
      <vt:lpstr>Airline website offers an improved and safer customer experience</vt:lpstr>
      <vt:lpstr>Use cases</vt:lpstr>
      <vt:lpstr>Common Azure App Service scenarios</vt:lpstr>
      <vt:lpstr>Digital marketing websites</vt:lpstr>
      <vt:lpstr>Branded website</vt:lpstr>
      <vt:lpstr>Multi-channel digital marketing</vt:lpstr>
      <vt:lpstr>Transactional apps</vt:lpstr>
      <vt:lpstr>Fault-tolerant e-commerce</vt:lpstr>
      <vt:lpstr>Gaming app</vt:lpstr>
      <vt:lpstr>Modern LOB apps</vt:lpstr>
      <vt:lpstr>Inventory integration</vt:lpstr>
      <vt:lpstr>Line of business app</vt:lpstr>
      <vt:lpstr>App Service Environment</vt:lpstr>
      <vt:lpstr>App Service Environment</vt:lpstr>
      <vt:lpstr>E-commerce apps with ASE</vt:lpstr>
      <vt:lpstr>Multi-tier apps with ASE</vt:lpstr>
      <vt:lpstr>Web apps for containers</vt:lpstr>
      <vt:lpstr>Multi-container sample architecture</vt:lpstr>
      <vt:lpstr>Sample architecture, workflow and tooling</vt:lpstr>
      <vt:lpstr>Get started with Azure App Service today</vt:lpstr>
      <vt:lpstr>Appendix</vt:lpstr>
      <vt:lpstr>Functions everywhere</vt:lpstr>
      <vt:lpstr>PowerPoint Presentation</vt:lpstr>
      <vt:lpstr>PowerPoint Presentation</vt:lpstr>
      <vt:lpstr>What types of .NET apps are ideal for App Service?</vt:lpstr>
      <vt:lpstr>App Modernization Architecture - Scenarios</vt:lpstr>
      <vt:lpstr>Maturity model for .NET application modernization </vt:lpstr>
      <vt:lpstr>.NET Application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Overview Deck</dc:title>
  <dc:creator/>
  <cp:lastModifiedBy/>
  <cp:revision>1</cp:revision>
  <dcterms:created xsi:type="dcterms:W3CDTF">2019-04-22T18:30:37Z</dcterms:created>
  <dcterms:modified xsi:type="dcterms:W3CDTF">2019-04-22T18:31:18Z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NewsType">
    <vt:lpwstr/>
  </property>
  <property fmtid="{D5CDD505-2E9C-101B-9397-08002B2CF9AE}" pid="4" name="LastSharedByUser">
    <vt:lpwstr>haflemi@microsoft.com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1975;#checklists|cdc11282-7b54-4f27-8efc-d0abec78257b;#169;#presentations|317da5a4-398e-4c38-b265-afd519770055;#3075;#documents|e037ed84-7d8e-4cbb-9c8f-61e80301a44f</vt:lpwstr>
  </property>
  <property fmtid="{D5CDD505-2E9C-101B-9397-08002B2CF9AE}" pid="9" name="ODSWF1">
    <vt:lpwstr>, </vt:lpwstr>
  </property>
  <property fmtid="{D5CDD505-2E9C-101B-9397-08002B2CF9AE}" pid="10" name="MSIP_Label_f42aa342-8706-4288-bd11-ebb85995028c_Enabled">
    <vt:lpwstr>True</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ODSWF(1)0">
    <vt:lpwstr>, </vt:lpwstr>
  </property>
  <property fmtid="{D5CDD505-2E9C-101B-9397-08002B2CF9AE}" pid="13" name="MSProducts">
    <vt:lpwstr/>
  </property>
  <property fmtid="{D5CDD505-2E9C-101B-9397-08002B2CF9AE}" pid="14" name="Industries">
    <vt:lpwstr/>
  </property>
  <property fmtid="{D5CDD505-2E9C-101B-9397-08002B2CF9AE}" pid="15" name="Competitors">
    <vt:lpwstr/>
  </property>
  <property fmtid="{D5CDD505-2E9C-101B-9397-08002B2CF9AE}" pid="16" name="SMSGDomain">
    <vt:lpwstr>1628;#Gear Up|5bd03d8b-c198-4367-bd72-be9dad12d703;#2553;#ICB PST Domain|f7f86ece-0ca0-48d7-99cb-d6c97e732478;#21;#Intelligent Cloud|adc2fe87-c79a-4ded-a449-3f86b954069d;#20;#Microsoft Azure Domain|d600a391-d529-4311-892b-2c05c1ab2538</vt:lpwstr>
  </property>
  <property fmtid="{D5CDD505-2E9C-101B-9397-08002B2CF9AE}" pid="17" name="ExperienceContentType">
    <vt:lpwstr/>
  </property>
  <property fmtid="{D5CDD505-2E9C-101B-9397-08002B2CF9AE}" pid="18" name="Update Parent Child Relation(1)1">
    <vt:lpwstr>, </vt:lpwstr>
  </property>
  <property fmtid="{D5CDD505-2E9C-101B-9397-08002B2CF9AE}" pid="19" name="LastSharedByTime">
    <vt:filetime>2017-05-23T09:41:48Z</vt:filetime>
  </property>
  <property fmtid="{D5CDD505-2E9C-101B-9397-08002B2CF9AE}" pid="20" name="BusinessArchitecture">
    <vt:lpwstr>2546;#Applications and Infrastructure|f69679d5-ce87-4413-9040-82ea79c5c527</vt:lpwstr>
  </property>
  <property fmtid="{D5CDD505-2E9C-101B-9397-08002B2CF9AE}" pid="21" name="MSIP_Label_f42aa342-8706-4288-bd11-ebb85995028c_SetDate">
    <vt:lpwstr>2018-04-23T02:55:13.8998004Z</vt:lpwstr>
  </property>
  <property fmtid="{D5CDD505-2E9C-101B-9397-08002B2CF9AE}" pid="22" name="Products">
    <vt:lpwstr>475;#applications|9aef2011-c167-449d-82f4-36727df3ac32;#346;#software development tools|24853bda-fb66-4716-8bc8-88d26fdb57cb</vt:lpwstr>
  </property>
  <property fmtid="{D5CDD505-2E9C-101B-9397-08002B2CF9AE}" pid="23" name="ODSWF(1)1">
    <vt:lpwstr>, </vt:lpwstr>
  </property>
  <property fmtid="{D5CDD505-2E9C-101B-9397-08002B2CF9AE}" pid="24" name="ODSWF2">
    <vt:lpwstr>, </vt:lpwstr>
  </property>
  <property fmtid="{D5CDD505-2E9C-101B-9397-08002B2CF9AE}" pid="25" name="MSIP_Label_f42aa342-8706-4288-bd11-ebb85995028c_SiteId">
    <vt:lpwstr>72f988bf-86f1-41af-91ab-2d7cd011db47</vt:lpwstr>
  </property>
  <property fmtid="{D5CDD505-2E9C-101B-9397-08002B2CF9AE}" pid="26" name="MSIP_Label_f42aa342-8706-4288-bd11-ebb85995028c_Name">
    <vt:lpwstr>General</vt:lpwstr>
  </property>
  <property fmtid="{D5CDD505-2E9C-101B-9397-08002B2CF9AE}" pid="27" name="l6f004f21209409da86a713c0f24627d">
    <vt:lpwstr/>
  </property>
  <property fmtid="{D5CDD505-2E9C-101B-9397-08002B2CF9AE}" pid="28" name="MSIP_Label_f42aa342-8706-4288-bd11-ebb85995028c_Extended_MSFT_Method">
    <vt:lpwstr>Automatic</vt:lpwstr>
  </property>
  <property fmtid="{D5CDD505-2E9C-101B-9397-08002B2CF9AE}" pid="29" name="MSProductsTaxHTField0">
    <vt:lpwstr/>
  </property>
  <property fmtid="{D5CDD505-2E9C-101B-9397-08002B2CF9AE}" pid="30" name="e8080b0481964c759b2c36ae49591b31">
    <vt:lpwstr/>
  </property>
  <property fmtid="{D5CDD505-2E9C-101B-9397-08002B2CF9AE}" pid="31" name="_docset_NoMedatataSyncRequired">
    <vt:lpwstr>False</vt:lpwstr>
  </property>
  <property fmtid="{D5CDD505-2E9C-101B-9397-08002B2CF9AE}" pid="32" name="MSIP_Label_f42aa342-8706-4288-bd11-ebb85995028c_Owner">
    <vt:lpwstr>stellal@microsoft.com</vt:lpwstr>
  </property>
  <property fmtid="{D5CDD505-2E9C-101B-9397-08002B2CF9AE}" pid="33" name="TechnicalLevel">
    <vt:lpwstr>3067;#200 (intermediate)|855c9113-a119-44e7-b3de-bccffe25ed46</vt:lpwstr>
  </property>
  <property fmtid="{D5CDD505-2E9C-101B-9397-08002B2CF9AE}" pid="34" name="Audiences">
    <vt:lpwstr/>
  </property>
  <property fmtid="{D5CDD505-2E9C-101B-9397-08002B2CF9AE}" pid="35" name="ldac8aee9d1f469e8cd8c3f8d6a615f2">
    <vt:lpwstr/>
  </property>
  <property fmtid="{D5CDD505-2E9C-101B-9397-08002B2CF9AE}" pid="36" name="Sensitivity">
    <vt:lpwstr>General</vt:lpwstr>
  </property>
  <property fmtid="{D5CDD505-2E9C-101B-9397-08002B2CF9AE}" pid="37" name="EmployeeRole">
    <vt:lpwstr/>
  </property>
  <property fmtid="{D5CDD505-2E9C-101B-9397-08002B2CF9AE}" pid="38" name="NewsTopic">
    <vt:lpwstr/>
  </property>
  <property fmtid="{D5CDD505-2E9C-101B-9397-08002B2CF9AE}" pid="39" name="MSIP_Label_f42aa342-8706-4288-bd11-ebb85995028c_Ref">
    <vt:lpwstr>https://api.informationprotection.azure.com/api/72f988bf-86f1-41af-91ab-2d7cd011db47</vt:lpwstr>
  </property>
  <property fmtid="{D5CDD505-2E9C-101B-9397-08002B2CF9AE}" pid="40" name="SharedWithUsers">
    <vt:lpwstr>31484;#Bob Yates;#32892;#Rick Joyer;#18357;#Scott Gruenemeier;#117271;#Fabrizio Lunetta;#205426;#Kathy Lafrance;#94555;#David Chapdelaine;#16205;#Olivier Vangrunderbeek</vt:lpwstr>
  </property>
  <property fmtid="{D5CDD505-2E9C-101B-9397-08002B2CF9AE}" pid="41" name="Roles">
    <vt:lpwstr/>
  </property>
  <property fmtid="{D5CDD505-2E9C-101B-9397-08002B2CF9AE}" pid="42" name="ODSWF2(1)">
    <vt:lpwstr>, </vt:lpwstr>
  </property>
  <property fmtid="{D5CDD505-2E9C-101B-9397-08002B2CF9AE}" pid="4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4" name="NewsSource">
    <vt:lpwstr/>
  </property>
  <property fmtid="{D5CDD505-2E9C-101B-9397-08002B2CF9AE}" pid="45" name="SMSGTags">
    <vt:lpwstr/>
  </property>
  <property fmtid="{D5CDD505-2E9C-101B-9397-08002B2CF9AE}" pid="46" name="ODSWF2(1)0">
    <vt:lpwstr>, </vt:lpwstr>
  </property>
  <property fmtid="{D5CDD505-2E9C-101B-9397-08002B2CF9AE}" pid="47" name="_dlc_DocIdItemGuid">
    <vt:lpwstr>f90301a1-c323-46e5-913c-d03ad456cc15</vt:lpwstr>
  </property>
  <property fmtid="{D5CDD505-2E9C-101B-9397-08002B2CF9AE}" pid="48" name="MSPhysicalGeography">
    <vt:lpwstr/>
  </property>
  <property fmtid="{D5CDD505-2E9C-101B-9397-08002B2CF9AE}" pid="49" name="j3562c58ee414e028925bc902cfc01a1">
    <vt:lpwstr/>
  </property>
  <property fmtid="{D5CDD505-2E9C-101B-9397-08002B2CF9AE}" pid="50" name="EnterpriseDomainTags">
    <vt:lpwstr/>
  </property>
  <property fmtid="{D5CDD505-2E9C-101B-9397-08002B2CF9AE}" pid="51" name="ActivitiesAndPrograms">
    <vt:lpwstr>1872;#Cloud Application Development|3a7aceec-a821-419b-a538-072d1024ae27</vt:lpwstr>
  </property>
  <property fmtid="{D5CDD505-2E9C-101B-9397-08002B2CF9AE}" pid="52" name="Segments">
    <vt:lpwstr/>
  </property>
  <property fmtid="{D5CDD505-2E9C-101B-9397-08002B2CF9AE}" pid="53" name="Partners">
    <vt:lpwstr/>
  </property>
  <property fmtid="{D5CDD505-2E9C-101B-9397-08002B2CF9AE}" pid="54" name="la4444b61d19467597d63190b69ac227">
    <vt:lpwstr/>
  </property>
  <property fmtid="{D5CDD505-2E9C-101B-9397-08002B2CF9AE}" pid="55" name="ODSWF(1)">
    <vt:lpwstr>, </vt:lpwstr>
  </property>
  <property fmtid="{D5CDD505-2E9C-101B-9397-08002B2CF9AE}" pid="56" name="Topics">
    <vt:lpwstr>30;#hub subset|c6bfd112-b986-4a0a-aa8d-90e767bfdfa6;#29;#features|94b87768-f145-4764-adbd-fec700e47348</vt:lpwstr>
  </property>
  <property fmtid="{D5CDD505-2E9C-101B-9397-08002B2CF9AE}" pid="57" name="Groups">
    <vt:lpwstr>31;#Azure Marketing|0958c357-5252-473f-8b4e-42f27525a99d;#34;#Worldwide Readiness|c6595b84-b463-470a-bb46-2a47364645be;#42;#Cloud + AI Marketing|4f75e184-e5aa-4234-a07f-b032d60df254</vt:lpwstr>
  </property>
  <property fmtid="{D5CDD505-2E9C-101B-9397-08002B2CF9AE}" pid="58" name="Languages">
    <vt:lpwstr/>
  </property>
  <property fmtid="{D5CDD505-2E9C-101B-9397-08002B2CF9AE}" pid="59" name="of67e5d4b76f4a9db8769983fda9cec0">
    <vt:lpwstr/>
  </property>
  <property fmtid="{D5CDD505-2E9C-101B-9397-08002B2CF9AE}" pid="60" name="Update Parent Child Relation(1)0">
    <vt:lpwstr>, </vt:lpwstr>
  </property>
  <property fmtid="{D5CDD505-2E9C-101B-9397-08002B2CF9AE}" pid="61" name="MSIP_Label_f42aa342-8706-4288-bd11-ebb85995028c_Application">
    <vt:lpwstr>Microsoft Azure Information Protection</vt:lpwstr>
  </property>
  <property fmtid="{D5CDD505-2E9C-101B-9397-08002B2CF9AE}" pid="62" name="SMSG Items">
    <vt:lpwstr>3091;#documents|e037ed84-7d8e-4cbb-9c8f-61e80301a44f</vt:lpwstr>
  </property>
  <property fmtid="{D5CDD505-2E9C-101B-9397-08002B2CF9AE}" pid="63" name="Solution Areas">
    <vt:lpwstr>3476;#Applications and Infrastructure|f69679d5-ce87-4413-9040-82ea79c5c527</vt:lpwstr>
  </property>
  <property fmtid="{D5CDD505-2E9C-101B-9397-08002B2CF9AE}" pid="64" name="MSProfessions">
    <vt:lpwstr>3094;#Sales|72627068-acd7-4c1a-8b95-a0256be5dc9f;#3098;#Services|31216a1b-ed7a-4548-8e47-1aa2e6048472;#3100;#Marketing|6bac43fe-835f-4207-8dba-9b6899aa3139;#3095;#Technical Sales|831f7989-43a4-4e48-852a-a5355978f47f</vt:lpwstr>
  </property>
</Properties>
</file>